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ink/ink1.xml" ContentType="application/inkml+xml"/>
  <Override PartName="/ppt/notesSlides/notesSlide18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8"/>
  </p:notesMasterIdLst>
  <p:sldIdLst>
    <p:sldId id="351" r:id="rId2"/>
    <p:sldId id="352" r:id="rId3"/>
    <p:sldId id="413" r:id="rId4"/>
    <p:sldId id="414" r:id="rId5"/>
    <p:sldId id="416" r:id="rId6"/>
    <p:sldId id="415" r:id="rId7"/>
    <p:sldId id="460" r:id="rId8"/>
    <p:sldId id="479" r:id="rId9"/>
    <p:sldId id="417" r:id="rId10"/>
    <p:sldId id="458" r:id="rId11"/>
    <p:sldId id="483" r:id="rId12"/>
    <p:sldId id="471" r:id="rId13"/>
    <p:sldId id="418" r:id="rId14"/>
    <p:sldId id="419" r:id="rId15"/>
    <p:sldId id="420" r:id="rId16"/>
    <p:sldId id="469" r:id="rId17"/>
    <p:sldId id="464" r:id="rId18"/>
    <p:sldId id="480" r:id="rId19"/>
    <p:sldId id="421" r:id="rId20"/>
    <p:sldId id="422" r:id="rId21"/>
    <p:sldId id="272" r:id="rId22"/>
    <p:sldId id="424" r:id="rId23"/>
    <p:sldId id="465" r:id="rId24"/>
    <p:sldId id="423" r:id="rId25"/>
    <p:sldId id="461" r:id="rId26"/>
    <p:sldId id="462" r:id="rId27"/>
    <p:sldId id="430" r:id="rId28"/>
    <p:sldId id="481" r:id="rId29"/>
    <p:sldId id="434" r:id="rId30"/>
    <p:sldId id="276" r:id="rId31"/>
    <p:sldId id="273" r:id="rId32"/>
    <p:sldId id="438" r:id="rId33"/>
    <p:sldId id="439" r:id="rId34"/>
    <p:sldId id="442" r:id="rId35"/>
    <p:sldId id="441" r:id="rId36"/>
    <p:sldId id="472" r:id="rId37"/>
    <p:sldId id="443" r:id="rId38"/>
    <p:sldId id="444" r:id="rId39"/>
    <p:sldId id="445" r:id="rId40"/>
    <p:sldId id="457" r:id="rId41"/>
    <p:sldId id="473" r:id="rId42"/>
    <p:sldId id="468" r:id="rId43"/>
    <p:sldId id="482" r:id="rId44"/>
    <p:sldId id="476" r:id="rId45"/>
    <p:sldId id="477" r:id="rId46"/>
    <p:sldId id="271" r:id="rId47"/>
    <p:sldId id="451" r:id="rId48"/>
    <p:sldId id="453" r:id="rId49"/>
    <p:sldId id="475" r:id="rId50"/>
    <p:sldId id="455" r:id="rId51"/>
    <p:sldId id="454" r:id="rId52"/>
    <p:sldId id="450" r:id="rId53"/>
    <p:sldId id="478" r:id="rId54"/>
    <p:sldId id="484" r:id="rId55"/>
    <p:sldId id="485" r:id="rId56"/>
    <p:sldId id="446" r:id="rId57"/>
    <p:sldId id="486" r:id="rId58"/>
    <p:sldId id="411" r:id="rId59"/>
    <p:sldId id="487" r:id="rId60"/>
    <p:sldId id="448" r:id="rId61"/>
    <p:sldId id="449" r:id="rId62"/>
    <p:sldId id="488" r:id="rId63"/>
    <p:sldId id="489" r:id="rId64"/>
    <p:sldId id="456" r:id="rId65"/>
    <p:sldId id="490" r:id="rId66"/>
    <p:sldId id="491" r:id="rId67"/>
    <p:sldId id="492" r:id="rId68"/>
    <p:sldId id="493" r:id="rId69"/>
    <p:sldId id="428" r:id="rId70"/>
    <p:sldId id="425" r:id="rId71"/>
    <p:sldId id="452" r:id="rId72"/>
    <p:sldId id="494" r:id="rId73"/>
    <p:sldId id="495" r:id="rId74"/>
    <p:sldId id="426" r:id="rId75"/>
    <p:sldId id="427" r:id="rId76"/>
    <p:sldId id="496" r:id="rId77"/>
    <p:sldId id="497" r:id="rId78"/>
    <p:sldId id="498" r:id="rId79"/>
    <p:sldId id="431" r:id="rId80"/>
    <p:sldId id="432" r:id="rId81"/>
    <p:sldId id="499" r:id="rId82"/>
    <p:sldId id="500" r:id="rId83"/>
    <p:sldId id="433" r:id="rId84"/>
    <p:sldId id="501" r:id="rId85"/>
    <p:sldId id="435" r:id="rId86"/>
    <p:sldId id="436" r:id="rId87"/>
    <p:sldId id="437" r:id="rId88"/>
    <p:sldId id="502" r:id="rId89"/>
    <p:sldId id="503" r:id="rId90"/>
    <p:sldId id="440" r:id="rId91"/>
    <p:sldId id="504" r:id="rId92"/>
    <p:sldId id="505" r:id="rId93"/>
    <p:sldId id="447" r:id="rId94"/>
    <p:sldId id="506" r:id="rId95"/>
    <p:sldId id="507" r:id="rId96"/>
    <p:sldId id="399" r:id="rId97"/>
    <p:sldId id="508" r:id="rId98"/>
    <p:sldId id="395" r:id="rId99"/>
    <p:sldId id="509" r:id="rId100"/>
    <p:sldId id="390" r:id="rId101"/>
    <p:sldId id="357" r:id="rId102"/>
    <p:sldId id="358" r:id="rId103"/>
    <p:sldId id="394" r:id="rId104"/>
    <p:sldId id="389" r:id="rId105"/>
    <p:sldId id="404" r:id="rId106"/>
    <p:sldId id="359" r:id="rId107"/>
    <p:sldId id="370" r:id="rId108"/>
    <p:sldId id="371" r:id="rId109"/>
    <p:sldId id="374" r:id="rId110"/>
    <p:sldId id="369" r:id="rId111"/>
    <p:sldId id="368" r:id="rId112"/>
    <p:sldId id="388" r:id="rId113"/>
    <p:sldId id="405" r:id="rId114"/>
    <p:sldId id="360" r:id="rId115"/>
    <p:sldId id="375" r:id="rId116"/>
    <p:sldId id="376" r:id="rId117"/>
    <p:sldId id="391" r:id="rId118"/>
    <p:sldId id="406" r:id="rId119"/>
    <p:sldId id="361" r:id="rId120"/>
    <p:sldId id="378" r:id="rId121"/>
    <p:sldId id="383" r:id="rId122"/>
    <p:sldId id="362" r:id="rId123"/>
    <p:sldId id="379" r:id="rId124"/>
    <p:sldId id="384" r:id="rId125"/>
    <p:sldId id="386" r:id="rId126"/>
    <p:sldId id="385" r:id="rId127"/>
    <p:sldId id="364" r:id="rId128"/>
    <p:sldId id="400" r:id="rId129"/>
    <p:sldId id="380" r:id="rId130"/>
    <p:sldId id="387" r:id="rId131"/>
    <p:sldId id="407" r:id="rId132"/>
    <p:sldId id="396" r:id="rId133"/>
    <p:sldId id="397" r:id="rId134"/>
    <p:sldId id="365" r:id="rId135"/>
    <p:sldId id="381" r:id="rId136"/>
    <p:sldId id="305" r:id="rId137"/>
    <p:sldId id="393" r:id="rId138"/>
    <p:sldId id="398" r:id="rId139"/>
    <p:sldId id="363" r:id="rId140"/>
    <p:sldId id="382" r:id="rId141"/>
    <p:sldId id="401" r:id="rId142"/>
    <p:sldId id="408" r:id="rId143"/>
    <p:sldId id="402" r:id="rId144"/>
    <p:sldId id="510" r:id="rId145"/>
    <p:sldId id="511" r:id="rId146"/>
    <p:sldId id="512" r:id="rId147"/>
    <p:sldId id="513" r:id="rId148"/>
    <p:sldId id="514" r:id="rId149"/>
    <p:sldId id="515" r:id="rId150"/>
    <p:sldId id="516" r:id="rId151"/>
    <p:sldId id="517" r:id="rId152"/>
    <p:sldId id="518" r:id="rId153"/>
    <p:sldId id="519" r:id="rId154"/>
    <p:sldId id="520" r:id="rId155"/>
    <p:sldId id="521" r:id="rId156"/>
    <p:sldId id="522" r:id="rId157"/>
    <p:sldId id="523" r:id="rId158"/>
    <p:sldId id="524" r:id="rId159"/>
    <p:sldId id="525" r:id="rId160"/>
    <p:sldId id="526" r:id="rId161"/>
    <p:sldId id="527" r:id="rId162"/>
    <p:sldId id="528" r:id="rId163"/>
    <p:sldId id="529" r:id="rId164"/>
    <p:sldId id="530" r:id="rId165"/>
    <p:sldId id="459" r:id="rId166"/>
    <p:sldId id="532" r:id="rId167"/>
    <p:sldId id="534" r:id="rId168"/>
    <p:sldId id="535" r:id="rId169"/>
    <p:sldId id="536" r:id="rId170"/>
    <p:sldId id="537" r:id="rId171"/>
    <p:sldId id="538" r:id="rId172"/>
    <p:sldId id="539" r:id="rId173"/>
    <p:sldId id="540" r:id="rId174"/>
    <p:sldId id="541" r:id="rId175"/>
    <p:sldId id="542" r:id="rId176"/>
    <p:sldId id="543" r:id="rId177"/>
    <p:sldId id="544" r:id="rId178"/>
    <p:sldId id="545" r:id="rId179"/>
    <p:sldId id="546" r:id="rId180"/>
    <p:sldId id="547" r:id="rId181"/>
    <p:sldId id="548" r:id="rId182"/>
    <p:sldId id="549" r:id="rId183"/>
    <p:sldId id="550" r:id="rId184"/>
    <p:sldId id="551" r:id="rId185"/>
    <p:sldId id="553" r:id="rId186"/>
    <p:sldId id="555" r:id="rId187"/>
    <p:sldId id="556" r:id="rId188"/>
    <p:sldId id="557" r:id="rId189"/>
    <p:sldId id="558" r:id="rId190"/>
    <p:sldId id="559" r:id="rId191"/>
    <p:sldId id="560" r:id="rId192"/>
    <p:sldId id="561" r:id="rId193"/>
    <p:sldId id="562" r:id="rId194"/>
    <p:sldId id="563" r:id="rId195"/>
    <p:sldId id="564" r:id="rId196"/>
    <p:sldId id="565" r:id="rId197"/>
    <p:sldId id="392" r:id="rId198"/>
    <p:sldId id="566" r:id="rId199"/>
    <p:sldId id="567" r:id="rId200"/>
    <p:sldId id="568" r:id="rId201"/>
    <p:sldId id="569" r:id="rId202"/>
    <p:sldId id="570" r:id="rId203"/>
    <p:sldId id="571" r:id="rId204"/>
    <p:sldId id="572" r:id="rId205"/>
    <p:sldId id="573" r:id="rId206"/>
    <p:sldId id="574" r:id="rId207"/>
    <p:sldId id="575" r:id="rId208"/>
    <p:sldId id="576" r:id="rId209"/>
    <p:sldId id="577" r:id="rId210"/>
    <p:sldId id="403" r:id="rId211"/>
    <p:sldId id="578" r:id="rId212"/>
    <p:sldId id="579" r:id="rId213"/>
    <p:sldId id="580" r:id="rId214"/>
    <p:sldId id="581" r:id="rId215"/>
    <p:sldId id="582" r:id="rId216"/>
    <p:sldId id="583" r:id="rId217"/>
    <p:sldId id="410" r:id="rId218"/>
    <p:sldId id="409" r:id="rId219"/>
    <p:sldId id="584" r:id="rId220"/>
    <p:sldId id="585" r:id="rId221"/>
    <p:sldId id="586" r:id="rId222"/>
    <p:sldId id="587" r:id="rId223"/>
    <p:sldId id="588" r:id="rId224"/>
    <p:sldId id="589" r:id="rId225"/>
    <p:sldId id="590" r:id="rId226"/>
    <p:sldId id="591" r:id="rId227"/>
    <p:sldId id="593" r:id="rId228"/>
    <p:sldId id="595" r:id="rId229"/>
    <p:sldId id="596" r:id="rId230"/>
    <p:sldId id="597" r:id="rId231"/>
    <p:sldId id="598" r:id="rId232"/>
    <p:sldId id="599" r:id="rId233"/>
    <p:sldId id="600" r:id="rId234"/>
    <p:sldId id="601" r:id="rId235"/>
    <p:sldId id="602" r:id="rId236"/>
    <p:sldId id="603" r:id="rId237"/>
    <p:sldId id="604" r:id="rId238"/>
    <p:sldId id="605" r:id="rId239"/>
    <p:sldId id="606" r:id="rId240"/>
    <p:sldId id="607" r:id="rId241"/>
    <p:sldId id="608" r:id="rId242"/>
    <p:sldId id="609" r:id="rId243"/>
    <p:sldId id="610" r:id="rId244"/>
    <p:sldId id="611" r:id="rId245"/>
    <p:sldId id="612" r:id="rId246"/>
    <p:sldId id="613" r:id="rId247"/>
    <p:sldId id="614" r:id="rId248"/>
    <p:sldId id="615" r:id="rId249"/>
    <p:sldId id="616" r:id="rId250"/>
    <p:sldId id="617" r:id="rId251"/>
    <p:sldId id="618" r:id="rId252"/>
    <p:sldId id="429" r:id="rId253"/>
    <p:sldId id="619" r:id="rId254"/>
    <p:sldId id="620" r:id="rId255"/>
    <p:sldId id="621" r:id="rId256"/>
    <p:sldId id="622" r:id="rId257"/>
    <p:sldId id="623" r:id="rId258"/>
    <p:sldId id="624" r:id="rId259"/>
    <p:sldId id="625" r:id="rId260"/>
    <p:sldId id="626" r:id="rId261"/>
    <p:sldId id="627" r:id="rId262"/>
    <p:sldId id="628" r:id="rId263"/>
    <p:sldId id="629" r:id="rId264"/>
    <p:sldId id="630" r:id="rId265"/>
    <p:sldId id="631" r:id="rId266"/>
    <p:sldId id="632" r:id="rId267"/>
    <p:sldId id="268" r:id="rId268"/>
    <p:sldId id="303" r:id="rId269"/>
    <p:sldId id="295" r:id="rId270"/>
    <p:sldId id="633" r:id="rId271"/>
    <p:sldId id="284" r:id="rId272"/>
    <p:sldId id="257" r:id="rId273"/>
    <p:sldId id="269" r:id="rId274"/>
    <p:sldId id="293" r:id="rId275"/>
    <p:sldId id="285" r:id="rId276"/>
    <p:sldId id="287" r:id="rId277"/>
    <p:sldId id="286" r:id="rId278"/>
    <p:sldId id="289" r:id="rId279"/>
    <p:sldId id="288" r:id="rId280"/>
    <p:sldId id="270" r:id="rId281"/>
    <p:sldId id="278" r:id="rId282"/>
    <p:sldId id="301" r:id="rId283"/>
    <p:sldId id="280" r:id="rId284"/>
    <p:sldId id="292" r:id="rId285"/>
    <p:sldId id="296" r:id="rId286"/>
    <p:sldId id="299" r:id="rId287"/>
    <p:sldId id="302" r:id="rId288"/>
    <p:sldId id="300" r:id="rId289"/>
    <p:sldId id="634" r:id="rId290"/>
    <p:sldId id="635" r:id="rId291"/>
    <p:sldId id="636" r:id="rId292"/>
    <p:sldId id="637" r:id="rId293"/>
    <p:sldId id="638" r:id="rId294"/>
    <p:sldId id="639" r:id="rId295"/>
    <p:sldId id="640" r:id="rId296"/>
    <p:sldId id="641" r:id="rId297"/>
    <p:sldId id="642" r:id="rId298"/>
    <p:sldId id="643" r:id="rId299"/>
    <p:sldId id="463" r:id="rId300"/>
    <p:sldId id="644" r:id="rId301"/>
    <p:sldId id="645" r:id="rId302"/>
    <p:sldId id="646" r:id="rId303"/>
    <p:sldId id="647" r:id="rId304"/>
    <p:sldId id="648" r:id="rId305"/>
    <p:sldId id="649" r:id="rId306"/>
    <p:sldId id="650" r:id="rId307"/>
    <p:sldId id="651" r:id="rId308"/>
    <p:sldId id="652" r:id="rId309"/>
    <p:sldId id="653" r:id="rId310"/>
    <p:sldId id="654" r:id="rId311"/>
    <p:sldId id="655" r:id="rId312"/>
    <p:sldId id="656" r:id="rId313"/>
    <p:sldId id="657" r:id="rId314"/>
    <p:sldId id="658" r:id="rId315"/>
    <p:sldId id="659" r:id="rId316"/>
    <p:sldId id="660" r:id="rId317"/>
    <p:sldId id="661" r:id="rId318"/>
    <p:sldId id="662" r:id="rId319"/>
    <p:sldId id="663" r:id="rId320"/>
    <p:sldId id="664" r:id="rId321"/>
    <p:sldId id="665" r:id="rId322"/>
    <p:sldId id="666" r:id="rId323"/>
    <p:sldId id="667" r:id="rId324"/>
    <p:sldId id="668" r:id="rId325"/>
    <p:sldId id="669" r:id="rId326"/>
    <p:sldId id="670" r:id="rId327"/>
    <p:sldId id="671" r:id="rId328"/>
    <p:sldId id="672" r:id="rId329"/>
    <p:sldId id="673" r:id="rId330"/>
    <p:sldId id="674" r:id="rId331"/>
    <p:sldId id="675" r:id="rId332"/>
    <p:sldId id="676" r:id="rId333"/>
    <p:sldId id="677" r:id="rId334"/>
    <p:sldId id="678" r:id="rId335"/>
    <p:sldId id="679" r:id="rId336"/>
    <p:sldId id="680" r:id="rId337"/>
    <p:sldId id="681" r:id="rId338"/>
    <p:sldId id="682" r:id="rId339"/>
    <p:sldId id="683" r:id="rId340"/>
    <p:sldId id="684" r:id="rId341"/>
    <p:sldId id="685" r:id="rId342"/>
    <p:sldId id="686" r:id="rId343"/>
    <p:sldId id="687" r:id="rId344"/>
    <p:sldId id="474" r:id="rId345"/>
    <p:sldId id="688" r:id="rId346"/>
    <p:sldId id="689" r:id="rId347"/>
    <p:sldId id="690" r:id="rId348"/>
    <p:sldId id="691" r:id="rId349"/>
    <p:sldId id="692" r:id="rId350"/>
    <p:sldId id="693" r:id="rId351"/>
    <p:sldId id="694" r:id="rId352"/>
    <p:sldId id="695" r:id="rId353"/>
    <p:sldId id="696" r:id="rId354"/>
    <p:sldId id="697" r:id="rId355"/>
    <p:sldId id="698" r:id="rId356"/>
    <p:sldId id="699" r:id="rId357"/>
    <p:sldId id="700" r:id="rId358"/>
    <p:sldId id="701" r:id="rId359"/>
    <p:sldId id="702" r:id="rId360"/>
    <p:sldId id="703" r:id="rId361"/>
    <p:sldId id="704" r:id="rId362"/>
    <p:sldId id="705" r:id="rId363"/>
    <p:sldId id="706" r:id="rId364"/>
    <p:sldId id="707" r:id="rId365"/>
    <p:sldId id="708" r:id="rId366"/>
    <p:sldId id="709" r:id="rId367"/>
    <p:sldId id="710" r:id="rId368"/>
    <p:sldId id="711" r:id="rId369"/>
    <p:sldId id="712" r:id="rId370"/>
    <p:sldId id="713" r:id="rId371"/>
    <p:sldId id="714" r:id="rId372"/>
    <p:sldId id="715" r:id="rId373"/>
    <p:sldId id="716" r:id="rId374"/>
    <p:sldId id="717" r:id="rId375"/>
    <p:sldId id="718" r:id="rId376"/>
    <p:sldId id="719" r:id="rId377"/>
    <p:sldId id="720" r:id="rId378"/>
    <p:sldId id="721" r:id="rId379"/>
    <p:sldId id="722" r:id="rId380"/>
    <p:sldId id="723" r:id="rId381"/>
    <p:sldId id="724" r:id="rId382"/>
    <p:sldId id="725" r:id="rId383"/>
    <p:sldId id="726" r:id="rId384"/>
    <p:sldId id="727" r:id="rId385"/>
    <p:sldId id="728" r:id="rId386"/>
    <p:sldId id="729" r:id="rId387"/>
    <p:sldId id="730" r:id="rId388"/>
    <p:sldId id="731" r:id="rId389"/>
    <p:sldId id="732" r:id="rId390"/>
    <p:sldId id="733" r:id="rId391"/>
    <p:sldId id="734" r:id="rId392"/>
    <p:sldId id="735" r:id="rId393"/>
    <p:sldId id="736" r:id="rId394"/>
    <p:sldId id="737" r:id="rId395"/>
    <p:sldId id="738" r:id="rId396"/>
    <p:sldId id="739" r:id="rId397"/>
    <p:sldId id="740" r:id="rId398"/>
    <p:sldId id="741" r:id="rId399"/>
    <p:sldId id="742" r:id="rId400"/>
    <p:sldId id="743" r:id="rId401"/>
    <p:sldId id="744" r:id="rId402"/>
    <p:sldId id="745" r:id="rId403"/>
    <p:sldId id="746" r:id="rId404"/>
    <p:sldId id="747" r:id="rId405"/>
    <p:sldId id="748" r:id="rId406"/>
    <p:sldId id="749" r:id="rId407"/>
    <p:sldId id="750" r:id="rId408"/>
    <p:sldId id="751" r:id="rId409"/>
    <p:sldId id="752" r:id="rId410"/>
    <p:sldId id="466" r:id="rId411"/>
    <p:sldId id="753" r:id="rId412"/>
    <p:sldId id="467" r:id="rId413"/>
    <p:sldId id="754" r:id="rId414"/>
    <p:sldId id="755" r:id="rId415"/>
    <p:sldId id="756" r:id="rId416"/>
    <p:sldId id="757" r:id="rId417"/>
    <p:sldId id="758" r:id="rId418"/>
    <p:sldId id="759" r:id="rId419"/>
    <p:sldId id="760" r:id="rId420"/>
    <p:sldId id="761" r:id="rId421"/>
    <p:sldId id="762" r:id="rId422"/>
    <p:sldId id="763" r:id="rId423"/>
    <p:sldId id="764" r:id="rId424"/>
    <p:sldId id="765" r:id="rId425"/>
    <p:sldId id="766" r:id="rId426"/>
    <p:sldId id="767" r:id="rId427"/>
    <p:sldId id="768" r:id="rId428"/>
    <p:sldId id="769" r:id="rId429"/>
    <p:sldId id="770" r:id="rId430"/>
    <p:sldId id="771" r:id="rId431"/>
    <p:sldId id="772" r:id="rId432"/>
    <p:sldId id="773" r:id="rId433"/>
    <p:sldId id="774" r:id="rId434"/>
    <p:sldId id="775" r:id="rId435"/>
    <p:sldId id="776" r:id="rId436"/>
    <p:sldId id="777" r:id="rId437"/>
    <p:sldId id="778" r:id="rId438"/>
    <p:sldId id="779" r:id="rId439"/>
    <p:sldId id="780" r:id="rId440"/>
    <p:sldId id="781" r:id="rId441"/>
    <p:sldId id="782" r:id="rId442"/>
    <p:sldId id="783" r:id="rId443"/>
    <p:sldId id="784" r:id="rId444"/>
    <p:sldId id="785" r:id="rId445"/>
    <p:sldId id="786" r:id="rId446"/>
    <p:sldId id="787" r:id="rId447"/>
    <p:sldId id="788" r:id="rId448"/>
    <p:sldId id="789" r:id="rId449"/>
    <p:sldId id="790" r:id="rId450"/>
    <p:sldId id="791" r:id="rId451"/>
    <p:sldId id="792" r:id="rId452"/>
    <p:sldId id="793" r:id="rId453"/>
    <p:sldId id="794" r:id="rId454"/>
    <p:sldId id="795" r:id="rId455"/>
    <p:sldId id="796" r:id="rId456"/>
    <p:sldId id="797" r:id="rId457"/>
    <p:sldId id="798" r:id="rId458"/>
    <p:sldId id="799" r:id="rId459"/>
    <p:sldId id="800" r:id="rId460"/>
    <p:sldId id="801" r:id="rId461"/>
    <p:sldId id="802" r:id="rId462"/>
    <p:sldId id="803" r:id="rId463"/>
    <p:sldId id="804" r:id="rId464"/>
    <p:sldId id="805" r:id="rId465"/>
    <p:sldId id="806" r:id="rId466"/>
    <p:sldId id="807" r:id="rId467"/>
    <p:sldId id="808" r:id="rId468"/>
    <p:sldId id="809" r:id="rId469"/>
    <p:sldId id="279" r:id="rId470"/>
    <p:sldId id="810" r:id="rId471"/>
    <p:sldId id="281" r:id="rId472"/>
    <p:sldId id="282" r:id="rId473"/>
    <p:sldId id="283" r:id="rId474"/>
    <p:sldId id="811" r:id="rId475"/>
    <p:sldId id="812" r:id="rId476"/>
    <p:sldId id="813" r:id="rId477"/>
    <p:sldId id="814" r:id="rId478"/>
    <p:sldId id="815" r:id="rId479"/>
    <p:sldId id="816" r:id="rId480"/>
    <p:sldId id="817" r:id="rId481"/>
    <p:sldId id="818" r:id="rId482"/>
    <p:sldId id="819" r:id="rId483"/>
    <p:sldId id="820" r:id="rId484"/>
    <p:sldId id="821" r:id="rId485"/>
    <p:sldId id="822" r:id="rId486"/>
    <p:sldId id="823" r:id="rId487"/>
    <p:sldId id="824" r:id="rId488"/>
    <p:sldId id="825" r:id="rId489"/>
    <p:sldId id="826" r:id="rId490"/>
    <p:sldId id="827" r:id="rId491"/>
    <p:sldId id="828" r:id="rId492"/>
    <p:sldId id="829" r:id="rId493"/>
    <p:sldId id="830" r:id="rId494"/>
    <p:sldId id="831" r:id="rId495"/>
    <p:sldId id="832" r:id="rId496"/>
    <p:sldId id="833" r:id="rId497"/>
    <p:sldId id="834" r:id="rId498"/>
    <p:sldId id="835" r:id="rId499"/>
    <p:sldId id="836" r:id="rId500"/>
    <p:sldId id="837" r:id="rId501"/>
    <p:sldId id="838" r:id="rId502"/>
    <p:sldId id="839" r:id="rId503"/>
    <p:sldId id="840" r:id="rId504"/>
    <p:sldId id="841" r:id="rId505"/>
    <p:sldId id="842" r:id="rId506"/>
    <p:sldId id="843" r:id="rId507"/>
    <p:sldId id="844" r:id="rId508"/>
    <p:sldId id="845" r:id="rId509"/>
    <p:sldId id="846" r:id="rId510"/>
    <p:sldId id="847" r:id="rId511"/>
    <p:sldId id="848" r:id="rId512"/>
    <p:sldId id="849" r:id="rId513"/>
    <p:sldId id="850" r:id="rId514"/>
    <p:sldId id="851" r:id="rId515"/>
    <p:sldId id="852" r:id="rId516"/>
    <p:sldId id="853" r:id="rId517"/>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42"/>
    <p:restoredTop sz="76753"/>
  </p:normalViewPr>
  <p:slideViewPr>
    <p:cSldViewPr snapToGrid="0" snapToObjects="1">
      <p:cViewPr>
        <p:scale>
          <a:sx n="78" d="100"/>
          <a:sy n="78" d="100"/>
        </p:scale>
        <p:origin x="144" y="32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presProps" Target="presProps.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notesMaster" Target="notesMasters/notesMaster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viewProps" Target="view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diagrams/_rels/data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EBB318-0D49-41B0-A8DE-1767ABA51638}" type="doc">
      <dgm:prSet loTypeId="urn:microsoft.com/office/officeart/2005/8/layout/matrix1" loCatId="matrix" qsTypeId="urn:microsoft.com/office/officeart/2005/8/quickstyle/simple3" qsCatId="simple" csTypeId="urn:microsoft.com/office/officeart/2005/8/colors/colorful1" csCatId="colorful" phldr="1"/>
      <dgm:spPr/>
      <dgm:t>
        <a:bodyPr/>
        <a:lstStyle/>
        <a:p>
          <a:endParaRPr lang="en-US"/>
        </a:p>
      </dgm:t>
    </dgm:pt>
    <dgm:pt modelId="{10FA9D94-470E-4324-A25B-CF859F45C27D}">
      <dgm:prSet phldrT="[Text]" custT="1"/>
      <dgm:spPr/>
      <dgm:t>
        <a:bodyPr/>
        <a:lstStyle/>
        <a:p>
          <a:r>
            <a:rPr lang="en-US" sz="2000" dirty="0"/>
            <a:t>Project</a:t>
          </a:r>
        </a:p>
      </dgm:t>
    </dgm:pt>
    <dgm:pt modelId="{141796FE-5551-44E0-81E8-1FC0AA5C2CD3}" type="parTrans" cxnId="{2B96B593-03EF-4B0B-ADF7-9E6982941A2D}">
      <dgm:prSet/>
      <dgm:spPr/>
      <dgm:t>
        <a:bodyPr/>
        <a:lstStyle/>
        <a:p>
          <a:endParaRPr lang="en-US"/>
        </a:p>
      </dgm:t>
    </dgm:pt>
    <dgm:pt modelId="{22AD160C-66AE-43EF-8B4B-1E340DF24B86}" type="sibTrans" cxnId="{2B96B593-03EF-4B0B-ADF7-9E6982941A2D}">
      <dgm:prSet/>
      <dgm:spPr/>
      <dgm:t>
        <a:bodyPr/>
        <a:lstStyle/>
        <a:p>
          <a:endParaRPr lang="en-US"/>
        </a:p>
      </dgm:t>
    </dgm:pt>
    <dgm:pt modelId="{58FDB795-CE94-4D50-A12A-0C5F16BAC9D2}">
      <dgm:prSet phldrT="[Text]"/>
      <dgm:spPr/>
      <dgm:t>
        <a:bodyPr/>
        <a:lstStyle/>
        <a:p>
          <a:r>
            <a:rPr lang="en-US" dirty="0"/>
            <a:t>Is temporary effort with</a:t>
          </a:r>
          <a:br>
            <a:rPr lang="en-US" dirty="0"/>
          </a:br>
          <a:r>
            <a:rPr lang="en-US" dirty="0"/>
            <a:t>Start and End dates</a:t>
          </a:r>
        </a:p>
      </dgm:t>
    </dgm:pt>
    <dgm:pt modelId="{8D77821D-CA43-4B9B-A1C7-31E8C650D4D5}" type="parTrans" cxnId="{0EF8502C-B50F-4487-8D9A-BE30E9888A06}">
      <dgm:prSet/>
      <dgm:spPr/>
      <dgm:t>
        <a:bodyPr/>
        <a:lstStyle/>
        <a:p>
          <a:endParaRPr lang="en-US"/>
        </a:p>
      </dgm:t>
    </dgm:pt>
    <dgm:pt modelId="{AA8ED3C7-A45C-48E2-BC13-89485C79D24A}" type="sibTrans" cxnId="{0EF8502C-B50F-4487-8D9A-BE30E9888A06}">
      <dgm:prSet/>
      <dgm:spPr/>
      <dgm:t>
        <a:bodyPr/>
        <a:lstStyle/>
        <a:p>
          <a:endParaRPr lang="en-US"/>
        </a:p>
      </dgm:t>
    </dgm:pt>
    <dgm:pt modelId="{BCEFE9E5-D3F1-4356-B867-6DEB902881EB}">
      <dgm:prSet phldrT="[Text]"/>
      <dgm:spPr/>
      <dgm:t>
        <a:bodyPr/>
        <a:lstStyle/>
        <a:p>
          <a:r>
            <a:rPr lang="en-US" dirty="0"/>
            <a:t>Is NOT a routine operation</a:t>
          </a:r>
        </a:p>
      </dgm:t>
    </dgm:pt>
    <dgm:pt modelId="{2FFD1B76-C71F-491B-9633-E6427A6794C8}" type="parTrans" cxnId="{30176E0C-6DC1-4C5A-B3FD-B67D83D83E21}">
      <dgm:prSet/>
      <dgm:spPr/>
      <dgm:t>
        <a:bodyPr/>
        <a:lstStyle/>
        <a:p>
          <a:endParaRPr lang="en-US"/>
        </a:p>
      </dgm:t>
    </dgm:pt>
    <dgm:pt modelId="{4745314E-84B0-4291-ABEB-F5CCA1821FC9}" type="sibTrans" cxnId="{30176E0C-6DC1-4C5A-B3FD-B67D83D83E21}">
      <dgm:prSet/>
      <dgm:spPr/>
      <dgm:t>
        <a:bodyPr/>
        <a:lstStyle/>
        <a:p>
          <a:endParaRPr lang="en-US"/>
        </a:p>
      </dgm:t>
    </dgm:pt>
    <dgm:pt modelId="{31A3F03F-D2C6-491F-A2BB-9171B8AD97F4}">
      <dgm:prSet phldrT="[Text]"/>
      <dgm:spPr/>
      <dgm:t>
        <a:bodyPr/>
        <a:lstStyle/>
        <a:p>
          <a:r>
            <a:rPr lang="en-US" dirty="0"/>
            <a:t>Has a scope and needs resources</a:t>
          </a:r>
        </a:p>
      </dgm:t>
    </dgm:pt>
    <dgm:pt modelId="{8B05235A-4482-4231-BDA8-F9A9E507CD68}" type="parTrans" cxnId="{11869202-4BAF-4260-B18F-8BA10FC44E14}">
      <dgm:prSet/>
      <dgm:spPr/>
      <dgm:t>
        <a:bodyPr/>
        <a:lstStyle/>
        <a:p>
          <a:endParaRPr lang="en-US"/>
        </a:p>
      </dgm:t>
    </dgm:pt>
    <dgm:pt modelId="{04D3ADA8-7DA2-48EB-8F7E-E492A808FDAC}" type="sibTrans" cxnId="{11869202-4BAF-4260-B18F-8BA10FC44E14}">
      <dgm:prSet/>
      <dgm:spPr/>
      <dgm:t>
        <a:bodyPr/>
        <a:lstStyle/>
        <a:p>
          <a:endParaRPr lang="en-US"/>
        </a:p>
      </dgm:t>
    </dgm:pt>
    <dgm:pt modelId="{3860799E-A9AA-44DB-8475-9B46D7B87A07}">
      <dgm:prSet phldrT="[Text]"/>
      <dgm:spPr/>
      <dgm:t>
        <a:bodyPr/>
        <a:lstStyle/>
        <a:p>
          <a:r>
            <a:rPr lang="en-US" dirty="0"/>
            <a:t>Creates a unique output having business value</a:t>
          </a:r>
        </a:p>
      </dgm:t>
    </dgm:pt>
    <dgm:pt modelId="{3082265C-8F31-4C31-BB92-2C01A693CACB}" type="parTrans" cxnId="{2AD4715E-03F6-4C17-99CC-C9534E0511AF}">
      <dgm:prSet/>
      <dgm:spPr/>
      <dgm:t>
        <a:bodyPr/>
        <a:lstStyle/>
        <a:p>
          <a:endParaRPr lang="en-US"/>
        </a:p>
      </dgm:t>
    </dgm:pt>
    <dgm:pt modelId="{EEB7BD44-1BD7-4ED7-B6A5-B96C406BFBD0}" type="sibTrans" cxnId="{2AD4715E-03F6-4C17-99CC-C9534E0511AF}">
      <dgm:prSet/>
      <dgm:spPr/>
      <dgm:t>
        <a:bodyPr/>
        <a:lstStyle/>
        <a:p>
          <a:endParaRPr lang="en-US"/>
        </a:p>
      </dgm:t>
    </dgm:pt>
    <dgm:pt modelId="{8F10855D-6283-40F7-85FF-0B86E0923DFB}" type="pres">
      <dgm:prSet presAssocID="{C5EBB318-0D49-41B0-A8DE-1767ABA51638}" presName="diagram" presStyleCnt="0">
        <dgm:presLayoutVars>
          <dgm:chMax val="1"/>
          <dgm:dir/>
          <dgm:animLvl val="ctr"/>
          <dgm:resizeHandles val="exact"/>
        </dgm:presLayoutVars>
      </dgm:prSet>
      <dgm:spPr/>
    </dgm:pt>
    <dgm:pt modelId="{C6753F40-551E-4804-8EF6-021FC71C264D}" type="pres">
      <dgm:prSet presAssocID="{C5EBB318-0D49-41B0-A8DE-1767ABA51638}" presName="matrix" presStyleCnt="0"/>
      <dgm:spPr/>
    </dgm:pt>
    <dgm:pt modelId="{50365AEB-1D03-4A76-8CA6-A5904394B4A4}" type="pres">
      <dgm:prSet presAssocID="{C5EBB318-0D49-41B0-A8DE-1767ABA51638}" presName="tile1" presStyleLbl="node1" presStyleIdx="0" presStyleCnt="4"/>
      <dgm:spPr/>
    </dgm:pt>
    <dgm:pt modelId="{82C44E64-661F-486D-98BF-2168FF7045DC}" type="pres">
      <dgm:prSet presAssocID="{C5EBB318-0D49-41B0-A8DE-1767ABA51638}" presName="tile1text" presStyleLbl="node1" presStyleIdx="0" presStyleCnt="4">
        <dgm:presLayoutVars>
          <dgm:chMax val="0"/>
          <dgm:chPref val="0"/>
          <dgm:bulletEnabled val="1"/>
        </dgm:presLayoutVars>
      </dgm:prSet>
      <dgm:spPr/>
    </dgm:pt>
    <dgm:pt modelId="{4E888111-37D1-4689-B321-B7CC0AD2EC9C}" type="pres">
      <dgm:prSet presAssocID="{C5EBB318-0D49-41B0-A8DE-1767ABA51638}" presName="tile2" presStyleLbl="node1" presStyleIdx="1" presStyleCnt="4" custLinFactNeighborX="435"/>
      <dgm:spPr/>
    </dgm:pt>
    <dgm:pt modelId="{42EB16A8-777F-46A0-BD22-CAC94FF8FA1B}" type="pres">
      <dgm:prSet presAssocID="{C5EBB318-0D49-41B0-A8DE-1767ABA51638}" presName="tile2text" presStyleLbl="node1" presStyleIdx="1" presStyleCnt="4">
        <dgm:presLayoutVars>
          <dgm:chMax val="0"/>
          <dgm:chPref val="0"/>
          <dgm:bulletEnabled val="1"/>
        </dgm:presLayoutVars>
      </dgm:prSet>
      <dgm:spPr/>
    </dgm:pt>
    <dgm:pt modelId="{65FEBD27-E479-4536-B60E-8952A38B3312}" type="pres">
      <dgm:prSet presAssocID="{C5EBB318-0D49-41B0-A8DE-1767ABA51638}" presName="tile3" presStyleLbl="node1" presStyleIdx="2" presStyleCnt="4"/>
      <dgm:spPr/>
    </dgm:pt>
    <dgm:pt modelId="{713E5916-F5FC-47B8-8AAA-BC4E0C68BA88}" type="pres">
      <dgm:prSet presAssocID="{C5EBB318-0D49-41B0-A8DE-1767ABA51638}" presName="tile3text" presStyleLbl="node1" presStyleIdx="2" presStyleCnt="4">
        <dgm:presLayoutVars>
          <dgm:chMax val="0"/>
          <dgm:chPref val="0"/>
          <dgm:bulletEnabled val="1"/>
        </dgm:presLayoutVars>
      </dgm:prSet>
      <dgm:spPr/>
    </dgm:pt>
    <dgm:pt modelId="{6F41D205-D164-453D-B873-7A4731E757DA}" type="pres">
      <dgm:prSet presAssocID="{C5EBB318-0D49-41B0-A8DE-1767ABA51638}" presName="tile4" presStyleLbl="node1" presStyleIdx="3" presStyleCnt="4" custLinFactNeighborX="13208" custLinFactNeighborY="12010"/>
      <dgm:spPr/>
    </dgm:pt>
    <dgm:pt modelId="{F2700D6F-B9C6-4DCB-B488-20A546EF9457}" type="pres">
      <dgm:prSet presAssocID="{C5EBB318-0D49-41B0-A8DE-1767ABA51638}" presName="tile4text" presStyleLbl="node1" presStyleIdx="3" presStyleCnt="4">
        <dgm:presLayoutVars>
          <dgm:chMax val="0"/>
          <dgm:chPref val="0"/>
          <dgm:bulletEnabled val="1"/>
        </dgm:presLayoutVars>
      </dgm:prSet>
      <dgm:spPr/>
    </dgm:pt>
    <dgm:pt modelId="{D94D0127-50C6-42DA-9160-7A9220E832A9}" type="pres">
      <dgm:prSet presAssocID="{C5EBB318-0D49-41B0-A8DE-1767ABA51638}" presName="centerTile" presStyleLbl="fgShp" presStyleIdx="0" presStyleCnt="1">
        <dgm:presLayoutVars>
          <dgm:chMax val="0"/>
          <dgm:chPref val="0"/>
        </dgm:presLayoutVars>
      </dgm:prSet>
      <dgm:spPr/>
    </dgm:pt>
  </dgm:ptLst>
  <dgm:cxnLst>
    <dgm:cxn modelId="{11869202-4BAF-4260-B18F-8BA10FC44E14}" srcId="{10FA9D94-470E-4324-A25B-CF859F45C27D}" destId="{31A3F03F-D2C6-491F-A2BB-9171B8AD97F4}" srcOrd="2" destOrd="0" parTransId="{8B05235A-4482-4231-BDA8-F9A9E507CD68}" sibTransId="{04D3ADA8-7DA2-48EB-8F7E-E492A808FDAC}"/>
    <dgm:cxn modelId="{897E3307-0AA2-4306-9065-859D88B29FE1}" type="presOf" srcId="{58FDB795-CE94-4D50-A12A-0C5F16BAC9D2}" destId="{50365AEB-1D03-4A76-8CA6-A5904394B4A4}" srcOrd="0" destOrd="0" presId="urn:microsoft.com/office/officeart/2005/8/layout/matrix1"/>
    <dgm:cxn modelId="{30176E0C-6DC1-4C5A-B3FD-B67D83D83E21}" srcId="{10FA9D94-470E-4324-A25B-CF859F45C27D}" destId="{BCEFE9E5-D3F1-4356-B867-6DEB902881EB}" srcOrd="1" destOrd="0" parTransId="{2FFD1B76-C71F-491B-9633-E6427A6794C8}" sibTransId="{4745314E-84B0-4291-ABEB-F5CCA1821FC9}"/>
    <dgm:cxn modelId="{0EF8502C-B50F-4487-8D9A-BE30E9888A06}" srcId="{10FA9D94-470E-4324-A25B-CF859F45C27D}" destId="{58FDB795-CE94-4D50-A12A-0C5F16BAC9D2}" srcOrd="0" destOrd="0" parTransId="{8D77821D-CA43-4B9B-A1C7-31E8C650D4D5}" sibTransId="{AA8ED3C7-A45C-48E2-BC13-89485C79D24A}"/>
    <dgm:cxn modelId="{2AD4715E-03F6-4C17-99CC-C9534E0511AF}" srcId="{10FA9D94-470E-4324-A25B-CF859F45C27D}" destId="{3860799E-A9AA-44DB-8475-9B46D7B87A07}" srcOrd="3" destOrd="0" parTransId="{3082265C-8F31-4C31-BB92-2C01A693CACB}" sibTransId="{EEB7BD44-1BD7-4ED7-B6A5-B96C406BFBD0}"/>
    <dgm:cxn modelId="{1480298C-8A88-48D8-8727-5B5399A54A01}" type="presOf" srcId="{31A3F03F-D2C6-491F-A2BB-9171B8AD97F4}" destId="{713E5916-F5FC-47B8-8AAA-BC4E0C68BA88}" srcOrd="1" destOrd="0" presId="urn:microsoft.com/office/officeart/2005/8/layout/matrix1"/>
    <dgm:cxn modelId="{2B96B593-03EF-4B0B-ADF7-9E6982941A2D}" srcId="{C5EBB318-0D49-41B0-A8DE-1767ABA51638}" destId="{10FA9D94-470E-4324-A25B-CF859F45C27D}" srcOrd="0" destOrd="0" parTransId="{141796FE-5551-44E0-81E8-1FC0AA5C2CD3}" sibTransId="{22AD160C-66AE-43EF-8B4B-1E340DF24B86}"/>
    <dgm:cxn modelId="{19D41396-8EDA-4CAE-BD7A-CBA0624F5212}" type="presOf" srcId="{31A3F03F-D2C6-491F-A2BB-9171B8AD97F4}" destId="{65FEBD27-E479-4536-B60E-8952A38B3312}" srcOrd="0" destOrd="0" presId="urn:microsoft.com/office/officeart/2005/8/layout/matrix1"/>
    <dgm:cxn modelId="{1103FFB7-676A-4F70-B73B-84A0DCBDE72E}" type="presOf" srcId="{BCEFE9E5-D3F1-4356-B867-6DEB902881EB}" destId="{42EB16A8-777F-46A0-BD22-CAC94FF8FA1B}" srcOrd="1" destOrd="0" presId="urn:microsoft.com/office/officeart/2005/8/layout/matrix1"/>
    <dgm:cxn modelId="{FD1AC9BC-1C4B-4442-8B5E-FD027D147193}" type="presOf" srcId="{3860799E-A9AA-44DB-8475-9B46D7B87A07}" destId="{6F41D205-D164-453D-B873-7A4731E757DA}" srcOrd="0" destOrd="0" presId="urn:microsoft.com/office/officeart/2005/8/layout/matrix1"/>
    <dgm:cxn modelId="{F3F129C2-E86C-4F10-ADDF-E3A604D26603}" type="presOf" srcId="{3860799E-A9AA-44DB-8475-9B46D7B87A07}" destId="{F2700D6F-B9C6-4DCB-B488-20A546EF9457}" srcOrd="1" destOrd="0" presId="urn:microsoft.com/office/officeart/2005/8/layout/matrix1"/>
    <dgm:cxn modelId="{D31567CC-C2D1-44A5-9AAD-DF21DD12D6DA}" type="presOf" srcId="{BCEFE9E5-D3F1-4356-B867-6DEB902881EB}" destId="{4E888111-37D1-4689-B321-B7CC0AD2EC9C}" srcOrd="0" destOrd="0" presId="urn:microsoft.com/office/officeart/2005/8/layout/matrix1"/>
    <dgm:cxn modelId="{550B74EB-D5AB-45C5-BCF0-B91E369BBABB}" type="presOf" srcId="{10FA9D94-470E-4324-A25B-CF859F45C27D}" destId="{D94D0127-50C6-42DA-9160-7A9220E832A9}" srcOrd="0" destOrd="0" presId="urn:microsoft.com/office/officeart/2005/8/layout/matrix1"/>
    <dgm:cxn modelId="{2D96AEF0-6228-42CB-B916-ABA7B907134D}" type="presOf" srcId="{58FDB795-CE94-4D50-A12A-0C5F16BAC9D2}" destId="{82C44E64-661F-486D-98BF-2168FF7045DC}" srcOrd="1" destOrd="0" presId="urn:microsoft.com/office/officeart/2005/8/layout/matrix1"/>
    <dgm:cxn modelId="{5DDE45F2-FE1E-4569-9745-10126900E792}" type="presOf" srcId="{C5EBB318-0D49-41B0-A8DE-1767ABA51638}" destId="{8F10855D-6283-40F7-85FF-0B86E0923DFB}" srcOrd="0" destOrd="0" presId="urn:microsoft.com/office/officeart/2005/8/layout/matrix1"/>
    <dgm:cxn modelId="{1E5370DA-BCC9-44C9-AABF-5ECE620B9183}" type="presParOf" srcId="{8F10855D-6283-40F7-85FF-0B86E0923DFB}" destId="{C6753F40-551E-4804-8EF6-021FC71C264D}" srcOrd="0" destOrd="0" presId="urn:microsoft.com/office/officeart/2005/8/layout/matrix1"/>
    <dgm:cxn modelId="{38A3AA9F-6DAB-4E0B-9F55-584555E79D50}" type="presParOf" srcId="{C6753F40-551E-4804-8EF6-021FC71C264D}" destId="{50365AEB-1D03-4A76-8CA6-A5904394B4A4}" srcOrd="0" destOrd="0" presId="urn:microsoft.com/office/officeart/2005/8/layout/matrix1"/>
    <dgm:cxn modelId="{0868D019-8B80-43F2-829B-040C8C1A706F}" type="presParOf" srcId="{C6753F40-551E-4804-8EF6-021FC71C264D}" destId="{82C44E64-661F-486D-98BF-2168FF7045DC}" srcOrd="1" destOrd="0" presId="urn:microsoft.com/office/officeart/2005/8/layout/matrix1"/>
    <dgm:cxn modelId="{F5E39822-1E87-4E84-A68C-7496CA17E0D8}" type="presParOf" srcId="{C6753F40-551E-4804-8EF6-021FC71C264D}" destId="{4E888111-37D1-4689-B321-B7CC0AD2EC9C}" srcOrd="2" destOrd="0" presId="urn:microsoft.com/office/officeart/2005/8/layout/matrix1"/>
    <dgm:cxn modelId="{836E8244-3F27-4DC3-8ACB-DAB0D01332B3}" type="presParOf" srcId="{C6753F40-551E-4804-8EF6-021FC71C264D}" destId="{42EB16A8-777F-46A0-BD22-CAC94FF8FA1B}" srcOrd="3" destOrd="0" presId="urn:microsoft.com/office/officeart/2005/8/layout/matrix1"/>
    <dgm:cxn modelId="{DD78D3AA-A3B2-4D2A-9DDD-07AF3EAD846B}" type="presParOf" srcId="{C6753F40-551E-4804-8EF6-021FC71C264D}" destId="{65FEBD27-E479-4536-B60E-8952A38B3312}" srcOrd="4" destOrd="0" presId="urn:microsoft.com/office/officeart/2005/8/layout/matrix1"/>
    <dgm:cxn modelId="{4BA09C45-F81C-4845-8B38-CAA537AE164C}" type="presParOf" srcId="{C6753F40-551E-4804-8EF6-021FC71C264D}" destId="{713E5916-F5FC-47B8-8AAA-BC4E0C68BA88}" srcOrd="5" destOrd="0" presId="urn:microsoft.com/office/officeart/2005/8/layout/matrix1"/>
    <dgm:cxn modelId="{755C22F0-F4C5-4091-BBB9-3C8F6E240D7E}" type="presParOf" srcId="{C6753F40-551E-4804-8EF6-021FC71C264D}" destId="{6F41D205-D164-453D-B873-7A4731E757DA}" srcOrd="6" destOrd="0" presId="urn:microsoft.com/office/officeart/2005/8/layout/matrix1"/>
    <dgm:cxn modelId="{0133C650-E4CA-492D-94EE-9E402F2075A2}" type="presParOf" srcId="{C6753F40-551E-4804-8EF6-021FC71C264D}" destId="{F2700D6F-B9C6-4DCB-B488-20A546EF9457}" srcOrd="7" destOrd="0" presId="urn:microsoft.com/office/officeart/2005/8/layout/matrix1"/>
    <dgm:cxn modelId="{4A5D22C3-6CAA-4945-9034-75A2D1B6CC31}" type="presParOf" srcId="{8F10855D-6283-40F7-85FF-0B86E0923DFB}" destId="{D94D0127-50C6-42DA-9160-7A9220E832A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9226F375-3CEE-4350-8435-7D9EC3C22514}">
      <dgm:prSet phldrT="[Text]"/>
      <dgm:spPr/>
      <dgm:t>
        <a:bodyPr/>
        <a:lstStyle/>
        <a:p>
          <a:pPr rtl="0"/>
          <a:r>
            <a:rPr lang="en-US" dirty="0"/>
            <a:t>Plan </a:t>
          </a:r>
          <a:r>
            <a:rPr lang="en-US" dirty="0">
              <a:latin typeface="Tw Cen MT" panose="020B0602020104020603"/>
            </a:rPr>
            <a:t>Scope Management</a:t>
          </a:r>
          <a:endParaRPr lang="en-US" dirty="0"/>
        </a:p>
      </dgm:t>
    </dgm:pt>
    <dgm:pt modelId="{AB0A2E43-4445-47BA-BB48-2D40E17B9933}" type="parTrans" cxnId="{3BE41FF7-22F6-4A90-BE49-91D377D58D13}">
      <dgm:prSet/>
      <dgm:spPr/>
      <dgm:t>
        <a:bodyPr/>
        <a:lstStyle/>
        <a:p>
          <a:endParaRPr lang="en-US"/>
        </a:p>
      </dgm:t>
    </dgm:pt>
    <dgm:pt modelId="{6764D246-56EC-4787-BBBE-62D9D74D196C}" type="sibTrans" cxnId="{3BE41FF7-22F6-4A90-BE49-91D377D58D13}">
      <dgm:prSet/>
      <dgm:spPr/>
      <dgm:t>
        <a:bodyPr/>
        <a:lstStyle/>
        <a:p>
          <a:endParaRPr lang="en-US"/>
        </a:p>
      </dgm:t>
    </dgm:pt>
    <dgm:pt modelId="{5F37C252-C5C5-4CBE-90B1-81096791AC73}">
      <dgm:prSet phldrT="[Text]"/>
      <dgm:spPr/>
      <dgm:t>
        <a:bodyPr/>
        <a:lstStyle/>
        <a:p>
          <a:pPr rtl="0"/>
          <a:r>
            <a:rPr lang="en-US" dirty="0">
              <a:latin typeface="Tw Cen MT" panose="020B0602020104020603"/>
            </a:rPr>
            <a:t>Validate Scope</a:t>
          </a:r>
          <a:endParaRPr lang="en-US" dirty="0"/>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864DF70F-2AFB-47E8-9B20-9E236960B3FB}">
      <dgm:prSet phldrT="[Text]"/>
      <dgm:spPr/>
      <dgm:t>
        <a:bodyPr/>
        <a:lstStyle/>
        <a:p>
          <a:pPr rtl="0"/>
          <a:r>
            <a:rPr lang="en-US" dirty="0"/>
            <a:t>Collect Requirements</a:t>
          </a:r>
        </a:p>
      </dgm:t>
    </dgm:pt>
    <dgm:pt modelId="{CDA008F1-F59C-436D-96DC-B484EF4F52B9}" type="parTrans" cxnId="{AA43B737-FA95-4075-99D5-E443FC62468A}">
      <dgm:prSet/>
      <dgm:spPr/>
      <dgm:t>
        <a:bodyPr/>
        <a:lstStyle/>
        <a:p>
          <a:endParaRPr lang="en-US"/>
        </a:p>
      </dgm:t>
    </dgm:pt>
    <dgm:pt modelId="{199040DB-CF45-4637-B9E4-73DA2DA12343}" type="sibTrans" cxnId="{AA43B737-FA95-4075-99D5-E443FC62468A}">
      <dgm:prSet/>
      <dgm:spPr/>
      <dgm:t>
        <a:bodyPr/>
        <a:lstStyle/>
        <a:p>
          <a:endParaRPr lang="en-US"/>
        </a:p>
      </dgm:t>
    </dgm:pt>
    <dgm:pt modelId="{6D4B7F00-635F-471F-BF9B-BD2C61B2728E}">
      <dgm:prSet phldrT="[Text]"/>
      <dgm:spPr/>
      <dgm:t>
        <a:bodyPr/>
        <a:lstStyle/>
        <a:p>
          <a:pPr rtl="0"/>
          <a:r>
            <a:rPr lang="en-US" dirty="0"/>
            <a:t>Define Scope</a:t>
          </a:r>
        </a:p>
      </dgm:t>
    </dgm:pt>
    <dgm:pt modelId="{D056F7C8-6094-4C0D-A31B-87C2D5391FF9}" type="parTrans" cxnId="{13E5A89C-6195-4CD2-89B6-2639B5DCD601}">
      <dgm:prSet/>
      <dgm:spPr/>
      <dgm:t>
        <a:bodyPr/>
        <a:lstStyle/>
        <a:p>
          <a:endParaRPr lang="en-US"/>
        </a:p>
      </dgm:t>
    </dgm:pt>
    <dgm:pt modelId="{513E82CF-63C1-4E6E-89F0-BEE8A4B34820}" type="sibTrans" cxnId="{13E5A89C-6195-4CD2-89B6-2639B5DCD601}">
      <dgm:prSet/>
      <dgm:spPr/>
      <dgm:t>
        <a:bodyPr/>
        <a:lstStyle/>
        <a:p>
          <a:endParaRPr lang="en-US"/>
        </a:p>
      </dgm:t>
    </dgm:pt>
    <dgm:pt modelId="{80777EEA-132F-4156-A0A3-669A6C583639}">
      <dgm:prSet phldrT="[Text]"/>
      <dgm:spPr/>
      <dgm:t>
        <a:bodyPr/>
        <a:lstStyle/>
        <a:p>
          <a:pPr rtl="0"/>
          <a:r>
            <a:rPr lang="en-US" dirty="0"/>
            <a:t>Create WBS</a:t>
          </a:r>
        </a:p>
      </dgm:t>
    </dgm:pt>
    <dgm:pt modelId="{60CFF80D-AFCF-4ACC-AF53-DD1EAE40AA86}" type="parTrans" cxnId="{34901CE1-2769-406A-8A18-03956A04FD04}">
      <dgm:prSet/>
      <dgm:spPr/>
      <dgm:t>
        <a:bodyPr/>
        <a:lstStyle/>
        <a:p>
          <a:endParaRPr lang="en-US"/>
        </a:p>
      </dgm:t>
    </dgm:pt>
    <dgm:pt modelId="{3F05568E-B3E5-46CB-9F84-ED10854B9A2D}" type="sibTrans" cxnId="{34901CE1-2769-406A-8A18-03956A04FD04}">
      <dgm:prSet/>
      <dgm:spPr/>
      <dgm:t>
        <a:bodyPr/>
        <a:lstStyle/>
        <a:p>
          <a:endParaRPr lang="en-US"/>
        </a:p>
      </dgm:t>
    </dgm:pt>
    <dgm:pt modelId="{34B2137A-2E3B-4CCD-A892-6AB14335A570}">
      <dgm:prSet phldrT="[Text]"/>
      <dgm:spPr/>
      <dgm:t>
        <a:bodyPr/>
        <a:lstStyle/>
        <a:p>
          <a:pPr rtl="0"/>
          <a:r>
            <a:rPr lang="en-US" dirty="0">
              <a:latin typeface="Tw Cen MT" panose="020B0602020104020603"/>
            </a:rPr>
            <a:t>Control Scope</a:t>
          </a:r>
          <a:endParaRPr lang="en-US" dirty="0"/>
        </a:p>
      </dgm:t>
    </dgm:pt>
    <dgm:pt modelId="{E34EF3C5-525F-4E99-A6A2-0E92E3532971}" type="parTrans" cxnId="{D6F9AB74-117C-4959-9E6A-F854E2D5D8D6}">
      <dgm:prSet/>
      <dgm:spPr/>
      <dgm:t>
        <a:bodyPr/>
        <a:lstStyle/>
        <a:p>
          <a:endParaRPr lang="en-US"/>
        </a:p>
      </dgm:t>
    </dgm:pt>
    <dgm:pt modelId="{9DA8336E-D47D-4F0A-96C4-A2739FF23ABA}" type="sibTrans" cxnId="{D6F9AB74-117C-4959-9E6A-F854E2D5D8D6}">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2"/>
      <dgm:spPr/>
    </dgm:pt>
    <dgm:pt modelId="{780E7395-C20D-4BFA-BC36-B33B3C7718B5}" type="pres">
      <dgm:prSet presAssocID="{AC515132-777F-44D5-8F66-F3257BA346C2}" presName="rootConnector" presStyleLbl="node1" presStyleIdx="0" presStyleCnt="2"/>
      <dgm:spPr/>
    </dgm:pt>
    <dgm:pt modelId="{C3DFC92A-2402-4ADD-B687-580278365951}" type="pres">
      <dgm:prSet presAssocID="{AC515132-777F-44D5-8F66-F3257BA346C2}" presName="childShape" presStyleCnt="0"/>
      <dgm:spPr/>
    </dgm:pt>
    <dgm:pt modelId="{59CCA624-12A5-44A2-BF22-5F24CC4BFA23}" type="pres">
      <dgm:prSet presAssocID="{AB0A2E43-4445-47BA-BB48-2D40E17B9933}" presName="Name13" presStyleLbl="parChTrans1D2" presStyleIdx="0" presStyleCnt="6"/>
      <dgm:spPr/>
    </dgm:pt>
    <dgm:pt modelId="{EDC205EB-5F20-4D46-A0BE-0122E33AD64C}" type="pres">
      <dgm:prSet presAssocID="{9226F375-3CEE-4350-8435-7D9EC3C22514}" presName="childText" presStyleLbl="bgAcc1" presStyleIdx="0" presStyleCnt="6">
        <dgm:presLayoutVars>
          <dgm:bulletEnabled val="1"/>
        </dgm:presLayoutVars>
      </dgm:prSet>
      <dgm:spPr/>
    </dgm:pt>
    <dgm:pt modelId="{E032FE8D-4638-4983-B6CE-052582554F16}" type="pres">
      <dgm:prSet presAssocID="{CDA008F1-F59C-436D-96DC-B484EF4F52B9}" presName="Name13" presStyleLbl="parChTrans1D2" presStyleIdx="1" presStyleCnt="6"/>
      <dgm:spPr/>
    </dgm:pt>
    <dgm:pt modelId="{150C19A0-37F8-4941-885A-6EA7336ADC7A}" type="pres">
      <dgm:prSet presAssocID="{864DF70F-2AFB-47E8-9B20-9E236960B3FB}" presName="childText" presStyleLbl="bgAcc1" presStyleIdx="1" presStyleCnt="6">
        <dgm:presLayoutVars>
          <dgm:bulletEnabled val="1"/>
        </dgm:presLayoutVars>
      </dgm:prSet>
      <dgm:spPr/>
    </dgm:pt>
    <dgm:pt modelId="{196E2954-D3CB-4302-84A9-C532165604C0}" type="pres">
      <dgm:prSet presAssocID="{D056F7C8-6094-4C0D-A31B-87C2D5391FF9}" presName="Name13" presStyleLbl="parChTrans1D2" presStyleIdx="2" presStyleCnt="6"/>
      <dgm:spPr/>
    </dgm:pt>
    <dgm:pt modelId="{A0B436F1-5618-4087-B7A4-F22127B2C51F}" type="pres">
      <dgm:prSet presAssocID="{6D4B7F00-635F-471F-BF9B-BD2C61B2728E}" presName="childText" presStyleLbl="bgAcc1" presStyleIdx="2" presStyleCnt="6">
        <dgm:presLayoutVars>
          <dgm:bulletEnabled val="1"/>
        </dgm:presLayoutVars>
      </dgm:prSet>
      <dgm:spPr/>
    </dgm:pt>
    <dgm:pt modelId="{CC472E3F-8AB1-4966-BBCD-6CAE131AA544}" type="pres">
      <dgm:prSet presAssocID="{60CFF80D-AFCF-4ACC-AF53-DD1EAE40AA86}" presName="Name13" presStyleLbl="parChTrans1D2" presStyleIdx="3" presStyleCnt="6"/>
      <dgm:spPr/>
    </dgm:pt>
    <dgm:pt modelId="{8466B924-3636-423D-A6AA-A40B5A57C074}" type="pres">
      <dgm:prSet presAssocID="{80777EEA-132F-4156-A0A3-669A6C583639}" presName="childText" presStyleLbl="bgAcc1" presStyleIdx="3" presStyleCnt="6">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1" presStyleCnt="2"/>
      <dgm:spPr/>
    </dgm:pt>
    <dgm:pt modelId="{C8DDA424-17FD-4DB6-8138-E1300CD87548}" type="pres">
      <dgm:prSet presAssocID="{63EEB8E6-06A6-456B-A83F-F3A300C7903F}" presName="rootConnector" presStyleLbl="node1" presStyleIdx="1" presStyleCnt="2"/>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4" presStyleCnt="6"/>
      <dgm:spPr/>
    </dgm:pt>
    <dgm:pt modelId="{DA01706F-9CD5-49E0-A921-372262F4CD88}" type="pres">
      <dgm:prSet presAssocID="{5F37C252-C5C5-4CBE-90B1-81096791AC73}" presName="childText" presStyleLbl="bgAcc1" presStyleIdx="4" presStyleCnt="6">
        <dgm:presLayoutVars>
          <dgm:bulletEnabled val="1"/>
        </dgm:presLayoutVars>
      </dgm:prSet>
      <dgm:spPr/>
    </dgm:pt>
    <dgm:pt modelId="{4B29D32E-2CE5-4BEE-AF57-EC23DA8D63C3}" type="pres">
      <dgm:prSet presAssocID="{E34EF3C5-525F-4E99-A6A2-0E92E3532971}" presName="Name13" presStyleLbl="parChTrans1D2" presStyleIdx="5" presStyleCnt="6"/>
      <dgm:spPr/>
    </dgm:pt>
    <dgm:pt modelId="{12F65083-0AA2-4495-93B2-797D580F9724}" type="pres">
      <dgm:prSet presAssocID="{34B2137A-2E3B-4CCD-A892-6AB14335A570}" presName="childText" presStyleLbl="bgAcc1" presStyleIdx="5" presStyleCnt="6">
        <dgm:presLayoutVars>
          <dgm:bulletEnabled val="1"/>
        </dgm:presLayoutVars>
      </dgm:prSet>
      <dgm:spPr/>
    </dgm:pt>
  </dgm:ptLst>
  <dgm:cxnLst>
    <dgm:cxn modelId="{428C0103-BD2F-4467-BC30-AF4E50A3B4F4}" type="presOf" srcId="{AB0A2E43-4445-47BA-BB48-2D40E17B9933}" destId="{59CCA624-12A5-44A2-BF22-5F24CC4BFA23}"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1" destOrd="0" parTransId="{C5CADA60-448C-493A-B324-9DF6A752C7AE}" sibTransId="{FF2BC034-C01F-4202-9572-792F1E3EC866}"/>
    <dgm:cxn modelId="{871C552A-5E3F-4081-AA62-194C19FB791D}" type="presOf" srcId="{CDA008F1-F59C-436D-96DC-B484EF4F52B9}" destId="{E032FE8D-4638-4983-B6CE-052582554F16}" srcOrd="0" destOrd="0" presId="urn:microsoft.com/office/officeart/2005/8/layout/hierarchy3"/>
    <dgm:cxn modelId="{AA43B737-FA95-4075-99D5-E443FC62468A}" srcId="{AC515132-777F-44D5-8F66-F3257BA346C2}" destId="{864DF70F-2AFB-47E8-9B20-9E236960B3FB}" srcOrd="1" destOrd="0" parTransId="{CDA008F1-F59C-436D-96DC-B484EF4F52B9}" sibTransId="{199040DB-CF45-4637-B9E4-73DA2DA12343}"/>
    <dgm:cxn modelId="{7FB3453D-A9DA-4D7B-BB57-386CDC394488}" type="presOf" srcId="{D056F7C8-6094-4C0D-A31B-87C2D5391FF9}" destId="{196E2954-D3CB-4302-84A9-C532165604C0}" srcOrd="0" destOrd="0" presId="urn:microsoft.com/office/officeart/2005/8/layout/hierarchy3"/>
    <dgm:cxn modelId="{223C0047-9AC3-402E-A254-7C6370B31A51}" srcId="{37ABD6D1-A200-4DA8-A686-29AA359E76BA}" destId="{AC515132-777F-44D5-8F66-F3257BA346C2}" srcOrd="0" destOrd="0" parTransId="{4A35E630-1BEB-4FE5-9C8F-16305D83FB6B}" sibTransId="{06DA6849-D18B-4394-B631-766308AD23C1}"/>
    <dgm:cxn modelId="{D5E89C70-22BF-42C0-82C8-CBFE5CABF8A4}" type="presOf" srcId="{37ABD6D1-A200-4DA8-A686-29AA359E76BA}" destId="{2B52FCFA-3880-4B17-BBC2-D923447DCA7F}" srcOrd="0" destOrd="0" presId="urn:microsoft.com/office/officeart/2005/8/layout/hierarchy3"/>
    <dgm:cxn modelId="{7DFA3971-866A-44D4-9E79-DCC83C572E16}" type="presOf" srcId="{E34EF3C5-525F-4E99-A6A2-0E92E3532971}" destId="{4B29D32E-2CE5-4BEE-AF57-EC23DA8D63C3}" srcOrd="0" destOrd="0" presId="urn:microsoft.com/office/officeart/2005/8/layout/hierarchy3"/>
    <dgm:cxn modelId="{D6F9AB74-117C-4959-9E6A-F854E2D5D8D6}" srcId="{63EEB8E6-06A6-456B-A83F-F3A300C7903F}" destId="{34B2137A-2E3B-4CCD-A892-6AB14335A570}" srcOrd="1" destOrd="0" parTransId="{E34EF3C5-525F-4E99-A6A2-0E92E3532971}" sibTransId="{9DA8336E-D47D-4F0A-96C4-A2739FF23ABA}"/>
    <dgm:cxn modelId="{F2869D75-C3DA-4358-A554-9144C21E1BE4}" type="presOf" srcId="{60CFF80D-AFCF-4ACC-AF53-DD1EAE40AA86}" destId="{CC472E3F-8AB1-4966-BBCD-6CAE131AA544}" srcOrd="0" destOrd="0" presId="urn:microsoft.com/office/officeart/2005/8/layout/hierarchy3"/>
    <dgm:cxn modelId="{E4DD6B77-8E41-475A-A0F2-6EEFBEEA6C72}" type="presOf" srcId="{864DF70F-2AFB-47E8-9B20-9E236960B3FB}" destId="{150C19A0-37F8-4941-885A-6EA7336ADC7A}" srcOrd="0" destOrd="0" presId="urn:microsoft.com/office/officeart/2005/8/layout/hierarchy3"/>
    <dgm:cxn modelId="{D2A03D7C-9ECD-4BB1-B90D-59043A18BEAB}" type="presOf" srcId="{63E762FD-CA96-4E22-B606-E6D05F5D193C}" destId="{E86F7CEB-1E73-4141-AAC5-26821E99D113}" srcOrd="0" destOrd="0" presId="urn:microsoft.com/office/officeart/2005/8/layout/hierarchy3"/>
    <dgm:cxn modelId="{218FE17E-0355-492E-A23F-DFDA589CAB48}" type="presOf" srcId="{5F37C252-C5C5-4CBE-90B1-81096791AC73}" destId="{DA01706F-9CD5-49E0-A921-372262F4CD88}" srcOrd="0" destOrd="0" presId="urn:microsoft.com/office/officeart/2005/8/layout/hierarchy3"/>
    <dgm:cxn modelId="{3323EB7E-9D04-449B-B29B-6499C1349210}" type="presOf" srcId="{6D4B7F00-635F-471F-BF9B-BD2C61B2728E}" destId="{A0B436F1-5618-4087-B7A4-F22127B2C51F}" srcOrd="0" destOrd="0" presId="urn:microsoft.com/office/officeart/2005/8/layout/hierarchy3"/>
    <dgm:cxn modelId="{8D094D7F-0F49-4763-86E9-60D99B48144E}" type="presOf" srcId="{AC515132-777F-44D5-8F66-F3257BA346C2}" destId="{B754939C-6725-497E-BD01-C1D74379984C}" srcOrd="0" destOrd="0" presId="urn:microsoft.com/office/officeart/2005/8/layout/hierarchy3"/>
    <dgm:cxn modelId="{73169680-28AB-413D-B0DB-9DBC42A8BD1D}" type="presOf" srcId="{34B2137A-2E3B-4CCD-A892-6AB14335A570}" destId="{12F65083-0AA2-4495-93B2-797D580F9724}" srcOrd="0" destOrd="0" presId="urn:microsoft.com/office/officeart/2005/8/layout/hierarchy3"/>
    <dgm:cxn modelId="{13E5A89C-6195-4CD2-89B6-2639B5DCD601}" srcId="{AC515132-777F-44D5-8F66-F3257BA346C2}" destId="{6D4B7F00-635F-471F-BF9B-BD2C61B2728E}" srcOrd="2" destOrd="0" parTransId="{D056F7C8-6094-4C0D-A31B-87C2D5391FF9}" sibTransId="{513E82CF-63C1-4E6E-89F0-BEE8A4B34820}"/>
    <dgm:cxn modelId="{5CC22BAA-83C5-47FB-9F4E-01F5FA7E235D}" srcId="{63EEB8E6-06A6-456B-A83F-F3A300C7903F}" destId="{5F37C252-C5C5-4CBE-90B1-81096791AC73}" srcOrd="0" destOrd="0" parTransId="{63E762FD-CA96-4E22-B606-E6D05F5D193C}" sibTransId="{A5BC0A40-4C5F-43B6-8F9D-238FE4CB92F6}"/>
    <dgm:cxn modelId="{3CC4A3BA-BFFD-4592-A76B-576F9907F9CE}" type="presOf" srcId="{80777EEA-132F-4156-A0A3-669A6C583639}" destId="{8466B924-3636-423D-A6AA-A40B5A57C074}" srcOrd="0" destOrd="0" presId="urn:microsoft.com/office/officeart/2005/8/layout/hierarchy3"/>
    <dgm:cxn modelId="{C1E0C1BD-D593-4B82-A4F6-876FC7E67C6C}" type="presOf" srcId="{63EEB8E6-06A6-456B-A83F-F3A300C7903F}" destId="{C261C3A1-0F86-41B4-868A-20D1F4E38CE9}" srcOrd="0" destOrd="0" presId="urn:microsoft.com/office/officeart/2005/8/layout/hierarchy3"/>
    <dgm:cxn modelId="{E916B5D3-B5EB-49D4-A03A-5EE9BFA1FFEE}" type="presOf" srcId="{9226F375-3CEE-4350-8435-7D9EC3C22514}" destId="{EDC205EB-5F20-4D46-A0BE-0122E33AD64C}" srcOrd="0" destOrd="0" presId="urn:microsoft.com/office/officeart/2005/8/layout/hierarchy3"/>
    <dgm:cxn modelId="{34901CE1-2769-406A-8A18-03956A04FD04}" srcId="{AC515132-777F-44D5-8F66-F3257BA346C2}" destId="{80777EEA-132F-4156-A0A3-669A6C583639}" srcOrd="3" destOrd="0" parTransId="{60CFF80D-AFCF-4ACC-AF53-DD1EAE40AA86}" sibTransId="{3F05568E-B3E5-46CB-9F84-ED10854B9A2D}"/>
    <dgm:cxn modelId="{9D87CBE8-9EFF-46BD-9D8F-DF8D62D84AE1}" type="presOf" srcId="{63EEB8E6-06A6-456B-A83F-F3A300C7903F}" destId="{C8DDA424-17FD-4DB6-8138-E1300CD87548}" srcOrd="1" destOrd="0" presId="urn:microsoft.com/office/officeart/2005/8/layout/hierarchy3"/>
    <dgm:cxn modelId="{3BE41FF7-22F6-4A90-BE49-91D377D58D13}" srcId="{AC515132-777F-44D5-8F66-F3257BA346C2}" destId="{9226F375-3CEE-4350-8435-7D9EC3C22514}" srcOrd="0" destOrd="0" parTransId="{AB0A2E43-4445-47BA-BB48-2D40E17B9933}" sibTransId="{6764D246-56EC-4787-BBBE-62D9D74D196C}"/>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92EE6BA7-34A6-4DC3-81BE-3DBC6C97D1BA}" type="presParOf" srcId="{C3DFC92A-2402-4ADD-B687-580278365951}" destId="{59CCA624-12A5-44A2-BF22-5F24CC4BFA23}" srcOrd="0" destOrd="0" presId="urn:microsoft.com/office/officeart/2005/8/layout/hierarchy3"/>
    <dgm:cxn modelId="{D986E161-A6DA-4066-9E43-CE0559EE47B3}" type="presParOf" srcId="{C3DFC92A-2402-4ADD-B687-580278365951}" destId="{EDC205EB-5F20-4D46-A0BE-0122E33AD64C}" srcOrd="1" destOrd="0" presId="urn:microsoft.com/office/officeart/2005/8/layout/hierarchy3"/>
    <dgm:cxn modelId="{AA3E8866-338C-459C-9131-673398651892}" type="presParOf" srcId="{C3DFC92A-2402-4ADD-B687-580278365951}" destId="{E032FE8D-4638-4983-B6CE-052582554F16}" srcOrd="2" destOrd="0" presId="urn:microsoft.com/office/officeart/2005/8/layout/hierarchy3"/>
    <dgm:cxn modelId="{5646BC42-04D9-458B-8B90-AD900BAC9189}" type="presParOf" srcId="{C3DFC92A-2402-4ADD-B687-580278365951}" destId="{150C19A0-37F8-4941-885A-6EA7336ADC7A}" srcOrd="3" destOrd="0" presId="urn:microsoft.com/office/officeart/2005/8/layout/hierarchy3"/>
    <dgm:cxn modelId="{1AC996B5-C011-4437-AD6F-8A7110EC9599}" type="presParOf" srcId="{C3DFC92A-2402-4ADD-B687-580278365951}" destId="{196E2954-D3CB-4302-84A9-C532165604C0}" srcOrd="4" destOrd="0" presId="urn:microsoft.com/office/officeart/2005/8/layout/hierarchy3"/>
    <dgm:cxn modelId="{B6AA7D32-8B9D-4571-98E5-E83B8A2F0A32}" type="presParOf" srcId="{C3DFC92A-2402-4ADD-B687-580278365951}" destId="{A0B436F1-5618-4087-B7A4-F22127B2C51F}" srcOrd="5" destOrd="0" presId="urn:microsoft.com/office/officeart/2005/8/layout/hierarchy3"/>
    <dgm:cxn modelId="{0F21070A-4D34-4EA2-B4B5-CEA8D123E4C6}" type="presParOf" srcId="{C3DFC92A-2402-4ADD-B687-580278365951}" destId="{CC472E3F-8AB1-4966-BBCD-6CAE131AA544}" srcOrd="6" destOrd="0" presId="urn:microsoft.com/office/officeart/2005/8/layout/hierarchy3"/>
    <dgm:cxn modelId="{CD83461A-7D4C-4064-8AB0-D219337862C5}" type="presParOf" srcId="{C3DFC92A-2402-4ADD-B687-580278365951}" destId="{8466B924-3636-423D-A6AA-A40B5A57C074}" srcOrd="7" destOrd="0" presId="urn:microsoft.com/office/officeart/2005/8/layout/hierarchy3"/>
    <dgm:cxn modelId="{7F9A7D08-A960-4B67-8ED3-0623D5C14E42}" type="presParOf" srcId="{2B52FCFA-3880-4B17-BBC2-D923447DCA7F}" destId="{BAFBA7E5-2E77-4DE4-85B9-14B8D07B8BF0}" srcOrd="1"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1072A326-99BF-44F3-B8BC-31A9F18EDB78}" type="presParOf" srcId="{2727990B-707E-41FF-834B-EFFA2113A63A}" destId="{E86F7CEB-1E73-4141-AAC5-26821E99D113}" srcOrd="0" destOrd="0" presId="urn:microsoft.com/office/officeart/2005/8/layout/hierarchy3"/>
    <dgm:cxn modelId="{67795FF7-CB5A-4777-A07D-BCC35095ECCB}" type="presParOf" srcId="{2727990B-707E-41FF-834B-EFFA2113A63A}" destId="{DA01706F-9CD5-49E0-A921-372262F4CD88}" srcOrd="1" destOrd="0" presId="urn:microsoft.com/office/officeart/2005/8/layout/hierarchy3"/>
    <dgm:cxn modelId="{EC0808F7-AAB2-405E-AA2F-4C86A9D088FF}" type="presParOf" srcId="{2727990B-707E-41FF-834B-EFFA2113A63A}" destId="{4B29D32E-2CE5-4BEE-AF57-EC23DA8D63C3}" srcOrd="2" destOrd="0" presId="urn:microsoft.com/office/officeart/2005/8/layout/hierarchy3"/>
    <dgm:cxn modelId="{74CFA238-386C-4046-9EB8-4F3B45A9F245}" type="presParOf" srcId="{2727990B-707E-41FF-834B-EFFA2113A63A}" destId="{12F65083-0AA2-4495-93B2-797D580F9724}"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34B2137A-2E3B-4CCD-A892-6AB14335A570}">
      <dgm:prSet phldrT="[Text]"/>
      <dgm:spPr/>
      <dgm:t>
        <a:bodyPr/>
        <a:lstStyle/>
        <a:p>
          <a:pPr rtl="0"/>
          <a:r>
            <a:rPr lang="en-US" dirty="0">
              <a:latin typeface="Tw Cen MT" panose="020B0602020104020603"/>
            </a:rPr>
            <a:t>Control Schedule</a:t>
          </a:r>
          <a:endParaRPr lang="en-US" dirty="0"/>
        </a:p>
      </dgm:t>
    </dgm:pt>
    <dgm:pt modelId="{E34EF3C5-525F-4E99-A6A2-0E92E3532971}" type="parTrans" cxnId="{D6F9AB74-117C-4959-9E6A-F854E2D5D8D6}">
      <dgm:prSet/>
      <dgm:spPr/>
      <dgm:t>
        <a:bodyPr/>
        <a:lstStyle/>
        <a:p>
          <a:endParaRPr lang="en-US"/>
        </a:p>
      </dgm:t>
    </dgm:pt>
    <dgm:pt modelId="{9DA8336E-D47D-4F0A-96C4-A2739FF23ABA}" type="sibTrans" cxnId="{D6F9AB74-117C-4959-9E6A-F854E2D5D8D6}">
      <dgm:prSet/>
      <dgm:spPr/>
      <dgm:t>
        <a:bodyPr/>
        <a:lstStyle/>
        <a:p>
          <a:endParaRPr lang="en-US"/>
        </a:p>
      </dgm:t>
    </dgm:pt>
    <dgm:pt modelId="{B52FA011-2434-4C4C-8E02-21160669A966}">
      <dgm:prSet phldrT="[Text]"/>
      <dgm:spPr/>
      <dgm:t>
        <a:bodyPr/>
        <a:lstStyle/>
        <a:p>
          <a:r>
            <a:rPr lang="en-US" dirty="0"/>
            <a:t>Define Activities</a:t>
          </a:r>
        </a:p>
      </dgm:t>
    </dgm:pt>
    <dgm:pt modelId="{69267CF0-12A3-4CCF-A7DE-835C812E8B71}" type="parTrans" cxnId="{0E2E0699-E6D0-462A-ABD0-C452C6D94C46}">
      <dgm:prSet/>
      <dgm:spPr/>
      <dgm:t>
        <a:bodyPr/>
        <a:lstStyle/>
        <a:p>
          <a:endParaRPr lang="en-US"/>
        </a:p>
      </dgm:t>
    </dgm:pt>
    <dgm:pt modelId="{785CAD23-13FE-4106-A475-5327218862DE}" type="sibTrans" cxnId="{0E2E0699-E6D0-462A-ABD0-C452C6D94C46}">
      <dgm:prSet/>
      <dgm:spPr/>
      <dgm:t>
        <a:bodyPr/>
        <a:lstStyle/>
        <a:p>
          <a:endParaRPr lang="en-US"/>
        </a:p>
      </dgm:t>
    </dgm:pt>
    <dgm:pt modelId="{E1ABEF81-1347-44B9-B6AB-D9CF94877801}">
      <dgm:prSet/>
      <dgm:spPr/>
      <dgm:t>
        <a:bodyPr/>
        <a:lstStyle/>
        <a:p>
          <a:r>
            <a:rPr lang="en-US" dirty="0"/>
            <a:t>Sequence Activities</a:t>
          </a:r>
        </a:p>
      </dgm:t>
    </dgm:pt>
    <dgm:pt modelId="{981E7A20-0807-40A4-BA50-B4099D02C0C3}" type="parTrans" cxnId="{7A5E3354-B28C-4EBA-BC1D-33D893A59258}">
      <dgm:prSet/>
      <dgm:spPr/>
      <dgm:t>
        <a:bodyPr/>
        <a:lstStyle/>
        <a:p>
          <a:endParaRPr lang="en-US"/>
        </a:p>
      </dgm:t>
    </dgm:pt>
    <dgm:pt modelId="{B342B8E8-A3BC-46E7-B918-57F1BEA802DD}" type="sibTrans" cxnId="{7A5E3354-B28C-4EBA-BC1D-33D893A59258}">
      <dgm:prSet/>
      <dgm:spPr/>
      <dgm:t>
        <a:bodyPr/>
        <a:lstStyle/>
        <a:p>
          <a:endParaRPr lang="en-US"/>
        </a:p>
      </dgm:t>
    </dgm:pt>
    <dgm:pt modelId="{47E8FFC5-286D-4DC1-B1F5-CE462A27BB60}">
      <dgm:prSet/>
      <dgm:spPr/>
      <dgm:t>
        <a:bodyPr/>
        <a:lstStyle/>
        <a:p>
          <a:r>
            <a:rPr lang="en-US" dirty="0"/>
            <a:t>Estimate Activity Durations</a:t>
          </a:r>
        </a:p>
      </dgm:t>
    </dgm:pt>
    <dgm:pt modelId="{615512D8-ACAD-45F7-B405-6A10B9111BB8}" type="parTrans" cxnId="{B9948E7F-B8C5-4CAA-ABEC-98ACD6B540FF}">
      <dgm:prSet/>
      <dgm:spPr/>
      <dgm:t>
        <a:bodyPr/>
        <a:lstStyle/>
        <a:p>
          <a:endParaRPr lang="en-US"/>
        </a:p>
      </dgm:t>
    </dgm:pt>
    <dgm:pt modelId="{CD4DBA77-2107-4A8A-8B6A-35D56057D15B}" type="sibTrans" cxnId="{B9948E7F-B8C5-4CAA-ABEC-98ACD6B540FF}">
      <dgm:prSet/>
      <dgm:spPr/>
      <dgm:t>
        <a:bodyPr/>
        <a:lstStyle/>
        <a:p>
          <a:endParaRPr lang="en-US"/>
        </a:p>
      </dgm:t>
    </dgm:pt>
    <dgm:pt modelId="{DDE20A86-C265-4317-9008-2E5053943908}">
      <dgm:prSet/>
      <dgm:spPr/>
      <dgm:t>
        <a:bodyPr/>
        <a:lstStyle/>
        <a:p>
          <a:r>
            <a:rPr lang="en-US" dirty="0"/>
            <a:t>Develop Schedule</a:t>
          </a:r>
        </a:p>
      </dgm:t>
    </dgm:pt>
    <dgm:pt modelId="{20DAB347-EAD0-42D7-9811-6C68F7A504B8}" type="parTrans" cxnId="{3E179E83-4472-4BF7-9288-7EF43ABA87E4}">
      <dgm:prSet/>
      <dgm:spPr/>
      <dgm:t>
        <a:bodyPr/>
        <a:lstStyle/>
        <a:p>
          <a:endParaRPr lang="en-US"/>
        </a:p>
      </dgm:t>
    </dgm:pt>
    <dgm:pt modelId="{24C5FF75-3487-4FA9-9223-0A225856F192}" type="sibTrans" cxnId="{3E179E83-4472-4BF7-9288-7EF43ABA87E4}">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2"/>
      <dgm:spPr/>
    </dgm:pt>
    <dgm:pt modelId="{780E7395-C20D-4BFA-BC36-B33B3C7718B5}" type="pres">
      <dgm:prSet presAssocID="{AC515132-777F-44D5-8F66-F3257BA346C2}" presName="rootConnector" presStyleLbl="node1" presStyleIdx="0" presStyleCnt="2"/>
      <dgm:spPr/>
    </dgm:pt>
    <dgm:pt modelId="{C3DFC92A-2402-4ADD-B687-580278365951}" type="pres">
      <dgm:prSet presAssocID="{AC515132-777F-44D5-8F66-F3257BA346C2}" presName="childShape" presStyleCnt="0"/>
      <dgm:spPr/>
    </dgm:pt>
    <dgm:pt modelId="{C41D0EA2-0856-4578-AE3D-F5786E4FA1D1}" type="pres">
      <dgm:prSet presAssocID="{69267CF0-12A3-4CCF-A7DE-835C812E8B71}" presName="Name13" presStyleLbl="parChTrans1D2" presStyleIdx="0" presStyleCnt="5"/>
      <dgm:spPr/>
    </dgm:pt>
    <dgm:pt modelId="{F8ADBA74-1D43-4588-8CCF-09293BDC0D27}" type="pres">
      <dgm:prSet presAssocID="{B52FA011-2434-4C4C-8E02-21160669A966}" presName="childText" presStyleLbl="bgAcc1" presStyleIdx="0" presStyleCnt="5">
        <dgm:presLayoutVars>
          <dgm:bulletEnabled val="1"/>
        </dgm:presLayoutVars>
      </dgm:prSet>
      <dgm:spPr/>
    </dgm:pt>
    <dgm:pt modelId="{40104FFE-ACD9-478D-B918-843613992F5A}" type="pres">
      <dgm:prSet presAssocID="{981E7A20-0807-40A4-BA50-B4099D02C0C3}" presName="Name13" presStyleLbl="parChTrans1D2" presStyleIdx="1" presStyleCnt="5"/>
      <dgm:spPr/>
    </dgm:pt>
    <dgm:pt modelId="{7D831D87-B349-4551-8C58-7BCF578ECB6C}" type="pres">
      <dgm:prSet presAssocID="{E1ABEF81-1347-44B9-B6AB-D9CF94877801}" presName="childText" presStyleLbl="bgAcc1" presStyleIdx="1" presStyleCnt="5">
        <dgm:presLayoutVars>
          <dgm:bulletEnabled val="1"/>
        </dgm:presLayoutVars>
      </dgm:prSet>
      <dgm:spPr/>
    </dgm:pt>
    <dgm:pt modelId="{8E05CA52-39ED-498D-BC21-E68BD529215C}" type="pres">
      <dgm:prSet presAssocID="{615512D8-ACAD-45F7-B405-6A10B9111BB8}" presName="Name13" presStyleLbl="parChTrans1D2" presStyleIdx="2" presStyleCnt="5"/>
      <dgm:spPr/>
    </dgm:pt>
    <dgm:pt modelId="{15AE9B6A-9A96-4104-B6FE-893DD823EA12}" type="pres">
      <dgm:prSet presAssocID="{47E8FFC5-286D-4DC1-B1F5-CE462A27BB60}" presName="childText" presStyleLbl="bgAcc1" presStyleIdx="2" presStyleCnt="5">
        <dgm:presLayoutVars>
          <dgm:bulletEnabled val="1"/>
        </dgm:presLayoutVars>
      </dgm:prSet>
      <dgm:spPr/>
    </dgm:pt>
    <dgm:pt modelId="{A349E800-2B84-4002-8674-116F4A0166EF}" type="pres">
      <dgm:prSet presAssocID="{20DAB347-EAD0-42D7-9811-6C68F7A504B8}" presName="Name13" presStyleLbl="parChTrans1D2" presStyleIdx="3" presStyleCnt="5"/>
      <dgm:spPr/>
    </dgm:pt>
    <dgm:pt modelId="{807D3E1D-AE07-4895-987A-3905D53C34EA}" type="pres">
      <dgm:prSet presAssocID="{DDE20A86-C265-4317-9008-2E5053943908}" presName="childText" presStyleLbl="bgAcc1" presStyleIdx="3" presStyleCnt="5">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1" presStyleCnt="2"/>
      <dgm:spPr/>
    </dgm:pt>
    <dgm:pt modelId="{C8DDA424-17FD-4DB6-8138-E1300CD87548}" type="pres">
      <dgm:prSet presAssocID="{63EEB8E6-06A6-456B-A83F-F3A300C7903F}" presName="rootConnector" presStyleLbl="node1" presStyleIdx="1" presStyleCnt="2"/>
      <dgm:spPr/>
    </dgm:pt>
    <dgm:pt modelId="{2727990B-707E-41FF-834B-EFFA2113A63A}" type="pres">
      <dgm:prSet presAssocID="{63EEB8E6-06A6-456B-A83F-F3A300C7903F}" presName="childShape" presStyleCnt="0"/>
      <dgm:spPr/>
    </dgm:pt>
    <dgm:pt modelId="{4B29D32E-2CE5-4BEE-AF57-EC23DA8D63C3}" type="pres">
      <dgm:prSet presAssocID="{E34EF3C5-525F-4E99-A6A2-0E92E3532971}" presName="Name13" presStyleLbl="parChTrans1D2" presStyleIdx="4" presStyleCnt="5"/>
      <dgm:spPr/>
    </dgm:pt>
    <dgm:pt modelId="{12F65083-0AA2-4495-93B2-797D580F9724}" type="pres">
      <dgm:prSet presAssocID="{34B2137A-2E3B-4CCD-A892-6AB14335A570}" presName="childText" presStyleLbl="bgAcc1" presStyleIdx="4" presStyleCnt="5">
        <dgm:presLayoutVars>
          <dgm:bulletEnabled val="1"/>
        </dgm:presLayoutVars>
      </dgm:prSet>
      <dgm:spPr/>
    </dgm:pt>
  </dgm:ptLst>
  <dgm:cxnLst>
    <dgm:cxn modelId="{DC29BB00-FFB6-4DF8-A830-1CA6DCF2C2DE}" type="presOf" srcId="{E1ABEF81-1347-44B9-B6AB-D9CF94877801}" destId="{7D831D87-B349-4551-8C58-7BCF578ECB6C}"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1" destOrd="0" parTransId="{C5CADA60-448C-493A-B324-9DF6A752C7AE}" sibTransId="{FF2BC034-C01F-4202-9572-792F1E3EC866}"/>
    <dgm:cxn modelId="{13DAFE20-A511-414B-A2C9-0C38C536D06A}" type="presOf" srcId="{615512D8-ACAD-45F7-B405-6A10B9111BB8}" destId="{8E05CA52-39ED-498D-BC21-E68BD529215C}" srcOrd="0" destOrd="0" presId="urn:microsoft.com/office/officeart/2005/8/layout/hierarchy3"/>
    <dgm:cxn modelId="{67CE3130-AAF8-450E-BDC9-C00F3D3FE5DE}" type="presOf" srcId="{E34EF3C5-525F-4E99-A6A2-0E92E3532971}" destId="{4B29D32E-2CE5-4BEE-AF57-EC23DA8D63C3}" srcOrd="0" destOrd="0" presId="urn:microsoft.com/office/officeart/2005/8/layout/hierarchy3"/>
    <dgm:cxn modelId="{A3C88243-622C-4AB2-87D5-FA262A6F6309}" type="presOf" srcId="{47E8FFC5-286D-4DC1-B1F5-CE462A27BB60}" destId="{15AE9B6A-9A96-4104-B6FE-893DD823EA12}" srcOrd="0" destOrd="0" presId="urn:microsoft.com/office/officeart/2005/8/layout/hierarchy3"/>
    <dgm:cxn modelId="{6331F345-5C1C-4421-A2AE-8F436E92DE9A}" type="presOf" srcId="{69267CF0-12A3-4CCF-A7DE-835C812E8B71}" destId="{C41D0EA2-0856-4578-AE3D-F5786E4FA1D1}" srcOrd="0" destOrd="0" presId="urn:microsoft.com/office/officeart/2005/8/layout/hierarchy3"/>
    <dgm:cxn modelId="{223C0047-9AC3-402E-A254-7C6370B31A51}" srcId="{37ABD6D1-A200-4DA8-A686-29AA359E76BA}" destId="{AC515132-777F-44D5-8F66-F3257BA346C2}" srcOrd="0" destOrd="0" parTransId="{4A35E630-1BEB-4FE5-9C8F-16305D83FB6B}" sibTransId="{06DA6849-D18B-4394-B631-766308AD23C1}"/>
    <dgm:cxn modelId="{7A5E3354-B28C-4EBA-BC1D-33D893A59258}" srcId="{AC515132-777F-44D5-8F66-F3257BA346C2}" destId="{E1ABEF81-1347-44B9-B6AB-D9CF94877801}" srcOrd="1" destOrd="0" parTransId="{981E7A20-0807-40A4-BA50-B4099D02C0C3}" sibTransId="{B342B8E8-A3BC-46E7-B918-57F1BEA802DD}"/>
    <dgm:cxn modelId="{2A4C9E5B-6F57-4842-B55B-C080C994FF80}" type="presOf" srcId="{34B2137A-2E3B-4CCD-A892-6AB14335A570}" destId="{12F65083-0AA2-4495-93B2-797D580F9724}" srcOrd="0" destOrd="0" presId="urn:microsoft.com/office/officeart/2005/8/layout/hierarchy3"/>
    <dgm:cxn modelId="{D5E89C70-22BF-42C0-82C8-CBFE5CABF8A4}" type="presOf" srcId="{37ABD6D1-A200-4DA8-A686-29AA359E76BA}" destId="{2B52FCFA-3880-4B17-BBC2-D923447DCA7F}" srcOrd="0" destOrd="0" presId="urn:microsoft.com/office/officeart/2005/8/layout/hierarchy3"/>
    <dgm:cxn modelId="{D6F9AB74-117C-4959-9E6A-F854E2D5D8D6}" srcId="{63EEB8E6-06A6-456B-A83F-F3A300C7903F}" destId="{34B2137A-2E3B-4CCD-A892-6AB14335A570}" srcOrd="0" destOrd="0" parTransId="{E34EF3C5-525F-4E99-A6A2-0E92E3532971}" sibTransId="{9DA8336E-D47D-4F0A-96C4-A2739FF23ABA}"/>
    <dgm:cxn modelId="{8D094D7F-0F49-4763-86E9-60D99B48144E}" type="presOf" srcId="{AC515132-777F-44D5-8F66-F3257BA346C2}" destId="{B754939C-6725-497E-BD01-C1D74379984C}" srcOrd="0" destOrd="0" presId="urn:microsoft.com/office/officeart/2005/8/layout/hierarchy3"/>
    <dgm:cxn modelId="{B9948E7F-B8C5-4CAA-ABEC-98ACD6B540FF}" srcId="{AC515132-777F-44D5-8F66-F3257BA346C2}" destId="{47E8FFC5-286D-4DC1-B1F5-CE462A27BB60}" srcOrd="2" destOrd="0" parTransId="{615512D8-ACAD-45F7-B405-6A10B9111BB8}" sibTransId="{CD4DBA77-2107-4A8A-8B6A-35D56057D15B}"/>
    <dgm:cxn modelId="{3E179E83-4472-4BF7-9288-7EF43ABA87E4}" srcId="{AC515132-777F-44D5-8F66-F3257BA346C2}" destId="{DDE20A86-C265-4317-9008-2E5053943908}" srcOrd="3" destOrd="0" parTransId="{20DAB347-EAD0-42D7-9811-6C68F7A504B8}" sibTransId="{24C5FF75-3487-4FA9-9223-0A225856F192}"/>
    <dgm:cxn modelId="{0E2E0699-E6D0-462A-ABD0-C452C6D94C46}" srcId="{AC515132-777F-44D5-8F66-F3257BA346C2}" destId="{B52FA011-2434-4C4C-8E02-21160669A966}" srcOrd="0" destOrd="0" parTransId="{69267CF0-12A3-4CCF-A7DE-835C812E8B71}" sibTransId="{785CAD23-13FE-4106-A475-5327218862DE}"/>
    <dgm:cxn modelId="{F2A617A8-398A-4781-A603-B7910971EA63}" type="presOf" srcId="{20DAB347-EAD0-42D7-9811-6C68F7A504B8}" destId="{A349E800-2B84-4002-8674-116F4A0166EF}" srcOrd="0" destOrd="0" presId="urn:microsoft.com/office/officeart/2005/8/layout/hierarchy3"/>
    <dgm:cxn modelId="{FEEEBBBD-F2C0-4B7C-8020-310B1D7AA789}" type="presOf" srcId="{981E7A20-0807-40A4-BA50-B4099D02C0C3}" destId="{40104FFE-ACD9-478D-B918-843613992F5A}" srcOrd="0" destOrd="0" presId="urn:microsoft.com/office/officeart/2005/8/layout/hierarchy3"/>
    <dgm:cxn modelId="{C1E0C1BD-D593-4B82-A4F6-876FC7E67C6C}" type="presOf" srcId="{63EEB8E6-06A6-456B-A83F-F3A300C7903F}" destId="{C261C3A1-0F86-41B4-868A-20D1F4E38CE9}" srcOrd="0" destOrd="0" presId="urn:microsoft.com/office/officeart/2005/8/layout/hierarchy3"/>
    <dgm:cxn modelId="{DCF421D0-6512-4BB2-9F5A-7DAB2B3A13A4}" type="presOf" srcId="{B52FA011-2434-4C4C-8E02-21160669A966}" destId="{F8ADBA74-1D43-4588-8CCF-09293BDC0D27}" srcOrd="0" destOrd="0" presId="urn:microsoft.com/office/officeart/2005/8/layout/hierarchy3"/>
    <dgm:cxn modelId="{653C2AE5-995A-4890-BE63-D18D85101E74}" type="presOf" srcId="{DDE20A86-C265-4317-9008-2E5053943908}" destId="{807D3E1D-AE07-4895-987A-3905D53C34EA}" srcOrd="0" destOrd="0" presId="urn:microsoft.com/office/officeart/2005/8/layout/hierarchy3"/>
    <dgm:cxn modelId="{9D87CBE8-9EFF-46BD-9D8F-DF8D62D84AE1}" type="presOf" srcId="{63EEB8E6-06A6-456B-A83F-F3A300C7903F}" destId="{C8DDA424-17FD-4DB6-8138-E1300CD87548}" srcOrd="1" destOrd="0" presId="urn:microsoft.com/office/officeart/2005/8/layout/hierarchy3"/>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17D7B8D0-E583-487C-89D5-BAEDCD0E7FAE}" type="presParOf" srcId="{C3DFC92A-2402-4ADD-B687-580278365951}" destId="{C41D0EA2-0856-4578-AE3D-F5786E4FA1D1}" srcOrd="0" destOrd="0" presId="urn:microsoft.com/office/officeart/2005/8/layout/hierarchy3"/>
    <dgm:cxn modelId="{0EAF92DD-6C27-44F3-BDAC-6FB01919B0BE}" type="presParOf" srcId="{C3DFC92A-2402-4ADD-B687-580278365951}" destId="{F8ADBA74-1D43-4588-8CCF-09293BDC0D27}" srcOrd="1" destOrd="0" presId="urn:microsoft.com/office/officeart/2005/8/layout/hierarchy3"/>
    <dgm:cxn modelId="{03F96056-4E96-4CDD-822A-8E3D3067BEEC}" type="presParOf" srcId="{C3DFC92A-2402-4ADD-B687-580278365951}" destId="{40104FFE-ACD9-478D-B918-843613992F5A}" srcOrd="2" destOrd="0" presId="urn:microsoft.com/office/officeart/2005/8/layout/hierarchy3"/>
    <dgm:cxn modelId="{EA154969-C7F6-4EF7-AFCB-AF1C56926F6C}" type="presParOf" srcId="{C3DFC92A-2402-4ADD-B687-580278365951}" destId="{7D831D87-B349-4551-8C58-7BCF578ECB6C}" srcOrd="3" destOrd="0" presId="urn:microsoft.com/office/officeart/2005/8/layout/hierarchy3"/>
    <dgm:cxn modelId="{72BD4BFC-EDB1-4B35-8473-382A95AD9DEE}" type="presParOf" srcId="{C3DFC92A-2402-4ADD-B687-580278365951}" destId="{8E05CA52-39ED-498D-BC21-E68BD529215C}" srcOrd="4" destOrd="0" presId="urn:microsoft.com/office/officeart/2005/8/layout/hierarchy3"/>
    <dgm:cxn modelId="{DD99DE29-2E57-4C90-82C7-B59D272D92F5}" type="presParOf" srcId="{C3DFC92A-2402-4ADD-B687-580278365951}" destId="{15AE9B6A-9A96-4104-B6FE-893DD823EA12}" srcOrd="5" destOrd="0" presId="urn:microsoft.com/office/officeart/2005/8/layout/hierarchy3"/>
    <dgm:cxn modelId="{B9196CF7-9B8F-48F6-88D8-F076AF18F181}" type="presParOf" srcId="{C3DFC92A-2402-4ADD-B687-580278365951}" destId="{A349E800-2B84-4002-8674-116F4A0166EF}" srcOrd="6" destOrd="0" presId="urn:microsoft.com/office/officeart/2005/8/layout/hierarchy3"/>
    <dgm:cxn modelId="{EB28FA76-80DF-4E54-ABD4-5437DD7BF176}" type="presParOf" srcId="{C3DFC92A-2402-4ADD-B687-580278365951}" destId="{807D3E1D-AE07-4895-987A-3905D53C34EA}" srcOrd="7" destOrd="0" presId="urn:microsoft.com/office/officeart/2005/8/layout/hierarchy3"/>
    <dgm:cxn modelId="{7F9A7D08-A960-4B67-8ED3-0623D5C14E42}" type="presParOf" srcId="{2B52FCFA-3880-4B17-BBC2-D923447DCA7F}" destId="{BAFBA7E5-2E77-4DE4-85B9-14B8D07B8BF0}" srcOrd="1"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30FD3F08-B997-47F2-8C10-194BBB8773C6}" type="presParOf" srcId="{2727990B-707E-41FF-834B-EFFA2113A63A}" destId="{4B29D32E-2CE5-4BEE-AF57-EC23DA8D63C3}" srcOrd="0" destOrd="0" presId="urn:microsoft.com/office/officeart/2005/8/layout/hierarchy3"/>
    <dgm:cxn modelId="{B88FE0E7-172B-4531-89EF-F45E0665F0BE}" type="presParOf" srcId="{2727990B-707E-41FF-834B-EFFA2113A63A}" destId="{12F65083-0AA2-4495-93B2-797D580F972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5F37C252-C5C5-4CBE-90B1-81096791AC73}">
      <dgm:prSet phldrT="[Text]"/>
      <dgm:spPr/>
      <dgm:t>
        <a:bodyPr/>
        <a:lstStyle/>
        <a:p>
          <a:pPr rtl="0"/>
          <a:r>
            <a:rPr lang="en-US" dirty="0">
              <a:latin typeface="Tw Cen MT" panose="020B0602020104020603"/>
            </a:rPr>
            <a:t>Control Resources</a:t>
          </a:r>
          <a:endParaRPr lang="en-US" dirty="0"/>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92B8A6B3-AA4F-4F45-A3DB-E0B2005BC342}">
      <dgm:prSet/>
      <dgm:spPr/>
      <dgm:t>
        <a:bodyPr/>
        <a:lstStyle/>
        <a:p>
          <a:r>
            <a:rPr lang="en-US" dirty="0"/>
            <a:t>Estimate Activity Resources</a:t>
          </a:r>
        </a:p>
      </dgm:t>
    </dgm:pt>
    <dgm:pt modelId="{81C20926-9E46-40F7-9233-049D6E0BC8AE}" type="parTrans" cxnId="{7CAFA677-FFF3-461D-A603-B25D4451782A}">
      <dgm:prSet/>
      <dgm:spPr/>
      <dgm:t>
        <a:bodyPr/>
        <a:lstStyle/>
        <a:p>
          <a:endParaRPr lang="en-US"/>
        </a:p>
      </dgm:t>
    </dgm:pt>
    <dgm:pt modelId="{74E8346C-F213-420E-9679-222003CFB397}" type="sibTrans" cxnId="{7CAFA677-FFF3-461D-A603-B25D4451782A}">
      <dgm:prSet/>
      <dgm:spPr/>
      <dgm:t>
        <a:bodyPr/>
        <a:lstStyle/>
        <a:p>
          <a:endParaRPr lang="en-US"/>
        </a:p>
      </dgm:t>
    </dgm:pt>
    <dgm:pt modelId="{F0B1CA8B-00D7-4EBF-84BA-91B4D54DCF98}">
      <dgm:prSet phldrT="[Text]"/>
      <dgm:spPr/>
      <dgm:t>
        <a:bodyPr/>
        <a:lstStyle/>
        <a:p>
          <a:r>
            <a:rPr lang="en-US" dirty="0"/>
            <a:t>Plan Resource Management</a:t>
          </a:r>
        </a:p>
      </dgm:t>
    </dgm:pt>
    <dgm:pt modelId="{EA8914A2-1712-48CF-936A-C24DC572D799}" type="parTrans" cxnId="{E4009886-C396-424A-85DB-DD450549558E}">
      <dgm:prSet/>
      <dgm:spPr/>
      <dgm:t>
        <a:bodyPr/>
        <a:lstStyle/>
        <a:p>
          <a:endParaRPr lang="en-US"/>
        </a:p>
      </dgm:t>
    </dgm:pt>
    <dgm:pt modelId="{F169DC78-611A-4002-87B4-23F1BFBD13B3}" type="sibTrans" cxnId="{E4009886-C396-424A-85DB-DD450549558E}">
      <dgm:prSet/>
      <dgm:spPr/>
      <dgm:t>
        <a:bodyPr/>
        <a:lstStyle/>
        <a:p>
          <a:endParaRPr lang="en-US"/>
        </a:p>
      </dgm:t>
    </dgm:pt>
    <dgm:pt modelId="{BE02623D-62D5-48C4-8F80-F4DCEA3E1F06}">
      <dgm:prSet phldrT="[Text]"/>
      <dgm:spPr/>
      <dgm:t>
        <a:bodyPr/>
        <a:lstStyle/>
        <a:p>
          <a:r>
            <a:rPr lang="en-US" dirty="0"/>
            <a:t>Executing</a:t>
          </a:r>
        </a:p>
      </dgm:t>
    </dgm:pt>
    <dgm:pt modelId="{78C557C5-3E5B-44A0-9846-41E19ADEF35C}" type="parTrans" cxnId="{7F76EF3A-4A58-48F1-B367-96765C495451}">
      <dgm:prSet/>
      <dgm:spPr/>
      <dgm:t>
        <a:bodyPr/>
        <a:lstStyle/>
        <a:p>
          <a:endParaRPr lang="en-US"/>
        </a:p>
      </dgm:t>
    </dgm:pt>
    <dgm:pt modelId="{443DCCBB-5EDF-498C-AD6C-1A7193428D21}" type="sibTrans" cxnId="{7F76EF3A-4A58-48F1-B367-96765C495451}">
      <dgm:prSet/>
      <dgm:spPr/>
      <dgm:t>
        <a:bodyPr/>
        <a:lstStyle/>
        <a:p>
          <a:endParaRPr lang="en-US"/>
        </a:p>
      </dgm:t>
    </dgm:pt>
    <dgm:pt modelId="{90B50946-D170-4533-8850-80EC1F82971A}">
      <dgm:prSet/>
      <dgm:spPr/>
      <dgm:t>
        <a:bodyPr/>
        <a:lstStyle/>
        <a:p>
          <a:r>
            <a:rPr lang="en-US" dirty="0"/>
            <a:t>Acquire Resources</a:t>
          </a:r>
        </a:p>
      </dgm:t>
    </dgm:pt>
    <dgm:pt modelId="{5204299C-A347-42A2-B41A-5FA4D85EAA81}" type="parTrans" cxnId="{5CE5D3E2-97A1-4CEC-AA0E-805708D46231}">
      <dgm:prSet/>
      <dgm:spPr/>
      <dgm:t>
        <a:bodyPr/>
        <a:lstStyle/>
        <a:p>
          <a:endParaRPr lang="en-US"/>
        </a:p>
      </dgm:t>
    </dgm:pt>
    <dgm:pt modelId="{5E935A43-0EEF-49D5-B95F-3F4419BBEA6C}" type="sibTrans" cxnId="{5CE5D3E2-97A1-4CEC-AA0E-805708D46231}">
      <dgm:prSet/>
      <dgm:spPr/>
      <dgm:t>
        <a:bodyPr/>
        <a:lstStyle/>
        <a:p>
          <a:endParaRPr lang="en-US"/>
        </a:p>
      </dgm:t>
    </dgm:pt>
    <dgm:pt modelId="{967073BC-9B27-46FB-9FBC-562E63388DE8}">
      <dgm:prSet/>
      <dgm:spPr/>
      <dgm:t>
        <a:bodyPr/>
        <a:lstStyle/>
        <a:p>
          <a:r>
            <a:rPr lang="en-US"/>
            <a:t>Develop Team</a:t>
          </a:r>
          <a:endParaRPr lang="en-US" dirty="0"/>
        </a:p>
      </dgm:t>
    </dgm:pt>
    <dgm:pt modelId="{1449D09E-16D8-473A-99F7-3105157D0640}" type="parTrans" cxnId="{E435E96D-E873-49EB-98AD-45A96B3C8C53}">
      <dgm:prSet/>
      <dgm:spPr/>
    </dgm:pt>
    <dgm:pt modelId="{20A106DE-3620-415F-B8D3-6FADC1E77ED1}" type="sibTrans" cxnId="{E435E96D-E873-49EB-98AD-45A96B3C8C53}">
      <dgm:prSet/>
      <dgm:spPr/>
    </dgm:pt>
    <dgm:pt modelId="{0303E37F-2D56-4C6A-9503-EA3C0B5142F2}">
      <dgm:prSet/>
      <dgm:spPr/>
      <dgm:t>
        <a:bodyPr/>
        <a:lstStyle/>
        <a:p>
          <a:r>
            <a:rPr lang="en-US"/>
            <a:t>Manage Team</a:t>
          </a:r>
          <a:endParaRPr lang="en-US" dirty="0"/>
        </a:p>
      </dgm:t>
    </dgm:pt>
    <dgm:pt modelId="{2F030DDC-F9E1-4133-8638-A99ABDDDCD36}" type="parTrans" cxnId="{ECD87DDC-4EF6-4C62-AFA4-8EB1A0EA588A}">
      <dgm:prSet/>
      <dgm:spPr/>
      <dgm:t>
        <a:bodyPr/>
        <a:lstStyle/>
        <a:p>
          <a:endParaRPr lang="en-US"/>
        </a:p>
      </dgm:t>
    </dgm:pt>
    <dgm:pt modelId="{1D3DE779-9590-4274-86A8-1C39EC1ED4B6}" type="sibTrans" cxnId="{ECD87DDC-4EF6-4C62-AFA4-8EB1A0EA588A}">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3"/>
      <dgm:spPr/>
    </dgm:pt>
    <dgm:pt modelId="{780E7395-C20D-4BFA-BC36-B33B3C7718B5}" type="pres">
      <dgm:prSet presAssocID="{AC515132-777F-44D5-8F66-F3257BA346C2}" presName="rootConnector" presStyleLbl="node1" presStyleIdx="0" presStyleCnt="3"/>
      <dgm:spPr/>
    </dgm:pt>
    <dgm:pt modelId="{C3DFC92A-2402-4ADD-B687-580278365951}" type="pres">
      <dgm:prSet presAssocID="{AC515132-777F-44D5-8F66-F3257BA346C2}" presName="childShape" presStyleCnt="0"/>
      <dgm:spPr/>
    </dgm:pt>
    <dgm:pt modelId="{A81A2695-9434-4C2F-B3BE-B1226B4BE050}" type="pres">
      <dgm:prSet presAssocID="{EA8914A2-1712-48CF-936A-C24DC572D799}" presName="Name13" presStyleLbl="parChTrans1D2" presStyleIdx="0" presStyleCnt="6"/>
      <dgm:spPr/>
    </dgm:pt>
    <dgm:pt modelId="{9CEE167C-5239-4E58-91B3-60BD4174B348}" type="pres">
      <dgm:prSet presAssocID="{F0B1CA8B-00D7-4EBF-84BA-91B4D54DCF98}" presName="childText" presStyleLbl="bgAcc1" presStyleIdx="0" presStyleCnt="6">
        <dgm:presLayoutVars>
          <dgm:bulletEnabled val="1"/>
        </dgm:presLayoutVars>
      </dgm:prSet>
      <dgm:spPr/>
    </dgm:pt>
    <dgm:pt modelId="{52FBDCD9-E5EA-4DCE-B2B9-88F2D8EAA6C8}" type="pres">
      <dgm:prSet presAssocID="{81C20926-9E46-40F7-9233-049D6E0BC8AE}" presName="Name13" presStyleLbl="parChTrans1D2" presStyleIdx="1" presStyleCnt="6"/>
      <dgm:spPr/>
    </dgm:pt>
    <dgm:pt modelId="{4179F615-9B98-4085-8C25-4F6FB426DF93}" type="pres">
      <dgm:prSet presAssocID="{92B8A6B3-AA4F-4F45-A3DB-E0B2005BC342}" presName="childText" presStyleLbl="bgAcc1" presStyleIdx="1" presStyleCnt="6">
        <dgm:presLayoutVars>
          <dgm:bulletEnabled val="1"/>
        </dgm:presLayoutVars>
      </dgm:prSet>
      <dgm:spPr/>
    </dgm:pt>
    <dgm:pt modelId="{2F2B3E80-F186-48F8-8757-27E30FCE5F4C}" type="pres">
      <dgm:prSet presAssocID="{BE02623D-62D5-48C4-8F80-F4DCEA3E1F06}" presName="root" presStyleCnt="0"/>
      <dgm:spPr/>
    </dgm:pt>
    <dgm:pt modelId="{70BFADD7-C118-4B7E-BE18-DDD79F2C639A}" type="pres">
      <dgm:prSet presAssocID="{BE02623D-62D5-48C4-8F80-F4DCEA3E1F06}" presName="rootComposite" presStyleCnt="0"/>
      <dgm:spPr/>
    </dgm:pt>
    <dgm:pt modelId="{6222A916-0454-437D-889D-4C9E6907B23D}" type="pres">
      <dgm:prSet presAssocID="{BE02623D-62D5-48C4-8F80-F4DCEA3E1F06}" presName="rootText" presStyleLbl="node1" presStyleIdx="1" presStyleCnt="3"/>
      <dgm:spPr/>
    </dgm:pt>
    <dgm:pt modelId="{4183AA68-AC74-46FA-8DD4-5D49A3C00086}" type="pres">
      <dgm:prSet presAssocID="{BE02623D-62D5-48C4-8F80-F4DCEA3E1F06}" presName="rootConnector" presStyleLbl="node1" presStyleIdx="1" presStyleCnt="3"/>
      <dgm:spPr/>
    </dgm:pt>
    <dgm:pt modelId="{478EDADF-4C19-4B02-8B2B-4112FB803153}" type="pres">
      <dgm:prSet presAssocID="{BE02623D-62D5-48C4-8F80-F4DCEA3E1F06}" presName="childShape" presStyleCnt="0"/>
      <dgm:spPr/>
    </dgm:pt>
    <dgm:pt modelId="{B1D23562-2E74-4998-A4A1-F4E935B194DD}" type="pres">
      <dgm:prSet presAssocID="{5204299C-A347-42A2-B41A-5FA4D85EAA81}" presName="Name13" presStyleLbl="parChTrans1D2" presStyleIdx="2" presStyleCnt="6"/>
      <dgm:spPr/>
    </dgm:pt>
    <dgm:pt modelId="{A37B358F-F60A-4D2E-9449-3EAB2BBB4D05}" type="pres">
      <dgm:prSet presAssocID="{90B50946-D170-4533-8850-80EC1F82971A}" presName="childText" presStyleLbl="bgAcc1" presStyleIdx="2" presStyleCnt="6">
        <dgm:presLayoutVars>
          <dgm:bulletEnabled val="1"/>
        </dgm:presLayoutVars>
      </dgm:prSet>
      <dgm:spPr/>
    </dgm:pt>
    <dgm:pt modelId="{75EEE7F9-DCA8-49E0-9956-C591457E433A}" type="pres">
      <dgm:prSet presAssocID="{1449D09E-16D8-473A-99F7-3105157D0640}" presName="Name13" presStyleLbl="parChTrans1D2" presStyleIdx="3" presStyleCnt="6"/>
      <dgm:spPr/>
    </dgm:pt>
    <dgm:pt modelId="{F43CA87A-78F6-47A9-BB69-4F6EDA7E31AC}" type="pres">
      <dgm:prSet presAssocID="{967073BC-9B27-46FB-9FBC-562E63388DE8}" presName="childText" presStyleLbl="bgAcc1" presStyleIdx="3" presStyleCnt="6">
        <dgm:presLayoutVars>
          <dgm:bulletEnabled val="1"/>
        </dgm:presLayoutVars>
      </dgm:prSet>
      <dgm:spPr/>
    </dgm:pt>
    <dgm:pt modelId="{BE9AEAAA-8513-4D4F-987B-141565EEA146}" type="pres">
      <dgm:prSet presAssocID="{2F030DDC-F9E1-4133-8638-A99ABDDDCD36}" presName="Name13" presStyleLbl="parChTrans1D2" presStyleIdx="4" presStyleCnt="6"/>
      <dgm:spPr/>
    </dgm:pt>
    <dgm:pt modelId="{BF0AF710-DD74-443E-9032-7B6F006183A9}" type="pres">
      <dgm:prSet presAssocID="{0303E37F-2D56-4C6A-9503-EA3C0B5142F2}" presName="childText" presStyleLbl="bgAcc1" presStyleIdx="4" presStyleCnt="6">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2" presStyleCnt="3"/>
      <dgm:spPr/>
    </dgm:pt>
    <dgm:pt modelId="{C8DDA424-17FD-4DB6-8138-E1300CD87548}" type="pres">
      <dgm:prSet presAssocID="{63EEB8E6-06A6-456B-A83F-F3A300C7903F}" presName="rootConnector" presStyleLbl="node1" presStyleIdx="2" presStyleCnt="3"/>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5" presStyleCnt="6"/>
      <dgm:spPr/>
    </dgm:pt>
    <dgm:pt modelId="{DA01706F-9CD5-49E0-A921-372262F4CD88}" type="pres">
      <dgm:prSet presAssocID="{5F37C252-C5C5-4CBE-90B1-81096791AC73}" presName="childText" presStyleLbl="bgAcc1" presStyleIdx="5" presStyleCnt="6">
        <dgm:presLayoutVars>
          <dgm:bulletEnabled val="1"/>
        </dgm:presLayoutVars>
      </dgm:prSet>
      <dgm:spPr/>
    </dgm:pt>
  </dgm:ptLst>
  <dgm:cxnLst>
    <dgm:cxn modelId="{5D509300-285C-4BBE-B1B5-59B0202E974F}" type="presOf" srcId="{EA8914A2-1712-48CF-936A-C24DC572D799}" destId="{A81A2695-9434-4C2F-B3BE-B1226B4BE050}"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2" destOrd="0" parTransId="{C5CADA60-448C-493A-B324-9DF6A752C7AE}" sibTransId="{FF2BC034-C01F-4202-9572-792F1E3EC866}"/>
    <dgm:cxn modelId="{7F76EF3A-4A58-48F1-B367-96765C495451}" srcId="{37ABD6D1-A200-4DA8-A686-29AA359E76BA}" destId="{BE02623D-62D5-48C4-8F80-F4DCEA3E1F06}" srcOrd="1" destOrd="0" parTransId="{78C557C5-3E5B-44A0-9846-41E19ADEF35C}" sibTransId="{443DCCBB-5EDF-498C-AD6C-1A7193428D21}"/>
    <dgm:cxn modelId="{223C0047-9AC3-402E-A254-7C6370B31A51}" srcId="{37ABD6D1-A200-4DA8-A686-29AA359E76BA}" destId="{AC515132-777F-44D5-8F66-F3257BA346C2}" srcOrd="0" destOrd="0" parTransId="{4A35E630-1BEB-4FE5-9C8F-16305D83FB6B}" sibTransId="{06DA6849-D18B-4394-B631-766308AD23C1}"/>
    <dgm:cxn modelId="{C0939F49-B63F-4B73-B20E-D8B2285C82DD}" type="presOf" srcId="{BE02623D-62D5-48C4-8F80-F4DCEA3E1F06}" destId="{4183AA68-AC74-46FA-8DD4-5D49A3C00086}" srcOrd="1" destOrd="0" presId="urn:microsoft.com/office/officeart/2005/8/layout/hierarchy3"/>
    <dgm:cxn modelId="{39549953-CFDA-48F5-8CD1-B61406D81DA2}" type="presOf" srcId="{F0B1CA8B-00D7-4EBF-84BA-91B4D54DCF98}" destId="{9CEE167C-5239-4E58-91B3-60BD4174B348}" srcOrd="0" destOrd="0" presId="urn:microsoft.com/office/officeart/2005/8/layout/hierarchy3"/>
    <dgm:cxn modelId="{AB638B6B-EE09-4162-8B1C-6D36140ADB74}" type="presOf" srcId="{BE02623D-62D5-48C4-8F80-F4DCEA3E1F06}" destId="{6222A916-0454-437D-889D-4C9E6907B23D}" srcOrd="0" destOrd="0" presId="urn:microsoft.com/office/officeart/2005/8/layout/hierarchy3"/>
    <dgm:cxn modelId="{E435E96D-E873-49EB-98AD-45A96B3C8C53}" srcId="{BE02623D-62D5-48C4-8F80-F4DCEA3E1F06}" destId="{967073BC-9B27-46FB-9FBC-562E63388DE8}" srcOrd="1" destOrd="0" parTransId="{1449D09E-16D8-473A-99F7-3105157D0640}" sibTransId="{20A106DE-3620-415F-B8D3-6FADC1E77ED1}"/>
    <dgm:cxn modelId="{D5E89C70-22BF-42C0-82C8-CBFE5CABF8A4}" type="presOf" srcId="{37ABD6D1-A200-4DA8-A686-29AA359E76BA}" destId="{2B52FCFA-3880-4B17-BBC2-D923447DCA7F}" srcOrd="0" destOrd="0" presId="urn:microsoft.com/office/officeart/2005/8/layout/hierarchy3"/>
    <dgm:cxn modelId="{7CAFA677-FFF3-461D-A603-B25D4451782A}" srcId="{AC515132-777F-44D5-8F66-F3257BA346C2}" destId="{92B8A6B3-AA4F-4F45-A3DB-E0B2005BC342}" srcOrd="1" destOrd="0" parTransId="{81C20926-9E46-40F7-9233-049D6E0BC8AE}" sibTransId="{74E8346C-F213-420E-9679-222003CFB397}"/>
    <dgm:cxn modelId="{D2A03D7C-9ECD-4BB1-B90D-59043A18BEAB}" type="presOf" srcId="{63E762FD-CA96-4E22-B606-E6D05F5D193C}" destId="{E86F7CEB-1E73-4141-AAC5-26821E99D113}" srcOrd="0" destOrd="0" presId="urn:microsoft.com/office/officeart/2005/8/layout/hierarchy3"/>
    <dgm:cxn modelId="{218FE17E-0355-492E-A23F-DFDA589CAB48}" type="presOf" srcId="{5F37C252-C5C5-4CBE-90B1-81096791AC73}" destId="{DA01706F-9CD5-49E0-A921-372262F4CD88}" srcOrd="0" destOrd="0" presId="urn:microsoft.com/office/officeart/2005/8/layout/hierarchy3"/>
    <dgm:cxn modelId="{8D094D7F-0F49-4763-86E9-60D99B48144E}" type="presOf" srcId="{AC515132-777F-44D5-8F66-F3257BA346C2}" destId="{B754939C-6725-497E-BD01-C1D74379984C}" srcOrd="0" destOrd="0" presId="urn:microsoft.com/office/officeart/2005/8/layout/hierarchy3"/>
    <dgm:cxn modelId="{E4009886-C396-424A-85DB-DD450549558E}" srcId="{AC515132-777F-44D5-8F66-F3257BA346C2}" destId="{F0B1CA8B-00D7-4EBF-84BA-91B4D54DCF98}" srcOrd="0" destOrd="0" parTransId="{EA8914A2-1712-48CF-936A-C24DC572D799}" sibTransId="{F169DC78-611A-4002-87B4-23F1BFBD13B3}"/>
    <dgm:cxn modelId="{A4F5AE8B-4D01-4BE0-86F9-DA9B171C7BCC}" type="presOf" srcId="{92B8A6B3-AA4F-4F45-A3DB-E0B2005BC342}" destId="{4179F615-9B98-4085-8C25-4F6FB426DF93}" srcOrd="0" destOrd="0" presId="urn:microsoft.com/office/officeart/2005/8/layout/hierarchy3"/>
    <dgm:cxn modelId="{B170A0A7-3EA2-4836-A37A-C005378A006F}" type="presOf" srcId="{90B50946-D170-4533-8850-80EC1F82971A}" destId="{A37B358F-F60A-4D2E-9449-3EAB2BBB4D05}" srcOrd="0" destOrd="0" presId="urn:microsoft.com/office/officeart/2005/8/layout/hierarchy3"/>
    <dgm:cxn modelId="{5CC22BAA-83C5-47FB-9F4E-01F5FA7E235D}" srcId="{63EEB8E6-06A6-456B-A83F-F3A300C7903F}" destId="{5F37C252-C5C5-4CBE-90B1-81096791AC73}" srcOrd="0" destOrd="0" parTransId="{63E762FD-CA96-4E22-B606-E6D05F5D193C}" sibTransId="{A5BC0A40-4C5F-43B6-8F9D-238FE4CB92F6}"/>
    <dgm:cxn modelId="{2D6F5FBA-04AF-4645-8B4F-322CECFBCC66}" type="presOf" srcId="{2F030DDC-F9E1-4133-8638-A99ABDDDCD36}" destId="{BE9AEAAA-8513-4D4F-987B-141565EEA146}" srcOrd="0" destOrd="0" presId="urn:microsoft.com/office/officeart/2005/8/layout/hierarchy3"/>
    <dgm:cxn modelId="{C1E0C1BD-D593-4B82-A4F6-876FC7E67C6C}" type="presOf" srcId="{63EEB8E6-06A6-456B-A83F-F3A300C7903F}" destId="{C261C3A1-0F86-41B4-868A-20D1F4E38CE9}" srcOrd="0" destOrd="0" presId="urn:microsoft.com/office/officeart/2005/8/layout/hierarchy3"/>
    <dgm:cxn modelId="{ADD6CFCD-BCA6-450E-B905-4AD7E54C7E6C}" type="presOf" srcId="{1449D09E-16D8-473A-99F7-3105157D0640}" destId="{75EEE7F9-DCA8-49E0-9956-C591457E433A}" srcOrd="0" destOrd="0" presId="urn:microsoft.com/office/officeart/2005/8/layout/hierarchy3"/>
    <dgm:cxn modelId="{BC77DFCF-5AEE-44E3-A90C-39152A5B5AAB}" type="presOf" srcId="{967073BC-9B27-46FB-9FBC-562E63388DE8}" destId="{F43CA87A-78F6-47A9-BB69-4F6EDA7E31AC}" srcOrd="0" destOrd="0" presId="urn:microsoft.com/office/officeart/2005/8/layout/hierarchy3"/>
    <dgm:cxn modelId="{ECD87DDC-4EF6-4C62-AFA4-8EB1A0EA588A}" srcId="{BE02623D-62D5-48C4-8F80-F4DCEA3E1F06}" destId="{0303E37F-2D56-4C6A-9503-EA3C0B5142F2}" srcOrd="2" destOrd="0" parTransId="{2F030DDC-F9E1-4133-8638-A99ABDDDCD36}" sibTransId="{1D3DE779-9590-4274-86A8-1C39EC1ED4B6}"/>
    <dgm:cxn modelId="{E41AF8E0-AA0F-4C13-AEA1-F6AE36292751}" type="presOf" srcId="{81C20926-9E46-40F7-9233-049D6E0BC8AE}" destId="{52FBDCD9-E5EA-4DCE-B2B9-88F2D8EAA6C8}" srcOrd="0" destOrd="0" presId="urn:microsoft.com/office/officeart/2005/8/layout/hierarchy3"/>
    <dgm:cxn modelId="{5CE5D3E2-97A1-4CEC-AA0E-805708D46231}" srcId="{BE02623D-62D5-48C4-8F80-F4DCEA3E1F06}" destId="{90B50946-D170-4533-8850-80EC1F82971A}" srcOrd="0" destOrd="0" parTransId="{5204299C-A347-42A2-B41A-5FA4D85EAA81}" sibTransId="{5E935A43-0EEF-49D5-B95F-3F4419BBEA6C}"/>
    <dgm:cxn modelId="{7C6725E4-C239-4472-8E38-3F5FBBCA0D64}" type="presOf" srcId="{5204299C-A347-42A2-B41A-5FA4D85EAA81}" destId="{B1D23562-2E74-4998-A4A1-F4E935B194DD}" srcOrd="0" destOrd="0" presId="urn:microsoft.com/office/officeart/2005/8/layout/hierarchy3"/>
    <dgm:cxn modelId="{9D87CBE8-9EFF-46BD-9D8F-DF8D62D84AE1}" type="presOf" srcId="{63EEB8E6-06A6-456B-A83F-F3A300C7903F}" destId="{C8DDA424-17FD-4DB6-8138-E1300CD87548}" srcOrd="1" destOrd="0" presId="urn:microsoft.com/office/officeart/2005/8/layout/hierarchy3"/>
    <dgm:cxn modelId="{D33171EA-DAFB-49A9-B63F-2FCB02B2EB14}" type="presOf" srcId="{0303E37F-2D56-4C6A-9503-EA3C0B5142F2}" destId="{BF0AF710-DD74-443E-9032-7B6F006183A9}" srcOrd="0" destOrd="0" presId="urn:microsoft.com/office/officeart/2005/8/layout/hierarchy3"/>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9806B3E7-D4CA-40F7-BC1D-2BFE3139367A}" type="presParOf" srcId="{C3DFC92A-2402-4ADD-B687-580278365951}" destId="{A81A2695-9434-4C2F-B3BE-B1226B4BE050}" srcOrd="0" destOrd="0" presId="urn:microsoft.com/office/officeart/2005/8/layout/hierarchy3"/>
    <dgm:cxn modelId="{A869B278-3A63-4239-A615-52C9246367D1}" type="presParOf" srcId="{C3DFC92A-2402-4ADD-B687-580278365951}" destId="{9CEE167C-5239-4E58-91B3-60BD4174B348}" srcOrd="1" destOrd="0" presId="urn:microsoft.com/office/officeart/2005/8/layout/hierarchy3"/>
    <dgm:cxn modelId="{3F4F3ED7-7A29-4920-BCD3-409607F29B13}" type="presParOf" srcId="{C3DFC92A-2402-4ADD-B687-580278365951}" destId="{52FBDCD9-E5EA-4DCE-B2B9-88F2D8EAA6C8}" srcOrd="2" destOrd="0" presId="urn:microsoft.com/office/officeart/2005/8/layout/hierarchy3"/>
    <dgm:cxn modelId="{84290C11-5CEB-4ADE-87EA-41E17D9C3B8C}" type="presParOf" srcId="{C3DFC92A-2402-4ADD-B687-580278365951}" destId="{4179F615-9B98-4085-8C25-4F6FB426DF93}" srcOrd="3" destOrd="0" presId="urn:microsoft.com/office/officeart/2005/8/layout/hierarchy3"/>
    <dgm:cxn modelId="{99D7A3B7-E44D-442F-84D9-57542D059EC9}" type="presParOf" srcId="{2B52FCFA-3880-4B17-BBC2-D923447DCA7F}" destId="{2F2B3E80-F186-48F8-8757-27E30FCE5F4C}" srcOrd="1" destOrd="0" presId="urn:microsoft.com/office/officeart/2005/8/layout/hierarchy3"/>
    <dgm:cxn modelId="{166854A0-EA49-449B-980D-F28D9846CF3C}" type="presParOf" srcId="{2F2B3E80-F186-48F8-8757-27E30FCE5F4C}" destId="{70BFADD7-C118-4B7E-BE18-DDD79F2C639A}" srcOrd="0" destOrd="0" presId="urn:microsoft.com/office/officeart/2005/8/layout/hierarchy3"/>
    <dgm:cxn modelId="{B38030EB-160B-4395-A4B3-71C37E5C208D}" type="presParOf" srcId="{70BFADD7-C118-4B7E-BE18-DDD79F2C639A}" destId="{6222A916-0454-437D-889D-4C9E6907B23D}" srcOrd="0" destOrd="0" presId="urn:microsoft.com/office/officeart/2005/8/layout/hierarchy3"/>
    <dgm:cxn modelId="{4927A42E-3ED9-4E97-9EB5-D762368AC894}" type="presParOf" srcId="{70BFADD7-C118-4B7E-BE18-DDD79F2C639A}" destId="{4183AA68-AC74-46FA-8DD4-5D49A3C00086}" srcOrd="1" destOrd="0" presId="urn:microsoft.com/office/officeart/2005/8/layout/hierarchy3"/>
    <dgm:cxn modelId="{4802DD76-11DF-4678-A086-69C03A1F5795}" type="presParOf" srcId="{2F2B3E80-F186-48F8-8757-27E30FCE5F4C}" destId="{478EDADF-4C19-4B02-8B2B-4112FB803153}" srcOrd="1" destOrd="0" presId="urn:microsoft.com/office/officeart/2005/8/layout/hierarchy3"/>
    <dgm:cxn modelId="{13109A75-F8E6-4172-B348-B5C2A6C46B73}" type="presParOf" srcId="{478EDADF-4C19-4B02-8B2B-4112FB803153}" destId="{B1D23562-2E74-4998-A4A1-F4E935B194DD}" srcOrd="0" destOrd="0" presId="urn:microsoft.com/office/officeart/2005/8/layout/hierarchy3"/>
    <dgm:cxn modelId="{44294432-F7D7-488A-8F9B-26ABC896D8B9}" type="presParOf" srcId="{478EDADF-4C19-4B02-8B2B-4112FB803153}" destId="{A37B358F-F60A-4D2E-9449-3EAB2BBB4D05}" srcOrd="1" destOrd="0" presId="urn:microsoft.com/office/officeart/2005/8/layout/hierarchy3"/>
    <dgm:cxn modelId="{D724AAFE-3C1C-4F72-BB68-2F9B70F13265}" type="presParOf" srcId="{478EDADF-4C19-4B02-8B2B-4112FB803153}" destId="{75EEE7F9-DCA8-49E0-9956-C591457E433A}" srcOrd="2" destOrd="0" presId="urn:microsoft.com/office/officeart/2005/8/layout/hierarchy3"/>
    <dgm:cxn modelId="{29416893-41A7-4B10-B931-ECF83F24F31D}" type="presParOf" srcId="{478EDADF-4C19-4B02-8B2B-4112FB803153}" destId="{F43CA87A-78F6-47A9-BB69-4F6EDA7E31AC}" srcOrd="3" destOrd="0" presId="urn:microsoft.com/office/officeart/2005/8/layout/hierarchy3"/>
    <dgm:cxn modelId="{CF752195-EFD1-4932-B1EE-F142329A5001}" type="presParOf" srcId="{478EDADF-4C19-4B02-8B2B-4112FB803153}" destId="{BE9AEAAA-8513-4D4F-987B-141565EEA146}" srcOrd="4" destOrd="0" presId="urn:microsoft.com/office/officeart/2005/8/layout/hierarchy3"/>
    <dgm:cxn modelId="{DB71A576-ADA4-4994-84CE-48C3A0BA8FC6}" type="presParOf" srcId="{478EDADF-4C19-4B02-8B2B-4112FB803153}" destId="{BF0AF710-DD74-443E-9032-7B6F006183A9}" srcOrd="5" destOrd="0" presId="urn:microsoft.com/office/officeart/2005/8/layout/hierarchy3"/>
    <dgm:cxn modelId="{7F9A7D08-A960-4B67-8ED3-0623D5C14E42}" type="presParOf" srcId="{2B52FCFA-3880-4B17-BBC2-D923447DCA7F}" destId="{BAFBA7E5-2E77-4DE4-85B9-14B8D07B8BF0}" srcOrd="2"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1072A326-99BF-44F3-B8BC-31A9F18EDB78}" type="presParOf" srcId="{2727990B-707E-41FF-834B-EFFA2113A63A}" destId="{E86F7CEB-1E73-4141-AAC5-26821E99D113}" srcOrd="0" destOrd="0" presId="urn:microsoft.com/office/officeart/2005/8/layout/hierarchy3"/>
    <dgm:cxn modelId="{67795FF7-CB5A-4777-A07D-BCC35095ECCB}" type="presParOf" srcId="{2727990B-707E-41FF-834B-EFFA2113A63A}" destId="{DA01706F-9CD5-49E0-A921-372262F4CD8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19365-0C6B-4D72-812F-1AEA25150DB3}" type="doc">
      <dgm:prSet loTypeId="urn:microsoft.com/office/officeart/2011/layout/TabList" loCatId="list" qsTypeId="urn:microsoft.com/office/officeart/2005/8/quickstyle/simple1" qsCatId="simple" csTypeId="urn:microsoft.com/office/officeart/2005/8/colors/accent1_1" csCatId="accent1" phldr="1"/>
      <dgm:spPr/>
      <dgm:t>
        <a:bodyPr/>
        <a:lstStyle/>
        <a:p>
          <a:endParaRPr lang="en-US"/>
        </a:p>
      </dgm:t>
    </dgm:pt>
    <dgm:pt modelId="{DAD2EC9F-F73A-4F16-A624-424577C3AEEB}">
      <dgm:prSet phldrT="[Text]"/>
      <dgm:spPr/>
      <dgm:t>
        <a:bodyPr/>
        <a:lstStyle/>
        <a:p>
          <a:r>
            <a:rPr lang="en-US" dirty="0"/>
            <a:t>People</a:t>
          </a:r>
        </a:p>
      </dgm:t>
    </dgm:pt>
    <dgm:pt modelId="{B0A4E0E7-0A40-4DCA-8EDC-4305DA94DFE5}" type="parTrans" cxnId="{AF94D197-6784-4A17-8DCB-6724C2610F4B}">
      <dgm:prSet/>
      <dgm:spPr/>
      <dgm:t>
        <a:bodyPr/>
        <a:lstStyle/>
        <a:p>
          <a:endParaRPr lang="en-US"/>
        </a:p>
      </dgm:t>
    </dgm:pt>
    <dgm:pt modelId="{31DCB04C-D10C-420D-9CF4-1DD8A96D5388}" type="sibTrans" cxnId="{AF94D197-6784-4A17-8DCB-6724C2610F4B}">
      <dgm:prSet/>
      <dgm:spPr/>
      <dgm:t>
        <a:bodyPr/>
        <a:lstStyle/>
        <a:p>
          <a:endParaRPr lang="en-US"/>
        </a:p>
      </dgm:t>
    </dgm:pt>
    <dgm:pt modelId="{4691B76E-2D35-43DD-941C-30053F367D61}">
      <dgm:prSet phldrT="[Text]"/>
      <dgm:spPr/>
      <dgm:t>
        <a:bodyPr/>
        <a:lstStyle/>
        <a:p>
          <a:r>
            <a:rPr lang="en-US" dirty="0"/>
            <a:t>Equipment</a:t>
          </a:r>
        </a:p>
      </dgm:t>
    </dgm:pt>
    <dgm:pt modelId="{54D40591-35F1-47C4-B71E-DAD8C561400B}" type="parTrans" cxnId="{499FCD2D-2F53-456B-9625-D4D9C5257200}">
      <dgm:prSet/>
      <dgm:spPr/>
      <dgm:t>
        <a:bodyPr/>
        <a:lstStyle/>
        <a:p>
          <a:endParaRPr lang="en-US"/>
        </a:p>
      </dgm:t>
    </dgm:pt>
    <dgm:pt modelId="{A2D57796-052D-472B-9627-A6653B656C3B}" type="sibTrans" cxnId="{499FCD2D-2F53-456B-9625-D4D9C5257200}">
      <dgm:prSet/>
      <dgm:spPr/>
      <dgm:t>
        <a:bodyPr/>
        <a:lstStyle/>
        <a:p>
          <a:endParaRPr lang="en-US"/>
        </a:p>
      </dgm:t>
    </dgm:pt>
    <dgm:pt modelId="{482A35A9-B5E4-4633-9DDB-BBB937E3F1C7}">
      <dgm:prSet phldrT="[Text]"/>
      <dgm:spPr/>
      <dgm:t>
        <a:bodyPr/>
        <a:lstStyle/>
        <a:p>
          <a:r>
            <a:rPr lang="en-US" dirty="0"/>
            <a:t>Material</a:t>
          </a:r>
        </a:p>
      </dgm:t>
    </dgm:pt>
    <dgm:pt modelId="{6ADA02DF-EA2D-4BBD-A9EB-0D7CCEFDBF7A}" type="parTrans" cxnId="{25E8DEC6-99DD-4210-A54C-19B63B36B7EA}">
      <dgm:prSet/>
      <dgm:spPr/>
      <dgm:t>
        <a:bodyPr/>
        <a:lstStyle/>
        <a:p>
          <a:endParaRPr lang="en-US"/>
        </a:p>
      </dgm:t>
    </dgm:pt>
    <dgm:pt modelId="{BAEC290E-A069-40DA-A723-4CDEB818BBF7}" type="sibTrans" cxnId="{25E8DEC6-99DD-4210-A54C-19B63B36B7EA}">
      <dgm:prSet/>
      <dgm:spPr/>
      <dgm:t>
        <a:bodyPr/>
        <a:lstStyle/>
        <a:p>
          <a:endParaRPr lang="en-US"/>
        </a:p>
      </dgm:t>
    </dgm:pt>
    <dgm:pt modelId="{C6AC9182-F0D2-474E-9F5F-60CC61A85E70}" type="pres">
      <dgm:prSet presAssocID="{2EF19365-0C6B-4D72-812F-1AEA25150DB3}" presName="Name0" presStyleCnt="0">
        <dgm:presLayoutVars>
          <dgm:chMax/>
          <dgm:chPref val="3"/>
          <dgm:dir/>
          <dgm:animOne val="branch"/>
          <dgm:animLvl val="lvl"/>
        </dgm:presLayoutVars>
      </dgm:prSet>
      <dgm:spPr/>
    </dgm:pt>
    <dgm:pt modelId="{1D7555A5-7C37-4897-8178-0AEF7E5FAD58}" type="pres">
      <dgm:prSet presAssocID="{DAD2EC9F-F73A-4F16-A624-424577C3AEEB}" presName="composite" presStyleCnt="0"/>
      <dgm:spPr/>
    </dgm:pt>
    <dgm:pt modelId="{06F52BD0-7B64-453E-BE42-FF0215BC9039}" type="pres">
      <dgm:prSet presAssocID="{DAD2EC9F-F73A-4F16-A624-424577C3AEEB}" presName="FirstChild" presStyleLbl="revTx" presStyleIdx="0" presStyleCnt="3">
        <dgm:presLayoutVars>
          <dgm:chMax val="0"/>
          <dgm:chPref val="0"/>
          <dgm:bulletEnabled val="1"/>
        </dgm:presLayoutVars>
      </dgm:prSet>
      <dgm:spPr/>
    </dgm:pt>
    <dgm:pt modelId="{D1D36856-1488-4AEA-AC46-3BCCA0F8AB28}" type="pres">
      <dgm:prSet presAssocID="{DAD2EC9F-F73A-4F16-A624-424577C3AEEB}" presName="Parent" presStyleLbl="alignNode1" presStyleIdx="0" presStyleCnt="3">
        <dgm:presLayoutVars>
          <dgm:chMax val="3"/>
          <dgm:chPref val="3"/>
          <dgm:bulletEnabled val="1"/>
        </dgm:presLayoutVars>
      </dgm:prSet>
      <dgm:spPr/>
    </dgm:pt>
    <dgm:pt modelId="{A88DDF93-56F4-4AA1-8D6F-5384255D0CA7}" type="pres">
      <dgm:prSet presAssocID="{DAD2EC9F-F73A-4F16-A624-424577C3AEEB}" presName="Accent" presStyleLbl="parChTrans1D1" presStyleIdx="0" presStyleCnt="3"/>
      <dgm:spPr/>
    </dgm:pt>
    <dgm:pt modelId="{138FD877-4275-4A2B-BBD2-6A1B0C79B1E5}" type="pres">
      <dgm:prSet presAssocID="{31DCB04C-D10C-420D-9CF4-1DD8A96D5388}" presName="sibTrans" presStyleCnt="0"/>
      <dgm:spPr/>
    </dgm:pt>
    <dgm:pt modelId="{C4B75342-4F52-4EE0-8EC9-BD41CEC65F1A}" type="pres">
      <dgm:prSet presAssocID="{4691B76E-2D35-43DD-941C-30053F367D61}" presName="composite" presStyleCnt="0"/>
      <dgm:spPr/>
    </dgm:pt>
    <dgm:pt modelId="{4174B47F-CF5F-4E67-8833-973E767799C3}" type="pres">
      <dgm:prSet presAssocID="{4691B76E-2D35-43DD-941C-30053F367D61}" presName="FirstChild" presStyleLbl="revTx" presStyleIdx="1" presStyleCnt="3">
        <dgm:presLayoutVars>
          <dgm:chMax val="0"/>
          <dgm:chPref val="0"/>
          <dgm:bulletEnabled val="1"/>
        </dgm:presLayoutVars>
      </dgm:prSet>
      <dgm:spPr/>
    </dgm:pt>
    <dgm:pt modelId="{2D583757-E5AF-4235-B110-A6F33509BA10}" type="pres">
      <dgm:prSet presAssocID="{4691B76E-2D35-43DD-941C-30053F367D61}" presName="Parent" presStyleLbl="alignNode1" presStyleIdx="1" presStyleCnt="3">
        <dgm:presLayoutVars>
          <dgm:chMax val="3"/>
          <dgm:chPref val="3"/>
          <dgm:bulletEnabled val="1"/>
        </dgm:presLayoutVars>
      </dgm:prSet>
      <dgm:spPr/>
    </dgm:pt>
    <dgm:pt modelId="{1F553F3D-C9AC-401A-AC6D-E0836AF20243}" type="pres">
      <dgm:prSet presAssocID="{4691B76E-2D35-43DD-941C-30053F367D61}" presName="Accent" presStyleLbl="parChTrans1D1" presStyleIdx="1" presStyleCnt="3"/>
      <dgm:spPr/>
    </dgm:pt>
    <dgm:pt modelId="{DAC1DC6B-AD3B-46B3-9B95-478E1E45454B}" type="pres">
      <dgm:prSet presAssocID="{A2D57796-052D-472B-9627-A6653B656C3B}" presName="sibTrans" presStyleCnt="0"/>
      <dgm:spPr/>
    </dgm:pt>
    <dgm:pt modelId="{DCB87FCA-5248-4B27-A038-42D587826C1C}" type="pres">
      <dgm:prSet presAssocID="{482A35A9-B5E4-4633-9DDB-BBB937E3F1C7}" presName="composite" presStyleCnt="0"/>
      <dgm:spPr/>
    </dgm:pt>
    <dgm:pt modelId="{2BEDE13A-FD5B-449D-8AA5-1647593CFBAA}" type="pres">
      <dgm:prSet presAssocID="{482A35A9-B5E4-4633-9DDB-BBB937E3F1C7}" presName="FirstChild" presStyleLbl="revTx" presStyleIdx="2" presStyleCnt="3">
        <dgm:presLayoutVars>
          <dgm:chMax val="0"/>
          <dgm:chPref val="0"/>
          <dgm:bulletEnabled val="1"/>
        </dgm:presLayoutVars>
      </dgm:prSet>
      <dgm:spPr/>
    </dgm:pt>
    <dgm:pt modelId="{AAFB0A26-FF20-45B3-947B-AB796B5368EC}" type="pres">
      <dgm:prSet presAssocID="{482A35A9-B5E4-4633-9DDB-BBB937E3F1C7}" presName="Parent" presStyleLbl="alignNode1" presStyleIdx="2" presStyleCnt="3">
        <dgm:presLayoutVars>
          <dgm:chMax val="3"/>
          <dgm:chPref val="3"/>
          <dgm:bulletEnabled val="1"/>
        </dgm:presLayoutVars>
      </dgm:prSet>
      <dgm:spPr/>
    </dgm:pt>
    <dgm:pt modelId="{E5C70047-BF1B-4016-A313-F4080495FBB2}" type="pres">
      <dgm:prSet presAssocID="{482A35A9-B5E4-4633-9DDB-BBB937E3F1C7}" presName="Accent" presStyleLbl="parChTrans1D1" presStyleIdx="2" presStyleCnt="3"/>
      <dgm:spPr/>
    </dgm:pt>
  </dgm:ptLst>
  <dgm:cxnLst>
    <dgm:cxn modelId="{499FCD2D-2F53-456B-9625-D4D9C5257200}" srcId="{2EF19365-0C6B-4D72-812F-1AEA25150DB3}" destId="{4691B76E-2D35-43DD-941C-30053F367D61}" srcOrd="1" destOrd="0" parTransId="{54D40591-35F1-47C4-B71E-DAD8C561400B}" sibTransId="{A2D57796-052D-472B-9627-A6653B656C3B}"/>
    <dgm:cxn modelId="{0B7C0237-6494-467A-B414-C9D9D145C3AF}" type="presOf" srcId="{4691B76E-2D35-43DD-941C-30053F367D61}" destId="{2D583757-E5AF-4235-B110-A6F33509BA10}" srcOrd="0" destOrd="0" presId="urn:microsoft.com/office/officeart/2011/layout/TabList"/>
    <dgm:cxn modelId="{9CFDC842-448E-41D0-88E4-77D13F6B2E0F}" type="presOf" srcId="{DAD2EC9F-F73A-4F16-A624-424577C3AEEB}" destId="{D1D36856-1488-4AEA-AC46-3BCCA0F8AB28}" srcOrd="0" destOrd="0" presId="urn:microsoft.com/office/officeart/2011/layout/TabList"/>
    <dgm:cxn modelId="{4136CB88-5376-4AA1-9AFE-DD6AE2A350D2}" type="presOf" srcId="{2EF19365-0C6B-4D72-812F-1AEA25150DB3}" destId="{C6AC9182-F0D2-474E-9F5F-60CC61A85E70}" srcOrd="0" destOrd="0" presId="urn:microsoft.com/office/officeart/2011/layout/TabList"/>
    <dgm:cxn modelId="{AF94D197-6784-4A17-8DCB-6724C2610F4B}" srcId="{2EF19365-0C6B-4D72-812F-1AEA25150DB3}" destId="{DAD2EC9F-F73A-4F16-A624-424577C3AEEB}" srcOrd="0" destOrd="0" parTransId="{B0A4E0E7-0A40-4DCA-8EDC-4305DA94DFE5}" sibTransId="{31DCB04C-D10C-420D-9CF4-1DD8A96D5388}"/>
    <dgm:cxn modelId="{25E8DEC6-99DD-4210-A54C-19B63B36B7EA}" srcId="{2EF19365-0C6B-4D72-812F-1AEA25150DB3}" destId="{482A35A9-B5E4-4633-9DDB-BBB937E3F1C7}" srcOrd="2" destOrd="0" parTransId="{6ADA02DF-EA2D-4BBD-A9EB-0D7CCEFDBF7A}" sibTransId="{BAEC290E-A069-40DA-A723-4CDEB818BBF7}"/>
    <dgm:cxn modelId="{6BFEC4DB-F308-4088-9763-506FC7BCEFAB}" type="presOf" srcId="{482A35A9-B5E4-4633-9DDB-BBB937E3F1C7}" destId="{AAFB0A26-FF20-45B3-947B-AB796B5368EC}" srcOrd="0" destOrd="0" presId="urn:microsoft.com/office/officeart/2011/layout/TabList"/>
    <dgm:cxn modelId="{8D2284A5-41E0-4E61-9992-FC3EFCE14415}" type="presParOf" srcId="{C6AC9182-F0D2-474E-9F5F-60CC61A85E70}" destId="{1D7555A5-7C37-4897-8178-0AEF7E5FAD58}" srcOrd="0" destOrd="0" presId="urn:microsoft.com/office/officeart/2011/layout/TabList"/>
    <dgm:cxn modelId="{B83371F8-E4D3-463A-A5A7-72AB3833971E}" type="presParOf" srcId="{1D7555A5-7C37-4897-8178-0AEF7E5FAD58}" destId="{06F52BD0-7B64-453E-BE42-FF0215BC9039}" srcOrd="0" destOrd="0" presId="urn:microsoft.com/office/officeart/2011/layout/TabList"/>
    <dgm:cxn modelId="{8B8DC30D-F308-40F6-962D-0039AEE30515}" type="presParOf" srcId="{1D7555A5-7C37-4897-8178-0AEF7E5FAD58}" destId="{D1D36856-1488-4AEA-AC46-3BCCA0F8AB28}" srcOrd="1" destOrd="0" presId="urn:microsoft.com/office/officeart/2011/layout/TabList"/>
    <dgm:cxn modelId="{E65A7BD6-197E-4C1E-BFF8-C80785453B03}" type="presParOf" srcId="{1D7555A5-7C37-4897-8178-0AEF7E5FAD58}" destId="{A88DDF93-56F4-4AA1-8D6F-5384255D0CA7}" srcOrd="2" destOrd="0" presId="urn:microsoft.com/office/officeart/2011/layout/TabList"/>
    <dgm:cxn modelId="{38A08A89-AB8A-4CD3-8A9F-1C2BFFAB6B62}" type="presParOf" srcId="{C6AC9182-F0D2-474E-9F5F-60CC61A85E70}" destId="{138FD877-4275-4A2B-BBD2-6A1B0C79B1E5}" srcOrd="1" destOrd="0" presId="urn:microsoft.com/office/officeart/2011/layout/TabList"/>
    <dgm:cxn modelId="{4F2E96C0-17B8-44AD-9847-AB896E35A79C}" type="presParOf" srcId="{C6AC9182-F0D2-474E-9F5F-60CC61A85E70}" destId="{C4B75342-4F52-4EE0-8EC9-BD41CEC65F1A}" srcOrd="2" destOrd="0" presId="urn:microsoft.com/office/officeart/2011/layout/TabList"/>
    <dgm:cxn modelId="{5D292E5A-F2B7-46EC-B476-00D840F0BA2C}" type="presParOf" srcId="{C4B75342-4F52-4EE0-8EC9-BD41CEC65F1A}" destId="{4174B47F-CF5F-4E67-8833-973E767799C3}" srcOrd="0" destOrd="0" presId="urn:microsoft.com/office/officeart/2011/layout/TabList"/>
    <dgm:cxn modelId="{FED7778E-D89B-443E-A2A9-F1FED4C21586}" type="presParOf" srcId="{C4B75342-4F52-4EE0-8EC9-BD41CEC65F1A}" destId="{2D583757-E5AF-4235-B110-A6F33509BA10}" srcOrd="1" destOrd="0" presId="urn:microsoft.com/office/officeart/2011/layout/TabList"/>
    <dgm:cxn modelId="{0B52413B-5492-4704-85F5-D211BEAEDBAA}" type="presParOf" srcId="{C4B75342-4F52-4EE0-8EC9-BD41CEC65F1A}" destId="{1F553F3D-C9AC-401A-AC6D-E0836AF20243}" srcOrd="2" destOrd="0" presId="urn:microsoft.com/office/officeart/2011/layout/TabList"/>
    <dgm:cxn modelId="{B32E4BAD-437D-4E8C-A91A-F432EFA363B1}" type="presParOf" srcId="{C6AC9182-F0D2-474E-9F5F-60CC61A85E70}" destId="{DAC1DC6B-AD3B-46B3-9B95-478E1E45454B}" srcOrd="3" destOrd="0" presId="urn:microsoft.com/office/officeart/2011/layout/TabList"/>
    <dgm:cxn modelId="{046A5662-7DFC-4C46-A288-AD3566700486}" type="presParOf" srcId="{C6AC9182-F0D2-474E-9F5F-60CC61A85E70}" destId="{DCB87FCA-5248-4B27-A038-42D587826C1C}" srcOrd="4" destOrd="0" presId="urn:microsoft.com/office/officeart/2011/layout/TabList"/>
    <dgm:cxn modelId="{BEFD77CC-C84E-400C-81EE-2DACBC4E897E}" type="presParOf" srcId="{DCB87FCA-5248-4B27-A038-42D587826C1C}" destId="{2BEDE13A-FD5B-449D-8AA5-1647593CFBAA}" srcOrd="0" destOrd="0" presId="urn:microsoft.com/office/officeart/2011/layout/TabList"/>
    <dgm:cxn modelId="{4C77F181-F157-4C37-8683-5BDB455D62E4}" type="presParOf" srcId="{DCB87FCA-5248-4B27-A038-42D587826C1C}" destId="{AAFB0A26-FF20-45B3-947B-AB796B5368EC}" srcOrd="1" destOrd="0" presId="urn:microsoft.com/office/officeart/2011/layout/TabList"/>
    <dgm:cxn modelId="{D139E686-1D80-4FD5-AD7B-6F6C3EA2EC0E}" type="presParOf" srcId="{DCB87FCA-5248-4B27-A038-42D587826C1C}" destId="{E5C70047-BF1B-4016-A313-F4080495FBB2}"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19365-0C6B-4D72-812F-1AEA25150DB3}" type="doc">
      <dgm:prSet loTypeId="urn:microsoft.com/office/officeart/2011/layout/TabList" loCatId="list" qsTypeId="urn:microsoft.com/office/officeart/2005/8/quickstyle/simple1" qsCatId="simple" csTypeId="urn:microsoft.com/office/officeart/2005/8/colors/accent1_1" csCatId="accent1" phldr="1"/>
      <dgm:spPr/>
      <dgm:t>
        <a:bodyPr/>
        <a:lstStyle/>
        <a:p>
          <a:endParaRPr lang="en-US"/>
        </a:p>
      </dgm:t>
    </dgm:pt>
    <dgm:pt modelId="{DAD2EC9F-F73A-4F16-A624-424577C3AEEB}">
      <dgm:prSet phldrT="[Text]"/>
      <dgm:spPr/>
      <dgm:t>
        <a:bodyPr/>
        <a:lstStyle/>
        <a:p>
          <a:r>
            <a:rPr lang="en-US" dirty="0">
              <a:latin typeface="Tw Cen MT" panose="020B0602020104020603"/>
            </a:rPr>
            <a:t>People</a:t>
          </a:r>
          <a:endParaRPr lang="en-US" dirty="0"/>
        </a:p>
      </dgm:t>
    </dgm:pt>
    <dgm:pt modelId="{B0A4E0E7-0A40-4DCA-8EDC-4305DA94DFE5}" type="parTrans" cxnId="{AF94D197-6784-4A17-8DCB-6724C2610F4B}">
      <dgm:prSet/>
      <dgm:spPr/>
      <dgm:t>
        <a:bodyPr/>
        <a:lstStyle/>
        <a:p>
          <a:endParaRPr lang="en-US"/>
        </a:p>
      </dgm:t>
    </dgm:pt>
    <dgm:pt modelId="{31DCB04C-D10C-420D-9CF4-1DD8A96D5388}" type="sibTrans" cxnId="{AF94D197-6784-4A17-8DCB-6724C2610F4B}">
      <dgm:prSet/>
      <dgm:spPr/>
      <dgm:t>
        <a:bodyPr/>
        <a:lstStyle/>
        <a:p>
          <a:endParaRPr lang="en-US"/>
        </a:p>
      </dgm:t>
    </dgm:pt>
    <dgm:pt modelId="{4691B76E-2D35-43DD-941C-30053F367D61}">
      <dgm:prSet phldrT="[Text]"/>
      <dgm:spPr/>
      <dgm:t>
        <a:bodyPr/>
        <a:lstStyle/>
        <a:p>
          <a:r>
            <a:rPr lang="en-US" dirty="0"/>
            <a:t>Equipment</a:t>
          </a:r>
        </a:p>
      </dgm:t>
    </dgm:pt>
    <dgm:pt modelId="{54D40591-35F1-47C4-B71E-DAD8C561400B}" type="parTrans" cxnId="{499FCD2D-2F53-456B-9625-D4D9C5257200}">
      <dgm:prSet/>
      <dgm:spPr/>
      <dgm:t>
        <a:bodyPr/>
        <a:lstStyle/>
        <a:p>
          <a:endParaRPr lang="en-US"/>
        </a:p>
      </dgm:t>
    </dgm:pt>
    <dgm:pt modelId="{A2D57796-052D-472B-9627-A6653B656C3B}" type="sibTrans" cxnId="{499FCD2D-2F53-456B-9625-D4D9C5257200}">
      <dgm:prSet/>
      <dgm:spPr/>
      <dgm:t>
        <a:bodyPr/>
        <a:lstStyle/>
        <a:p>
          <a:endParaRPr lang="en-US"/>
        </a:p>
      </dgm:t>
    </dgm:pt>
    <dgm:pt modelId="{482A35A9-B5E4-4633-9DDB-BBB937E3F1C7}">
      <dgm:prSet phldrT="[Text]"/>
      <dgm:spPr/>
      <dgm:t>
        <a:bodyPr/>
        <a:lstStyle/>
        <a:p>
          <a:r>
            <a:rPr lang="en-US" dirty="0"/>
            <a:t>Material</a:t>
          </a:r>
        </a:p>
      </dgm:t>
    </dgm:pt>
    <dgm:pt modelId="{6ADA02DF-EA2D-4BBD-A9EB-0D7CCEFDBF7A}" type="parTrans" cxnId="{25E8DEC6-99DD-4210-A54C-19B63B36B7EA}">
      <dgm:prSet/>
      <dgm:spPr/>
      <dgm:t>
        <a:bodyPr/>
        <a:lstStyle/>
        <a:p>
          <a:endParaRPr lang="en-US"/>
        </a:p>
      </dgm:t>
    </dgm:pt>
    <dgm:pt modelId="{BAEC290E-A069-40DA-A723-4CDEB818BBF7}" type="sibTrans" cxnId="{25E8DEC6-99DD-4210-A54C-19B63B36B7EA}">
      <dgm:prSet/>
      <dgm:spPr/>
      <dgm:t>
        <a:bodyPr/>
        <a:lstStyle/>
        <a:p>
          <a:endParaRPr lang="en-US"/>
        </a:p>
      </dgm:t>
    </dgm:pt>
    <dgm:pt modelId="{E869D5AE-4EC7-4035-A757-7C83391F6D7B}" type="pres">
      <dgm:prSet presAssocID="{2EF19365-0C6B-4D72-812F-1AEA25150DB3}" presName="Name0" presStyleCnt="0">
        <dgm:presLayoutVars>
          <dgm:chMax/>
          <dgm:chPref val="3"/>
          <dgm:dir/>
          <dgm:animOne val="branch"/>
          <dgm:animLvl val="lvl"/>
        </dgm:presLayoutVars>
      </dgm:prSet>
      <dgm:spPr/>
    </dgm:pt>
    <dgm:pt modelId="{D85A2149-D963-498F-995E-F88837E22CA4}" type="pres">
      <dgm:prSet presAssocID="{DAD2EC9F-F73A-4F16-A624-424577C3AEEB}" presName="composite" presStyleCnt="0"/>
      <dgm:spPr/>
    </dgm:pt>
    <dgm:pt modelId="{50281B2A-1A1C-463A-A965-B487F013C4CB}" type="pres">
      <dgm:prSet presAssocID="{DAD2EC9F-F73A-4F16-A624-424577C3AEEB}" presName="FirstChild" presStyleLbl="revTx" presStyleIdx="0" presStyleCnt="3">
        <dgm:presLayoutVars>
          <dgm:chMax val="0"/>
          <dgm:chPref val="0"/>
          <dgm:bulletEnabled val="1"/>
        </dgm:presLayoutVars>
      </dgm:prSet>
      <dgm:spPr/>
    </dgm:pt>
    <dgm:pt modelId="{77B048D0-4C61-4532-B08F-0FFF3E212912}" type="pres">
      <dgm:prSet presAssocID="{DAD2EC9F-F73A-4F16-A624-424577C3AEEB}" presName="Parent" presStyleLbl="alignNode1" presStyleIdx="0" presStyleCnt="3">
        <dgm:presLayoutVars>
          <dgm:chMax val="3"/>
          <dgm:chPref val="3"/>
          <dgm:bulletEnabled val="1"/>
        </dgm:presLayoutVars>
      </dgm:prSet>
      <dgm:spPr/>
    </dgm:pt>
    <dgm:pt modelId="{2AE7777E-0FE4-40F6-B55C-6D6FD4B49D10}" type="pres">
      <dgm:prSet presAssocID="{DAD2EC9F-F73A-4F16-A624-424577C3AEEB}" presName="Accent" presStyleLbl="parChTrans1D1" presStyleIdx="0" presStyleCnt="3"/>
      <dgm:spPr/>
    </dgm:pt>
    <dgm:pt modelId="{8F5F1C6C-E7A7-4F7F-9AA0-832556B136F8}" type="pres">
      <dgm:prSet presAssocID="{31DCB04C-D10C-420D-9CF4-1DD8A96D5388}" presName="sibTrans" presStyleCnt="0"/>
      <dgm:spPr/>
    </dgm:pt>
    <dgm:pt modelId="{3D082642-E41A-4976-8781-141DAE4CAEBB}" type="pres">
      <dgm:prSet presAssocID="{4691B76E-2D35-43DD-941C-30053F367D61}" presName="composite" presStyleCnt="0"/>
      <dgm:spPr/>
    </dgm:pt>
    <dgm:pt modelId="{9E87352F-EDE9-410C-873D-C189F1842538}" type="pres">
      <dgm:prSet presAssocID="{4691B76E-2D35-43DD-941C-30053F367D61}" presName="FirstChild" presStyleLbl="revTx" presStyleIdx="1" presStyleCnt="3">
        <dgm:presLayoutVars>
          <dgm:chMax val="0"/>
          <dgm:chPref val="0"/>
          <dgm:bulletEnabled val="1"/>
        </dgm:presLayoutVars>
      </dgm:prSet>
      <dgm:spPr/>
    </dgm:pt>
    <dgm:pt modelId="{EA081962-542F-441E-AE6C-ADE1B3F8C185}" type="pres">
      <dgm:prSet presAssocID="{4691B76E-2D35-43DD-941C-30053F367D61}" presName="Parent" presStyleLbl="alignNode1" presStyleIdx="1" presStyleCnt="3">
        <dgm:presLayoutVars>
          <dgm:chMax val="3"/>
          <dgm:chPref val="3"/>
          <dgm:bulletEnabled val="1"/>
        </dgm:presLayoutVars>
      </dgm:prSet>
      <dgm:spPr/>
    </dgm:pt>
    <dgm:pt modelId="{88B9D0F2-F4C8-4B76-B578-0125582B61A7}" type="pres">
      <dgm:prSet presAssocID="{4691B76E-2D35-43DD-941C-30053F367D61}" presName="Accent" presStyleLbl="parChTrans1D1" presStyleIdx="1" presStyleCnt="3"/>
      <dgm:spPr/>
    </dgm:pt>
    <dgm:pt modelId="{E7522936-F072-4533-A34F-06F86BDE4195}" type="pres">
      <dgm:prSet presAssocID="{A2D57796-052D-472B-9627-A6653B656C3B}" presName="sibTrans" presStyleCnt="0"/>
      <dgm:spPr/>
    </dgm:pt>
    <dgm:pt modelId="{0804BAC1-9BBD-44BE-BEFE-F38649D823C0}" type="pres">
      <dgm:prSet presAssocID="{482A35A9-B5E4-4633-9DDB-BBB937E3F1C7}" presName="composite" presStyleCnt="0"/>
      <dgm:spPr/>
    </dgm:pt>
    <dgm:pt modelId="{3703D52D-40CD-4E33-9A3A-3059F79ABC00}" type="pres">
      <dgm:prSet presAssocID="{482A35A9-B5E4-4633-9DDB-BBB937E3F1C7}" presName="FirstChild" presStyleLbl="revTx" presStyleIdx="2" presStyleCnt="3">
        <dgm:presLayoutVars>
          <dgm:chMax val="0"/>
          <dgm:chPref val="0"/>
          <dgm:bulletEnabled val="1"/>
        </dgm:presLayoutVars>
      </dgm:prSet>
      <dgm:spPr/>
    </dgm:pt>
    <dgm:pt modelId="{8F4A281E-8CD0-4AC3-B1D3-6B4698B675D1}" type="pres">
      <dgm:prSet presAssocID="{482A35A9-B5E4-4633-9DDB-BBB937E3F1C7}" presName="Parent" presStyleLbl="alignNode1" presStyleIdx="2" presStyleCnt="3">
        <dgm:presLayoutVars>
          <dgm:chMax val="3"/>
          <dgm:chPref val="3"/>
          <dgm:bulletEnabled val="1"/>
        </dgm:presLayoutVars>
      </dgm:prSet>
      <dgm:spPr/>
    </dgm:pt>
    <dgm:pt modelId="{A32346C8-BE01-4A86-8E5F-E37F4321B401}" type="pres">
      <dgm:prSet presAssocID="{482A35A9-B5E4-4633-9DDB-BBB937E3F1C7}" presName="Accent" presStyleLbl="parChTrans1D1" presStyleIdx="2" presStyleCnt="3"/>
      <dgm:spPr/>
    </dgm:pt>
  </dgm:ptLst>
  <dgm:cxnLst>
    <dgm:cxn modelId="{499FCD2D-2F53-456B-9625-D4D9C5257200}" srcId="{2EF19365-0C6B-4D72-812F-1AEA25150DB3}" destId="{4691B76E-2D35-43DD-941C-30053F367D61}" srcOrd="1" destOrd="0" parTransId="{54D40591-35F1-47C4-B71E-DAD8C561400B}" sibTransId="{A2D57796-052D-472B-9627-A6653B656C3B}"/>
    <dgm:cxn modelId="{C7FE615D-7857-4D3C-BB31-CADC631CD442}" type="presOf" srcId="{482A35A9-B5E4-4633-9DDB-BBB937E3F1C7}" destId="{8F4A281E-8CD0-4AC3-B1D3-6B4698B675D1}" srcOrd="0" destOrd="0" presId="urn:microsoft.com/office/officeart/2011/layout/TabList"/>
    <dgm:cxn modelId="{C683DB8D-7815-48F5-A728-37BCC3F3A14F}" type="presOf" srcId="{2EF19365-0C6B-4D72-812F-1AEA25150DB3}" destId="{E869D5AE-4EC7-4035-A757-7C83391F6D7B}" srcOrd="0" destOrd="0" presId="urn:microsoft.com/office/officeart/2011/layout/TabList"/>
    <dgm:cxn modelId="{5D44D18F-CFC4-4B2A-BE58-00B47C46D845}" type="presOf" srcId="{DAD2EC9F-F73A-4F16-A624-424577C3AEEB}" destId="{77B048D0-4C61-4532-B08F-0FFF3E212912}" srcOrd="0" destOrd="0" presId="urn:microsoft.com/office/officeart/2011/layout/TabList"/>
    <dgm:cxn modelId="{AF94D197-6784-4A17-8DCB-6724C2610F4B}" srcId="{2EF19365-0C6B-4D72-812F-1AEA25150DB3}" destId="{DAD2EC9F-F73A-4F16-A624-424577C3AEEB}" srcOrd="0" destOrd="0" parTransId="{B0A4E0E7-0A40-4DCA-8EDC-4305DA94DFE5}" sibTransId="{31DCB04C-D10C-420D-9CF4-1DD8A96D5388}"/>
    <dgm:cxn modelId="{7DB7F6B0-1D90-4074-A86B-6EC11C79B5B8}" type="presOf" srcId="{4691B76E-2D35-43DD-941C-30053F367D61}" destId="{EA081962-542F-441E-AE6C-ADE1B3F8C185}" srcOrd="0" destOrd="0" presId="urn:microsoft.com/office/officeart/2011/layout/TabList"/>
    <dgm:cxn modelId="{25E8DEC6-99DD-4210-A54C-19B63B36B7EA}" srcId="{2EF19365-0C6B-4D72-812F-1AEA25150DB3}" destId="{482A35A9-B5E4-4633-9DDB-BBB937E3F1C7}" srcOrd="2" destOrd="0" parTransId="{6ADA02DF-EA2D-4BBD-A9EB-0D7CCEFDBF7A}" sibTransId="{BAEC290E-A069-40DA-A723-4CDEB818BBF7}"/>
    <dgm:cxn modelId="{4DBF979F-8F43-49C5-9EC5-416A4ADCBB50}" type="presParOf" srcId="{E869D5AE-4EC7-4035-A757-7C83391F6D7B}" destId="{D85A2149-D963-498F-995E-F88837E22CA4}" srcOrd="0" destOrd="0" presId="urn:microsoft.com/office/officeart/2011/layout/TabList"/>
    <dgm:cxn modelId="{49DB615D-AA61-4484-B765-F6110350D6D3}" type="presParOf" srcId="{D85A2149-D963-498F-995E-F88837E22CA4}" destId="{50281B2A-1A1C-463A-A965-B487F013C4CB}" srcOrd="0" destOrd="0" presId="urn:microsoft.com/office/officeart/2011/layout/TabList"/>
    <dgm:cxn modelId="{326B6ABF-B86C-4CDF-8539-8ECF788FD777}" type="presParOf" srcId="{D85A2149-D963-498F-995E-F88837E22CA4}" destId="{77B048D0-4C61-4532-B08F-0FFF3E212912}" srcOrd="1" destOrd="0" presId="urn:microsoft.com/office/officeart/2011/layout/TabList"/>
    <dgm:cxn modelId="{D75953A6-2430-4EFD-B434-B6448C6D06BD}" type="presParOf" srcId="{D85A2149-D963-498F-995E-F88837E22CA4}" destId="{2AE7777E-0FE4-40F6-B55C-6D6FD4B49D10}" srcOrd="2" destOrd="0" presId="urn:microsoft.com/office/officeart/2011/layout/TabList"/>
    <dgm:cxn modelId="{461F0A45-5844-4C26-8591-4F7A9F8971D0}" type="presParOf" srcId="{E869D5AE-4EC7-4035-A757-7C83391F6D7B}" destId="{8F5F1C6C-E7A7-4F7F-9AA0-832556B136F8}" srcOrd="1" destOrd="0" presId="urn:microsoft.com/office/officeart/2011/layout/TabList"/>
    <dgm:cxn modelId="{3914C0DA-CF72-4C12-ABC9-F0C48236AAC0}" type="presParOf" srcId="{E869D5AE-4EC7-4035-A757-7C83391F6D7B}" destId="{3D082642-E41A-4976-8781-141DAE4CAEBB}" srcOrd="2" destOrd="0" presId="urn:microsoft.com/office/officeart/2011/layout/TabList"/>
    <dgm:cxn modelId="{C7102AED-DE7E-4F49-A827-C3E708624ECA}" type="presParOf" srcId="{3D082642-E41A-4976-8781-141DAE4CAEBB}" destId="{9E87352F-EDE9-410C-873D-C189F1842538}" srcOrd="0" destOrd="0" presId="urn:microsoft.com/office/officeart/2011/layout/TabList"/>
    <dgm:cxn modelId="{F446E098-918F-438D-BFBA-08DEE80AE2F1}" type="presParOf" srcId="{3D082642-E41A-4976-8781-141DAE4CAEBB}" destId="{EA081962-542F-441E-AE6C-ADE1B3F8C185}" srcOrd="1" destOrd="0" presId="urn:microsoft.com/office/officeart/2011/layout/TabList"/>
    <dgm:cxn modelId="{68D877D8-6F33-4EEB-8503-F12C20F3E0FB}" type="presParOf" srcId="{3D082642-E41A-4976-8781-141DAE4CAEBB}" destId="{88B9D0F2-F4C8-4B76-B578-0125582B61A7}" srcOrd="2" destOrd="0" presId="urn:microsoft.com/office/officeart/2011/layout/TabList"/>
    <dgm:cxn modelId="{2ED28199-86AF-4F3C-990A-9CBAC1FD291E}" type="presParOf" srcId="{E869D5AE-4EC7-4035-A757-7C83391F6D7B}" destId="{E7522936-F072-4533-A34F-06F86BDE4195}" srcOrd="3" destOrd="0" presId="urn:microsoft.com/office/officeart/2011/layout/TabList"/>
    <dgm:cxn modelId="{BF6FF9D6-3E8B-49B2-BDF3-F013563B74B9}" type="presParOf" srcId="{E869D5AE-4EC7-4035-A757-7C83391F6D7B}" destId="{0804BAC1-9BBD-44BE-BEFE-F38649D823C0}" srcOrd="4" destOrd="0" presId="urn:microsoft.com/office/officeart/2011/layout/TabList"/>
    <dgm:cxn modelId="{C51B280C-91C2-43B6-97AF-E647F431210E}" type="presParOf" srcId="{0804BAC1-9BBD-44BE-BEFE-F38649D823C0}" destId="{3703D52D-40CD-4E33-9A3A-3059F79ABC00}" srcOrd="0" destOrd="0" presId="urn:microsoft.com/office/officeart/2011/layout/TabList"/>
    <dgm:cxn modelId="{8CFBEEF4-3AF0-4141-827F-C398B12F79AE}" type="presParOf" srcId="{0804BAC1-9BBD-44BE-BEFE-F38649D823C0}" destId="{8F4A281E-8CD0-4AC3-B1D3-6B4698B675D1}" srcOrd="1" destOrd="0" presId="urn:microsoft.com/office/officeart/2011/layout/TabList"/>
    <dgm:cxn modelId="{2D702B5A-E022-4126-853E-D62D1935E1D8}" type="presParOf" srcId="{0804BAC1-9BBD-44BE-BEFE-F38649D823C0}" destId="{A32346C8-BE01-4A86-8E5F-E37F4321B401}"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4EEA94-BA14-4427-BB91-1C8ECC9D385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CE0D36D-C02E-4B9B-91AA-3D3A02B70475}">
      <dgm:prSet/>
      <dgm:spPr/>
      <dgm:t>
        <a:bodyPr/>
        <a:lstStyle/>
        <a:p>
          <a:r>
            <a:rPr lang="en-US"/>
            <a:t>What is the Resource Breakdown Structure?  Write a short definition in your own words.  </a:t>
          </a:r>
        </a:p>
      </dgm:t>
    </dgm:pt>
    <dgm:pt modelId="{96EE990E-4E3A-4288-9EA1-EED8B312CA21}" type="parTrans" cxnId="{9D3F2C76-7B24-45D1-8309-46B72BD5FB15}">
      <dgm:prSet/>
      <dgm:spPr/>
      <dgm:t>
        <a:bodyPr/>
        <a:lstStyle/>
        <a:p>
          <a:endParaRPr lang="en-US"/>
        </a:p>
      </dgm:t>
    </dgm:pt>
    <dgm:pt modelId="{ECC61458-B2CC-4A9F-B6AF-3878B74EBA1C}" type="sibTrans" cxnId="{9D3F2C76-7B24-45D1-8309-46B72BD5FB15}">
      <dgm:prSet/>
      <dgm:spPr/>
      <dgm:t>
        <a:bodyPr/>
        <a:lstStyle/>
        <a:p>
          <a:endParaRPr lang="en-US"/>
        </a:p>
      </dgm:t>
    </dgm:pt>
    <dgm:pt modelId="{07E38546-B704-4C15-912C-0F5142802952}">
      <dgm:prSet/>
      <dgm:spPr/>
      <dgm:t>
        <a:bodyPr/>
        <a:lstStyle/>
        <a:p>
          <a:r>
            <a:rPr lang="en-US"/>
            <a:t>Draw the Resource Breakdown Structure for any project that you have done before.  You can also create a table of resources using a numbering system.  Project Title begins with 1.0</a:t>
          </a:r>
        </a:p>
      </dgm:t>
    </dgm:pt>
    <dgm:pt modelId="{352632D4-A47C-40BB-A414-65D827F73161}" type="parTrans" cxnId="{D95DB883-62C5-4672-A35F-87DCD0226A61}">
      <dgm:prSet/>
      <dgm:spPr/>
      <dgm:t>
        <a:bodyPr/>
        <a:lstStyle/>
        <a:p>
          <a:endParaRPr lang="en-US"/>
        </a:p>
      </dgm:t>
    </dgm:pt>
    <dgm:pt modelId="{8AAEF119-36F0-472C-A392-CE323A88D2E8}" type="sibTrans" cxnId="{D95DB883-62C5-4672-A35F-87DCD0226A61}">
      <dgm:prSet/>
      <dgm:spPr/>
      <dgm:t>
        <a:bodyPr/>
        <a:lstStyle/>
        <a:p>
          <a:endParaRPr lang="en-US"/>
        </a:p>
      </dgm:t>
    </dgm:pt>
    <dgm:pt modelId="{DA0171EA-F02C-46EE-87C8-C7DA2C284B38}" type="pres">
      <dgm:prSet presAssocID="{514EEA94-BA14-4427-BB91-1C8ECC9D3856}" presName="vert0" presStyleCnt="0">
        <dgm:presLayoutVars>
          <dgm:dir/>
          <dgm:animOne val="branch"/>
          <dgm:animLvl val="lvl"/>
        </dgm:presLayoutVars>
      </dgm:prSet>
      <dgm:spPr/>
    </dgm:pt>
    <dgm:pt modelId="{F183EEBF-3DDD-488C-8B21-3C3E1082C251}" type="pres">
      <dgm:prSet presAssocID="{3CE0D36D-C02E-4B9B-91AA-3D3A02B70475}" presName="thickLine" presStyleLbl="alignNode1" presStyleIdx="0" presStyleCnt="2"/>
      <dgm:spPr/>
    </dgm:pt>
    <dgm:pt modelId="{239EBF23-1372-45B3-8715-549A010D230E}" type="pres">
      <dgm:prSet presAssocID="{3CE0D36D-C02E-4B9B-91AA-3D3A02B70475}" presName="horz1" presStyleCnt="0"/>
      <dgm:spPr/>
    </dgm:pt>
    <dgm:pt modelId="{D93DE0B6-01E6-4506-AA07-9F369F82FA56}" type="pres">
      <dgm:prSet presAssocID="{3CE0D36D-C02E-4B9B-91AA-3D3A02B70475}" presName="tx1" presStyleLbl="revTx" presStyleIdx="0" presStyleCnt="2"/>
      <dgm:spPr/>
    </dgm:pt>
    <dgm:pt modelId="{42EEA7C6-9C9E-47F8-B5D8-B96253CDD392}" type="pres">
      <dgm:prSet presAssocID="{3CE0D36D-C02E-4B9B-91AA-3D3A02B70475}" presName="vert1" presStyleCnt="0"/>
      <dgm:spPr/>
    </dgm:pt>
    <dgm:pt modelId="{DF82AC3D-7FE4-4EDA-8225-CEB073536D3B}" type="pres">
      <dgm:prSet presAssocID="{07E38546-B704-4C15-912C-0F5142802952}" presName="thickLine" presStyleLbl="alignNode1" presStyleIdx="1" presStyleCnt="2"/>
      <dgm:spPr/>
    </dgm:pt>
    <dgm:pt modelId="{AAE29544-0CCE-4F0A-A0B8-8567C4B84E2B}" type="pres">
      <dgm:prSet presAssocID="{07E38546-B704-4C15-912C-0F5142802952}" presName="horz1" presStyleCnt="0"/>
      <dgm:spPr/>
    </dgm:pt>
    <dgm:pt modelId="{E7D82BC3-6EC2-4934-8D07-CC8345BFBC65}" type="pres">
      <dgm:prSet presAssocID="{07E38546-B704-4C15-912C-0F5142802952}" presName="tx1" presStyleLbl="revTx" presStyleIdx="1" presStyleCnt="2"/>
      <dgm:spPr/>
    </dgm:pt>
    <dgm:pt modelId="{13F8157D-D104-47AD-B2DA-CBF2D3D3F412}" type="pres">
      <dgm:prSet presAssocID="{07E38546-B704-4C15-912C-0F5142802952}" presName="vert1" presStyleCnt="0"/>
      <dgm:spPr/>
    </dgm:pt>
  </dgm:ptLst>
  <dgm:cxnLst>
    <dgm:cxn modelId="{517E0737-2861-4736-BB50-80ADDC268F50}" type="presOf" srcId="{3CE0D36D-C02E-4B9B-91AA-3D3A02B70475}" destId="{D93DE0B6-01E6-4506-AA07-9F369F82FA56}" srcOrd="0" destOrd="0" presId="urn:microsoft.com/office/officeart/2008/layout/LinedList"/>
    <dgm:cxn modelId="{6A8A7F42-25CC-4F55-8970-A50C1B329AC4}" type="presOf" srcId="{07E38546-B704-4C15-912C-0F5142802952}" destId="{E7D82BC3-6EC2-4934-8D07-CC8345BFBC65}" srcOrd="0" destOrd="0" presId="urn:microsoft.com/office/officeart/2008/layout/LinedList"/>
    <dgm:cxn modelId="{9D3F2C76-7B24-45D1-8309-46B72BD5FB15}" srcId="{514EEA94-BA14-4427-BB91-1C8ECC9D3856}" destId="{3CE0D36D-C02E-4B9B-91AA-3D3A02B70475}" srcOrd="0" destOrd="0" parTransId="{96EE990E-4E3A-4288-9EA1-EED8B312CA21}" sibTransId="{ECC61458-B2CC-4A9F-B6AF-3878B74EBA1C}"/>
    <dgm:cxn modelId="{D95DB883-62C5-4672-A35F-87DCD0226A61}" srcId="{514EEA94-BA14-4427-BB91-1C8ECC9D3856}" destId="{07E38546-B704-4C15-912C-0F5142802952}" srcOrd="1" destOrd="0" parTransId="{352632D4-A47C-40BB-A414-65D827F73161}" sibTransId="{8AAEF119-36F0-472C-A392-CE323A88D2E8}"/>
    <dgm:cxn modelId="{00D85E95-C974-4D37-99C5-92B79A2A87C9}" type="presOf" srcId="{514EEA94-BA14-4427-BB91-1C8ECC9D3856}" destId="{DA0171EA-F02C-46EE-87C8-C7DA2C284B38}" srcOrd="0" destOrd="0" presId="urn:microsoft.com/office/officeart/2008/layout/LinedList"/>
    <dgm:cxn modelId="{DB9EFAA3-9440-40E1-AA78-C83DD2790301}" type="presParOf" srcId="{DA0171EA-F02C-46EE-87C8-C7DA2C284B38}" destId="{F183EEBF-3DDD-488C-8B21-3C3E1082C251}" srcOrd="0" destOrd="0" presId="urn:microsoft.com/office/officeart/2008/layout/LinedList"/>
    <dgm:cxn modelId="{FACAA87A-BF7B-49F5-B261-956AC23AE840}" type="presParOf" srcId="{DA0171EA-F02C-46EE-87C8-C7DA2C284B38}" destId="{239EBF23-1372-45B3-8715-549A010D230E}" srcOrd="1" destOrd="0" presId="urn:microsoft.com/office/officeart/2008/layout/LinedList"/>
    <dgm:cxn modelId="{34F18401-D02C-43E6-BC63-9540143132C1}" type="presParOf" srcId="{239EBF23-1372-45B3-8715-549A010D230E}" destId="{D93DE0B6-01E6-4506-AA07-9F369F82FA56}" srcOrd="0" destOrd="0" presId="urn:microsoft.com/office/officeart/2008/layout/LinedList"/>
    <dgm:cxn modelId="{3C547032-F26C-489E-BAB3-E18DE881CC32}" type="presParOf" srcId="{239EBF23-1372-45B3-8715-549A010D230E}" destId="{42EEA7C6-9C9E-47F8-B5D8-B96253CDD392}" srcOrd="1" destOrd="0" presId="urn:microsoft.com/office/officeart/2008/layout/LinedList"/>
    <dgm:cxn modelId="{DB0AC0D9-6A3C-474A-8F30-3F697ED5AD1C}" type="presParOf" srcId="{DA0171EA-F02C-46EE-87C8-C7DA2C284B38}" destId="{DF82AC3D-7FE4-4EDA-8225-CEB073536D3B}" srcOrd="2" destOrd="0" presId="urn:microsoft.com/office/officeart/2008/layout/LinedList"/>
    <dgm:cxn modelId="{CD3FA6AB-578F-4B3B-82CD-AE9CFE491AC9}" type="presParOf" srcId="{DA0171EA-F02C-46EE-87C8-C7DA2C284B38}" destId="{AAE29544-0CCE-4F0A-A0B8-8567C4B84E2B}" srcOrd="3" destOrd="0" presId="urn:microsoft.com/office/officeart/2008/layout/LinedList"/>
    <dgm:cxn modelId="{4228C125-8603-405D-A8B6-1BF91D2DDBDA}" type="presParOf" srcId="{AAE29544-0CCE-4F0A-A0B8-8567C4B84E2B}" destId="{E7D82BC3-6EC2-4934-8D07-CC8345BFBC65}" srcOrd="0" destOrd="0" presId="urn:microsoft.com/office/officeart/2008/layout/LinedList"/>
    <dgm:cxn modelId="{365039A3-8797-441D-8C5C-78C551521806}" type="presParOf" srcId="{AAE29544-0CCE-4F0A-A0B8-8567C4B84E2B}" destId="{13F8157D-D104-47AD-B2DA-CBF2D3D3F41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9226F375-3CEE-4350-8435-7D9EC3C22514}">
      <dgm:prSet phldrT="[Text]"/>
      <dgm:spPr/>
      <dgm:t>
        <a:bodyPr/>
        <a:lstStyle/>
        <a:p>
          <a:pPr rtl="0"/>
          <a:r>
            <a:rPr lang="en-US" dirty="0"/>
            <a:t>Plan </a:t>
          </a:r>
          <a:r>
            <a:rPr lang="en-US" dirty="0">
              <a:latin typeface="Tw Cen MT" panose="020B0602020104020603"/>
            </a:rPr>
            <a:t>Cost Management</a:t>
          </a:r>
          <a:endParaRPr lang="en-US" dirty="0"/>
        </a:p>
      </dgm:t>
    </dgm:pt>
    <dgm:pt modelId="{AB0A2E43-4445-47BA-BB48-2D40E17B9933}" type="parTrans" cxnId="{3BE41FF7-22F6-4A90-BE49-91D377D58D13}">
      <dgm:prSet/>
      <dgm:spPr/>
      <dgm:t>
        <a:bodyPr/>
        <a:lstStyle/>
        <a:p>
          <a:endParaRPr lang="en-US"/>
        </a:p>
      </dgm:t>
    </dgm:pt>
    <dgm:pt modelId="{6764D246-56EC-4787-BBBE-62D9D74D196C}" type="sibTrans" cxnId="{3BE41FF7-22F6-4A90-BE49-91D377D58D13}">
      <dgm:prSet/>
      <dgm:spPr/>
      <dgm:t>
        <a:bodyPr/>
        <a:lstStyle/>
        <a:p>
          <a:endParaRPr lang="en-US"/>
        </a:p>
      </dgm:t>
    </dgm:pt>
    <dgm:pt modelId="{5F37C252-C5C5-4CBE-90B1-81096791AC73}">
      <dgm:prSet phldrT="[Text]"/>
      <dgm:spPr/>
      <dgm:t>
        <a:bodyPr/>
        <a:lstStyle/>
        <a:p>
          <a:pPr rtl="0"/>
          <a:r>
            <a:rPr lang="en-US" dirty="0">
              <a:latin typeface="Tw Cen MT" panose="020B0602020104020603"/>
            </a:rPr>
            <a:t>Control Costs</a:t>
          </a:r>
          <a:endParaRPr lang="en-US" dirty="0"/>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0A85B3A4-09AC-4D79-ACB8-29705E96690F}">
      <dgm:prSet phldrT="[Text]"/>
      <dgm:spPr/>
      <dgm:t>
        <a:bodyPr/>
        <a:lstStyle/>
        <a:p>
          <a:pPr rtl="0"/>
          <a:r>
            <a:rPr lang="en-US" dirty="0"/>
            <a:t>Estimate Costs</a:t>
          </a:r>
        </a:p>
      </dgm:t>
    </dgm:pt>
    <dgm:pt modelId="{B1DB1831-5F01-4E2E-AF33-7A4A5EEBB570}" type="parTrans" cxnId="{5BA88D70-44A7-4D8B-A880-36B29CDD3000}">
      <dgm:prSet/>
      <dgm:spPr/>
      <dgm:t>
        <a:bodyPr/>
        <a:lstStyle/>
        <a:p>
          <a:endParaRPr lang="en-US"/>
        </a:p>
      </dgm:t>
    </dgm:pt>
    <dgm:pt modelId="{EB96DD30-1E6F-4530-A049-49A5E120E0B3}" type="sibTrans" cxnId="{5BA88D70-44A7-4D8B-A880-36B29CDD3000}">
      <dgm:prSet/>
      <dgm:spPr/>
      <dgm:t>
        <a:bodyPr/>
        <a:lstStyle/>
        <a:p>
          <a:endParaRPr lang="en-US"/>
        </a:p>
      </dgm:t>
    </dgm:pt>
    <dgm:pt modelId="{80510A28-46FC-430C-868D-27A27A576C76}">
      <dgm:prSet phldrT="[Text]"/>
      <dgm:spPr/>
      <dgm:t>
        <a:bodyPr/>
        <a:lstStyle/>
        <a:p>
          <a:pPr rtl="0"/>
          <a:r>
            <a:rPr lang="en-US" dirty="0"/>
            <a:t>Determine Budget</a:t>
          </a:r>
        </a:p>
      </dgm:t>
    </dgm:pt>
    <dgm:pt modelId="{DAE42DE0-AE4E-4313-9DC3-8748A3BD1C24}" type="parTrans" cxnId="{13B7636B-E86D-4B8D-B132-E43F31D750F8}">
      <dgm:prSet/>
      <dgm:spPr/>
      <dgm:t>
        <a:bodyPr/>
        <a:lstStyle/>
        <a:p>
          <a:endParaRPr lang="en-US"/>
        </a:p>
      </dgm:t>
    </dgm:pt>
    <dgm:pt modelId="{1DA10860-1C16-413D-ABBD-B55DADF6C0E3}" type="sibTrans" cxnId="{13B7636B-E86D-4B8D-B132-E43F31D750F8}">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2"/>
      <dgm:spPr/>
    </dgm:pt>
    <dgm:pt modelId="{780E7395-C20D-4BFA-BC36-B33B3C7718B5}" type="pres">
      <dgm:prSet presAssocID="{AC515132-777F-44D5-8F66-F3257BA346C2}" presName="rootConnector" presStyleLbl="node1" presStyleIdx="0" presStyleCnt="2"/>
      <dgm:spPr/>
    </dgm:pt>
    <dgm:pt modelId="{C3DFC92A-2402-4ADD-B687-580278365951}" type="pres">
      <dgm:prSet presAssocID="{AC515132-777F-44D5-8F66-F3257BA346C2}" presName="childShape" presStyleCnt="0"/>
      <dgm:spPr/>
    </dgm:pt>
    <dgm:pt modelId="{59CCA624-12A5-44A2-BF22-5F24CC4BFA23}" type="pres">
      <dgm:prSet presAssocID="{AB0A2E43-4445-47BA-BB48-2D40E17B9933}" presName="Name13" presStyleLbl="parChTrans1D2" presStyleIdx="0" presStyleCnt="4"/>
      <dgm:spPr/>
    </dgm:pt>
    <dgm:pt modelId="{EDC205EB-5F20-4D46-A0BE-0122E33AD64C}" type="pres">
      <dgm:prSet presAssocID="{9226F375-3CEE-4350-8435-7D9EC3C22514}" presName="childText" presStyleLbl="bgAcc1" presStyleIdx="0" presStyleCnt="4">
        <dgm:presLayoutVars>
          <dgm:bulletEnabled val="1"/>
        </dgm:presLayoutVars>
      </dgm:prSet>
      <dgm:spPr/>
    </dgm:pt>
    <dgm:pt modelId="{7CE3A4A4-8228-48EC-8847-DA79656C6845}" type="pres">
      <dgm:prSet presAssocID="{B1DB1831-5F01-4E2E-AF33-7A4A5EEBB570}" presName="Name13" presStyleLbl="parChTrans1D2" presStyleIdx="1" presStyleCnt="4"/>
      <dgm:spPr/>
    </dgm:pt>
    <dgm:pt modelId="{CA5EA48C-DD3E-4ABB-8FCD-4DE07C071BCB}" type="pres">
      <dgm:prSet presAssocID="{0A85B3A4-09AC-4D79-ACB8-29705E96690F}" presName="childText" presStyleLbl="bgAcc1" presStyleIdx="1" presStyleCnt="4">
        <dgm:presLayoutVars>
          <dgm:bulletEnabled val="1"/>
        </dgm:presLayoutVars>
      </dgm:prSet>
      <dgm:spPr/>
    </dgm:pt>
    <dgm:pt modelId="{46DC9FE4-85B5-43EB-BADD-B0AA92ADDED8}" type="pres">
      <dgm:prSet presAssocID="{DAE42DE0-AE4E-4313-9DC3-8748A3BD1C24}" presName="Name13" presStyleLbl="parChTrans1D2" presStyleIdx="2" presStyleCnt="4"/>
      <dgm:spPr/>
    </dgm:pt>
    <dgm:pt modelId="{57AF61F3-3EF0-4D01-A97C-DFCC61460D26}" type="pres">
      <dgm:prSet presAssocID="{80510A28-46FC-430C-868D-27A27A576C76}" presName="childText" presStyleLbl="bgAcc1" presStyleIdx="2" presStyleCnt="4">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1" presStyleCnt="2"/>
      <dgm:spPr/>
    </dgm:pt>
    <dgm:pt modelId="{C8DDA424-17FD-4DB6-8138-E1300CD87548}" type="pres">
      <dgm:prSet presAssocID="{63EEB8E6-06A6-456B-A83F-F3A300C7903F}" presName="rootConnector" presStyleLbl="node1" presStyleIdx="1" presStyleCnt="2"/>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3" presStyleCnt="4"/>
      <dgm:spPr/>
    </dgm:pt>
    <dgm:pt modelId="{DA01706F-9CD5-49E0-A921-372262F4CD88}" type="pres">
      <dgm:prSet presAssocID="{5F37C252-C5C5-4CBE-90B1-81096791AC73}" presName="childText" presStyleLbl="bgAcc1" presStyleIdx="3" presStyleCnt="4">
        <dgm:presLayoutVars>
          <dgm:bulletEnabled val="1"/>
        </dgm:presLayoutVars>
      </dgm:prSet>
      <dgm:spPr/>
    </dgm:pt>
  </dgm:ptLst>
  <dgm:cxnLst>
    <dgm:cxn modelId="{428C0103-BD2F-4467-BC30-AF4E50A3B4F4}" type="presOf" srcId="{AB0A2E43-4445-47BA-BB48-2D40E17B9933}" destId="{59CCA624-12A5-44A2-BF22-5F24CC4BFA23}" srcOrd="0" destOrd="0" presId="urn:microsoft.com/office/officeart/2005/8/layout/hierarchy3"/>
    <dgm:cxn modelId="{EF63B00F-766A-406D-86DA-BC30AB228DC8}" type="presOf" srcId="{B1DB1831-5F01-4E2E-AF33-7A4A5EEBB570}" destId="{7CE3A4A4-8228-48EC-8847-DA79656C6845}"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1" destOrd="0" parTransId="{C5CADA60-448C-493A-B324-9DF6A752C7AE}" sibTransId="{FF2BC034-C01F-4202-9572-792F1E3EC866}"/>
    <dgm:cxn modelId="{223C0047-9AC3-402E-A254-7C6370B31A51}" srcId="{37ABD6D1-A200-4DA8-A686-29AA359E76BA}" destId="{AC515132-777F-44D5-8F66-F3257BA346C2}" srcOrd="0" destOrd="0" parTransId="{4A35E630-1BEB-4FE5-9C8F-16305D83FB6B}" sibTransId="{06DA6849-D18B-4394-B631-766308AD23C1}"/>
    <dgm:cxn modelId="{13B7636B-E86D-4B8D-B132-E43F31D750F8}" srcId="{AC515132-777F-44D5-8F66-F3257BA346C2}" destId="{80510A28-46FC-430C-868D-27A27A576C76}" srcOrd="2" destOrd="0" parTransId="{DAE42DE0-AE4E-4313-9DC3-8748A3BD1C24}" sibTransId="{1DA10860-1C16-413D-ABBD-B55DADF6C0E3}"/>
    <dgm:cxn modelId="{5BA88D70-44A7-4D8B-A880-36B29CDD3000}" srcId="{AC515132-777F-44D5-8F66-F3257BA346C2}" destId="{0A85B3A4-09AC-4D79-ACB8-29705E96690F}" srcOrd="1" destOrd="0" parTransId="{B1DB1831-5F01-4E2E-AF33-7A4A5EEBB570}" sibTransId="{EB96DD30-1E6F-4530-A049-49A5E120E0B3}"/>
    <dgm:cxn modelId="{D5E89C70-22BF-42C0-82C8-CBFE5CABF8A4}" type="presOf" srcId="{37ABD6D1-A200-4DA8-A686-29AA359E76BA}" destId="{2B52FCFA-3880-4B17-BBC2-D923447DCA7F}" srcOrd="0" destOrd="0" presId="urn:microsoft.com/office/officeart/2005/8/layout/hierarchy3"/>
    <dgm:cxn modelId="{D2A03D7C-9ECD-4BB1-B90D-59043A18BEAB}" type="presOf" srcId="{63E762FD-CA96-4E22-B606-E6D05F5D193C}" destId="{E86F7CEB-1E73-4141-AAC5-26821E99D113}" srcOrd="0" destOrd="0" presId="urn:microsoft.com/office/officeart/2005/8/layout/hierarchy3"/>
    <dgm:cxn modelId="{218FE17E-0355-492E-A23F-DFDA589CAB48}" type="presOf" srcId="{5F37C252-C5C5-4CBE-90B1-81096791AC73}" destId="{DA01706F-9CD5-49E0-A921-372262F4CD88}" srcOrd="0" destOrd="0" presId="urn:microsoft.com/office/officeart/2005/8/layout/hierarchy3"/>
    <dgm:cxn modelId="{8D094D7F-0F49-4763-86E9-60D99B48144E}" type="presOf" srcId="{AC515132-777F-44D5-8F66-F3257BA346C2}" destId="{B754939C-6725-497E-BD01-C1D74379984C}" srcOrd="0" destOrd="0" presId="urn:microsoft.com/office/officeart/2005/8/layout/hierarchy3"/>
    <dgm:cxn modelId="{EB898A81-243F-475F-BD9A-9E713FB244DB}" type="presOf" srcId="{80510A28-46FC-430C-868D-27A27A576C76}" destId="{57AF61F3-3EF0-4D01-A97C-DFCC61460D26}" srcOrd="0" destOrd="0" presId="urn:microsoft.com/office/officeart/2005/8/layout/hierarchy3"/>
    <dgm:cxn modelId="{0B99AF99-0132-4C02-A328-2242A3BD4DC9}" type="presOf" srcId="{0A85B3A4-09AC-4D79-ACB8-29705E96690F}" destId="{CA5EA48C-DD3E-4ABB-8FCD-4DE07C071BCB}" srcOrd="0" destOrd="0" presId="urn:microsoft.com/office/officeart/2005/8/layout/hierarchy3"/>
    <dgm:cxn modelId="{5CC22BAA-83C5-47FB-9F4E-01F5FA7E235D}" srcId="{63EEB8E6-06A6-456B-A83F-F3A300C7903F}" destId="{5F37C252-C5C5-4CBE-90B1-81096791AC73}" srcOrd="0" destOrd="0" parTransId="{63E762FD-CA96-4E22-B606-E6D05F5D193C}" sibTransId="{A5BC0A40-4C5F-43B6-8F9D-238FE4CB92F6}"/>
    <dgm:cxn modelId="{C1E0C1BD-D593-4B82-A4F6-876FC7E67C6C}" type="presOf" srcId="{63EEB8E6-06A6-456B-A83F-F3A300C7903F}" destId="{C261C3A1-0F86-41B4-868A-20D1F4E38CE9}" srcOrd="0" destOrd="0" presId="urn:microsoft.com/office/officeart/2005/8/layout/hierarchy3"/>
    <dgm:cxn modelId="{C190F3C3-499B-45D8-B4C4-70542FE11E39}" type="presOf" srcId="{DAE42DE0-AE4E-4313-9DC3-8748A3BD1C24}" destId="{46DC9FE4-85B5-43EB-BADD-B0AA92ADDED8}" srcOrd="0" destOrd="0" presId="urn:microsoft.com/office/officeart/2005/8/layout/hierarchy3"/>
    <dgm:cxn modelId="{E916B5D3-B5EB-49D4-A03A-5EE9BFA1FFEE}" type="presOf" srcId="{9226F375-3CEE-4350-8435-7D9EC3C22514}" destId="{EDC205EB-5F20-4D46-A0BE-0122E33AD64C}" srcOrd="0" destOrd="0" presId="urn:microsoft.com/office/officeart/2005/8/layout/hierarchy3"/>
    <dgm:cxn modelId="{9D87CBE8-9EFF-46BD-9D8F-DF8D62D84AE1}" type="presOf" srcId="{63EEB8E6-06A6-456B-A83F-F3A300C7903F}" destId="{C8DDA424-17FD-4DB6-8138-E1300CD87548}" srcOrd="1" destOrd="0" presId="urn:microsoft.com/office/officeart/2005/8/layout/hierarchy3"/>
    <dgm:cxn modelId="{3BE41FF7-22F6-4A90-BE49-91D377D58D13}" srcId="{AC515132-777F-44D5-8F66-F3257BA346C2}" destId="{9226F375-3CEE-4350-8435-7D9EC3C22514}" srcOrd="0" destOrd="0" parTransId="{AB0A2E43-4445-47BA-BB48-2D40E17B9933}" sibTransId="{6764D246-56EC-4787-BBBE-62D9D74D196C}"/>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92EE6BA7-34A6-4DC3-81BE-3DBC6C97D1BA}" type="presParOf" srcId="{C3DFC92A-2402-4ADD-B687-580278365951}" destId="{59CCA624-12A5-44A2-BF22-5F24CC4BFA23}" srcOrd="0" destOrd="0" presId="urn:microsoft.com/office/officeart/2005/8/layout/hierarchy3"/>
    <dgm:cxn modelId="{D986E161-A6DA-4066-9E43-CE0559EE47B3}" type="presParOf" srcId="{C3DFC92A-2402-4ADD-B687-580278365951}" destId="{EDC205EB-5F20-4D46-A0BE-0122E33AD64C}" srcOrd="1" destOrd="0" presId="urn:microsoft.com/office/officeart/2005/8/layout/hierarchy3"/>
    <dgm:cxn modelId="{EC29647C-72D5-4209-AD37-887DCA78BF33}" type="presParOf" srcId="{C3DFC92A-2402-4ADD-B687-580278365951}" destId="{7CE3A4A4-8228-48EC-8847-DA79656C6845}" srcOrd="2" destOrd="0" presId="urn:microsoft.com/office/officeart/2005/8/layout/hierarchy3"/>
    <dgm:cxn modelId="{8539DCB1-0FB8-477D-8100-00BEFB8715F3}" type="presParOf" srcId="{C3DFC92A-2402-4ADD-B687-580278365951}" destId="{CA5EA48C-DD3E-4ABB-8FCD-4DE07C071BCB}" srcOrd="3" destOrd="0" presId="urn:microsoft.com/office/officeart/2005/8/layout/hierarchy3"/>
    <dgm:cxn modelId="{1D228C7E-96B4-4BAF-B50F-EF63CA88FE8A}" type="presParOf" srcId="{C3DFC92A-2402-4ADD-B687-580278365951}" destId="{46DC9FE4-85B5-43EB-BADD-B0AA92ADDED8}" srcOrd="4" destOrd="0" presId="urn:microsoft.com/office/officeart/2005/8/layout/hierarchy3"/>
    <dgm:cxn modelId="{C4A3B1F2-8C71-467E-AE6C-D434007F7E48}" type="presParOf" srcId="{C3DFC92A-2402-4ADD-B687-580278365951}" destId="{57AF61F3-3EF0-4D01-A97C-DFCC61460D26}" srcOrd="5" destOrd="0" presId="urn:microsoft.com/office/officeart/2005/8/layout/hierarchy3"/>
    <dgm:cxn modelId="{7F9A7D08-A960-4B67-8ED3-0623D5C14E42}" type="presParOf" srcId="{2B52FCFA-3880-4B17-BBC2-D923447DCA7F}" destId="{BAFBA7E5-2E77-4DE4-85B9-14B8D07B8BF0}" srcOrd="1"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1072A326-99BF-44F3-B8BC-31A9F18EDB78}" type="presParOf" srcId="{2727990B-707E-41FF-834B-EFFA2113A63A}" destId="{E86F7CEB-1E73-4141-AAC5-26821E99D113}" srcOrd="0" destOrd="0" presId="urn:microsoft.com/office/officeart/2005/8/layout/hierarchy3"/>
    <dgm:cxn modelId="{67795FF7-CB5A-4777-A07D-BCC35095ECCB}" type="presParOf" srcId="{2727990B-707E-41FF-834B-EFFA2113A63A}" destId="{DA01706F-9CD5-49E0-A921-372262F4CD8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F261413-3D9A-44C7-AA0C-E7A21D267B2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C9169F8-2814-44B1-8A7E-DFF7235EADA4}">
      <dgm:prSet/>
      <dgm:spPr/>
      <dgm:t>
        <a:bodyPr/>
        <a:lstStyle/>
        <a:p>
          <a:pPr rtl="0"/>
          <a:r>
            <a:rPr lang="en-US" dirty="0"/>
            <a:t>Cost Management includes processes for planning and estimating costs of resources required.</a:t>
          </a:r>
          <a:r>
            <a:rPr lang="en-US" dirty="0">
              <a:latin typeface="Tw Cen MT" panose="020B0602020104020603"/>
            </a:rPr>
            <a:t>  </a:t>
          </a:r>
          <a:endParaRPr lang="en-US" dirty="0"/>
        </a:p>
      </dgm:t>
    </dgm:pt>
    <dgm:pt modelId="{1E5E7508-9EF7-4027-852C-D3914E3C3639}" type="parTrans" cxnId="{D7BBC303-FD46-4D10-A474-D7C1B2CB1DB2}">
      <dgm:prSet/>
      <dgm:spPr/>
      <dgm:t>
        <a:bodyPr/>
        <a:lstStyle/>
        <a:p>
          <a:endParaRPr lang="en-US"/>
        </a:p>
      </dgm:t>
    </dgm:pt>
    <dgm:pt modelId="{76A46C9F-2ADB-4170-BC5A-874C59B1C3DF}" type="sibTrans" cxnId="{D7BBC303-FD46-4D10-A474-D7C1B2CB1DB2}">
      <dgm:prSet/>
      <dgm:spPr/>
      <dgm:t>
        <a:bodyPr/>
        <a:lstStyle/>
        <a:p>
          <a:endParaRPr lang="en-US"/>
        </a:p>
      </dgm:t>
    </dgm:pt>
    <dgm:pt modelId="{DDB49793-9DC0-4A51-9049-F6AEDEA74BAC}">
      <dgm:prSet/>
      <dgm:spPr/>
      <dgm:t>
        <a:bodyPr/>
        <a:lstStyle/>
        <a:p>
          <a:pPr rtl="0"/>
          <a:r>
            <a:rPr lang="en-US" dirty="0"/>
            <a:t>Budgets are determined and refined progressively with higher levels of accuracy from ideation to project initiation.</a:t>
          </a:r>
          <a:r>
            <a:rPr lang="en-US" dirty="0">
              <a:latin typeface="Tw Cen MT" panose="020B0602020104020603"/>
            </a:rPr>
            <a:t>   </a:t>
          </a:r>
          <a:endParaRPr lang="en-US" dirty="0"/>
        </a:p>
      </dgm:t>
    </dgm:pt>
    <dgm:pt modelId="{3458DDA5-23AA-45A8-B871-DED5F7BD3BC9}" type="parTrans" cxnId="{5AE27CBA-E185-438B-9E1B-DB2A430A3875}">
      <dgm:prSet/>
      <dgm:spPr/>
      <dgm:t>
        <a:bodyPr/>
        <a:lstStyle/>
        <a:p>
          <a:endParaRPr lang="en-US"/>
        </a:p>
      </dgm:t>
    </dgm:pt>
    <dgm:pt modelId="{3C198FC0-8692-4784-9344-D8B688C6A919}" type="sibTrans" cxnId="{5AE27CBA-E185-438B-9E1B-DB2A430A3875}">
      <dgm:prSet/>
      <dgm:spPr/>
      <dgm:t>
        <a:bodyPr/>
        <a:lstStyle/>
        <a:p>
          <a:endParaRPr lang="en-US"/>
        </a:p>
      </dgm:t>
    </dgm:pt>
    <dgm:pt modelId="{5ED86C24-6EAC-48DC-A41D-707825CE05BB}">
      <dgm:prSet/>
      <dgm:spPr/>
      <dgm:t>
        <a:bodyPr/>
        <a:lstStyle/>
        <a:p>
          <a:pPr rtl="0"/>
          <a:r>
            <a:rPr lang="en-US" dirty="0"/>
            <a:t>Various techniques and models are used to estimate costs. </a:t>
          </a:r>
          <a:r>
            <a:rPr lang="en-US" dirty="0">
              <a:latin typeface="Tw Cen MT" panose="020B0602020104020603"/>
            </a:rPr>
            <a:t> Analogous, Bottom-up, PERT or Beta, Parametric modelling and aggregation are used extensively in estimating costs.</a:t>
          </a:r>
          <a:endParaRPr lang="en-US" dirty="0"/>
        </a:p>
      </dgm:t>
    </dgm:pt>
    <dgm:pt modelId="{3640363A-BCCA-4896-91C8-409B6D04CD52}" type="parTrans" cxnId="{00400403-C2D3-49A6-A559-9855499E8DF5}">
      <dgm:prSet/>
      <dgm:spPr/>
      <dgm:t>
        <a:bodyPr/>
        <a:lstStyle/>
        <a:p>
          <a:endParaRPr lang="en-US"/>
        </a:p>
      </dgm:t>
    </dgm:pt>
    <dgm:pt modelId="{4474AC6C-C09A-48A0-898D-F804657A78D5}" type="sibTrans" cxnId="{00400403-C2D3-49A6-A559-9855499E8DF5}">
      <dgm:prSet/>
      <dgm:spPr/>
      <dgm:t>
        <a:bodyPr/>
        <a:lstStyle/>
        <a:p>
          <a:endParaRPr lang="en-US"/>
        </a:p>
      </dgm:t>
    </dgm:pt>
    <dgm:pt modelId="{A602AE3F-7D5F-4E59-9373-A5EFCDA3A4DF}">
      <dgm:prSet/>
      <dgm:spPr/>
      <dgm:t>
        <a:bodyPr/>
        <a:lstStyle/>
        <a:p>
          <a:r>
            <a:rPr lang="en-US" dirty="0"/>
            <a:t>Project cost baseline is a summary of the estimated costs of individual activities or work packages from the WBS. Contingency reserves are included in the cost baseline and is authorized</a:t>
          </a:r>
        </a:p>
      </dgm:t>
    </dgm:pt>
    <dgm:pt modelId="{FD28C996-4133-472F-B791-8A07FE739800}" type="parTrans" cxnId="{69B42582-BB60-4610-A8DD-D482C79146BE}">
      <dgm:prSet/>
      <dgm:spPr/>
      <dgm:t>
        <a:bodyPr/>
        <a:lstStyle/>
        <a:p>
          <a:endParaRPr lang="en-US"/>
        </a:p>
      </dgm:t>
    </dgm:pt>
    <dgm:pt modelId="{2286097C-969C-44CC-A767-25106C0DDD1D}" type="sibTrans" cxnId="{69B42582-BB60-4610-A8DD-D482C79146BE}">
      <dgm:prSet/>
      <dgm:spPr/>
      <dgm:t>
        <a:bodyPr/>
        <a:lstStyle/>
        <a:p>
          <a:endParaRPr lang="en-US"/>
        </a:p>
      </dgm:t>
    </dgm:pt>
    <dgm:pt modelId="{5C515CE7-2329-4A93-882C-FA848A2C72CD}" type="pres">
      <dgm:prSet presAssocID="{3F261413-3D9A-44C7-AA0C-E7A21D267B23}" presName="vert0" presStyleCnt="0">
        <dgm:presLayoutVars>
          <dgm:dir/>
          <dgm:animOne val="branch"/>
          <dgm:animLvl val="lvl"/>
        </dgm:presLayoutVars>
      </dgm:prSet>
      <dgm:spPr/>
    </dgm:pt>
    <dgm:pt modelId="{F296326D-836B-41A2-9BF7-69606A46B24C}" type="pres">
      <dgm:prSet presAssocID="{EC9169F8-2814-44B1-8A7E-DFF7235EADA4}" presName="thickLine" presStyleLbl="alignNode1" presStyleIdx="0" presStyleCnt="4"/>
      <dgm:spPr/>
    </dgm:pt>
    <dgm:pt modelId="{9748AA56-A120-41D2-B1A4-B91F4FD5F7AE}" type="pres">
      <dgm:prSet presAssocID="{EC9169F8-2814-44B1-8A7E-DFF7235EADA4}" presName="horz1" presStyleCnt="0"/>
      <dgm:spPr/>
    </dgm:pt>
    <dgm:pt modelId="{5FFCDDBE-9E42-46F6-9366-7338E0C481BC}" type="pres">
      <dgm:prSet presAssocID="{EC9169F8-2814-44B1-8A7E-DFF7235EADA4}" presName="tx1" presStyleLbl="revTx" presStyleIdx="0" presStyleCnt="4"/>
      <dgm:spPr/>
    </dgm:pt>
    <dgm:pt modelId="{E21A8132-E162-4F79-BA62-20CDCEE4C54B}" type="pres">
      <dgm:prSet presAssocID="{EC9169F8-2814-44B1-8A7E-DFF7235EADA4}" presName="vert1" presStyleCnt="0"/>
      <dgm:spPr/>
    </dgm:pt>
    <dgm:pt modelId="{884BB469-DAAE-4ED2-9249-58AD6849CCAF}" type="pres">
      <dgm:prSet presAssocID="{DDB49793-9DC0-4A51-9049-F6AEDEA74BAC}" presName="thickLine" presStyleLbl="alignNode1" presStyleIdx="1" presStyleCnt="4"/>
      <dgm:spPr/>
    </dgm:pt>
    <dgm:pt modelId="{CD4B21EE-B88B-41C3-9DB8-6171466BD281}" type="pres">
      <dgm:prSet presAssocID="{DDB49793-9DC0-4A51-9049-F6AEDEA74BAC}" presName="horz1" presStyleCnt="0"/>
      <dgm:spPr/>
    </dgm:pt>
    <dgm:pt modelId="{1864CF7C-38F5-4C1F-BD66-DCD227E0691F}" type="pres">
      <dgm:prSet presAssocID="{DDB49793-9DC0-4A51-9049-F6AEDEA74BAC}" presName="tx1" presStyleLbl="revTx" presStyleIdx="1" presStyleCnt="4"/>
      <dgm:spPr/>
    </dgm:pt>
    <dgm:pt modelId="{0F2D26FD-F2D2-43C3-ABA3-41D48355EAF2}" type="pres">
      <dgm:prSet presAssocID="{DDB49793-9DC0-4A51-9049-F6AEDEA74BAC}" presName="vert1" presStyleCnt="0"/>
      <dgm:spPr/>
    </dgm:pt>
    <dgm:pt modelId="{6F269A7B-19B7-4D49-8CE7-F4AE3D27EA9C}" type="pres">
      <dgm:prSet presAssocID="{5ED86C24-6EAC-48DC-A41D-707825CE05BB}" presName="thickLine" presStyleLbl="alignNode1" presStyleIdx="2" presStyleCnt="4"/>
      <dgm:spPr/>
    </dgm:pt>
    <dgm:pt modelId="{51891196-5961-4650-9E16-1C20BDFBA2FA}" type="pres">
      <dgm:prSet presAssocID="{5ED86C24-6EAC-48DC-A41D-707825CE05BB}" presName="horz1" presStyleCnt="0"/>
      <dgm:spPr/>
    </dgm:pt>
    <dgm:pt modelId="{5A897C49-EC12-4E1F-BE58-CE5619DBC8DF}" type="pres">
      <dgm:prSet presAssocID="{5ED86C24-6EAC-48DC-A41D-707825CE05BB}" presName="tx1" presStyleLbl="revTx" presStyleIdx="2" presStyleCnt="4"/>
      <dgm:spPr/>
    </dgm:pt>
    <dgm:pt modelId="{0B2745E5-04CF-4863-9948-6A4114270FD6}" type="pres">
      <dgm:prSet presAssocID="{5ED86C24-6EAC-48DC-A41D-707825CE05BB}" presName="vert1" presStyleCnt="0"/>
      <dgm:spPr/>
    </dgm:pt>
    <dgm:pt modelId="{0DCB08EC-EF27-4290-8A78-D0E7FAEF94D6}" type="pres">
      <dgm:prSet presAssocID="{A602AE3F-7D5F-4E59-9373-A5EFCDA3A4DF}" presName="thickLine" presStyleLbl="alignNode1" presStyleIdx="3" presStyleCnt="4"/>
      <dgm:spPr/>
    </dgm:pt>
    <dgm:pt modelId="{A2A0A387-DFF8-42C5-B8EE-2CDD586D498B}" type="pres">
      <dgm:prSet presAssocID="{A602AE3F-7D5F-4E59-9373-A5EFCDA3A4DF}" presName="horz1" presStyleCnt="0"/>
      <dgm:spPr/>
    </dgm:pt>
    <dgm:pt modelId="{7E2F04CE-6A0D-4E42-AB76-ADA67CB6A95D}" type="pres">
      <dgm:prSet presAssocID="{A602AE3F-7D5F-4E59-9373-A5EFCDA3A4DF}" presName="tx1" presStyleLbl="revTx" presStyleIdx="3" presStyleCnt="4"/>
      <dgm:spPr/>
    </dgm:pt>
    <dgm:pt modelId="{862FA93B-0A94-412E-938D-C036EAD0CC97}" type="pres">
      <dgm:prSet presAssocID="{A602AE3F-7D5F-4E59-9373-A5EFCDA3A4DF}" presName="vert1" presStyleCnt="0"/>
      <dgm:spPr/>
    </dgm:pt>
  </dgm:ptLst>
  <dgm:cxnLst>
    <dgm:cxn modelId="{00400403-C2D3-49A6-A559-9855499E8DF5}" srcId="{3F261413-3D9A-44C7-AA0C-E7A21D267B23}" destId="{5ED86C24-6EAC-48DC-A41D-707825CE05BB}" srcOrd="2" destOrd="0" parTransId="{3640363A-BCCA-4896-91C8-409B6D04CD52}" sibTransId="{4474AC6C-C09A-48A0-898D-F804657A78D5}"/>
    <dgm:cxn modelId="{D7BBC303-FD46-4D10-A474-D7C1B2CB1DB2}" srcId="{3F261413-3D9A-44C7-AA0C-E7A21D267B23}" destId="{EC9169F8-2814-44B1-8A7E-DFF7235EADA4}" srcOrd="0" destOrd="0" parTransId="{1E5E7508-9EF7-4027-852C-D3914E3C3639}" sibTransId="{76A46C9F-2ADB-4170-BC5A-874C59B1C3DF}"/>
    <dgm:cxn modelId="{C3670527-9D77-4222-9E59-C319A0E204C3}" type="presOf" srcId="{A602AE3F-7D5F-4E59-9373-A5EFCDA3A4DF}" destId="{7E2F04CE-6A0D-4E42-AB76-ADA67CB6A95D}" srcOrd="0" destOrd="0" presId="urn:microsoft.com/office/officeart/2008/layout/LinedList"/>
    <dgm:cxn modelId="{A6187530-D64B-4E85-BB43-4C0F1F9049A1}" type="presOf" srcId="{5ED86C24-6EAC-48DC-A41D-707825CE05BB}" destId="{5A897C49-EC12-4E1F-BE58-CE5619DBC8DF}" srcOrd="0" destOrd="0" presId="urn:microsoft.com/office/officeart/2008/layout/LinedList"/>
    <dgm:cxn modelId="{CCC17A3F-7351-44F7-BE84-661F8D9E46B3}" type="presOf" srcId="{EC9169F8-2814-44B1-8A7E-DFF7235EADA4}" destId="{5FFCDDBE-9E42-46F6-9366-7338E0C481BC}" srcOrd="0" destOrd="0" presId="urn:microsoft.com/office/officeart/2008/layout/LinedList"/>
    <dgm:cxn modelId="{A4EF845F-2153-4749-B873-069BEFEEFE4F}" type="presOf" srcId="{3F261413-3D9A-44C7-AA0C-E7A21D267B23}" destId="{5C515CE7-2329-4A93-882C-FA848A2C72CD}" srcOrd="0" destOrd="0" presId="urn:microsoft.com/office/officeart/2008/layout/LinedList"/>
    <dgm:cxn modelId="{69B42582-BB60-4610-A8DD-D482C79146BE}" srcId="{3F261413-3D9A-44C7-AA0C-E7A21D267B23}" destId="{A602AE3F-7D5F-4E59-9373-A5EFCDA3A4DF}" srcOrd="3" destOrd="0" parTransId="{FD28C996-4133-472F-B791-8A07FE739800}" sibTransId="{2286097C-969C-44CC-A767-25106C0DDD1D}"/>
    <dgm:cxn modelId="{5AE27CBA-E185-438B-9E1B-DB2A430A3875}" srcId="{3F261413-3D9A-44C7-AA0C-E7A21D267B23}" destId="{DDB49793-9DC0-4A51-9049-F6AEDEA74BAC}" srcOrd="1" destOrd="0" parTransId="{3458DDA5-23AA-45A8-B871-DED5F7BD3BC9}" sibTransId="{3C198FC0-8692-4784-9344-D8B688C6A919}"/>
    <dgm:cxn modelId="{5CF9CECB-19DE-41E4-B628-AB179C60D99A}" type="presOf" srcId="{DDB49793-9DC0-4A51-9049-F6AEDEA74BAC}" destId="{1864CF7C-38F5-4C1F-BD66-DCD227E0691F}" srcOrd="0" destOrd="0" presId="urn:microsoft.com/office/officeart/2008/layout/LinedList"/>
    <dgm:cxn modelId="{95030E29-EDB0-43EA-917B-88360AE2468E}" type="presParOf" srcId="{5C515CE7-2329-4A93-882C-FA848A2C72CD}" destId="{F296326D-836B-41A2-9BF7-69606A46B24C}" srcOrd="0" destOrd="0" presId="urn:microsoft.com/office/officeart/2008/layout/LinedList"/>
    <dgm:cxn modelId="{BF9BB574-563A-46A3-A0C4-1AFC94964F6F}" type="presParOf" srcId="{5C515CE7-2329-4A93-882C-FA848A2C72CD}" destId="{9748AA56-A120-41D2-B1A4-B91F4FD5F7AE}" srcOrd="1" destOrd="0" presId="urn:microsoft.com/office/officeart/2008/layout/LinedList"/>
    <dgm:cxn modelId="{FE462141-807D-4B20-BF3D-BAF24DF589A7}" type="presParOf" srcId="{9748AA56-A120-41D2-B1A4-B91F4FD5F7AE}" destId="{5FFCDDBE-9E42-46F6-9366-7338E0C481BC}" srcOrd="0" destOrd="0" presId="urn:microsoft.com/office/officeart/2008/layout/LinedList"/>
    <dgm:cxn modelId="{FD701C18-0DE9-44E0-898B-BA2AF42A743B}" type="presParOf" srcId="{9748AA56-A120-41D2-B1A4-B91F4FD5F7AE}" destId="{E21A8132-E162-4F79-BA62-20CDCEE4C54B}" srcOrd="1" destOrd="0" presId="urn:microsoft.com/office/officeart/2008/layout/LinedList"/>
    <dgm:cxn modelId="{2AFF138F-67DA-44FB-AFDF-8B3618C24744}" type="presParOf" srcId="{5C515CE7-2329-4A93-882C-FA848A2C72CD}" destId="{884BB469-DAAE-4ED2-9249-58AD6849CCAF}" srcOrd="2" destOrd="0" presId="urn:microsoft.com/office/officeart/2008/layout/LinedList"/>
    <dgm:cxn modelId="{BD0663D2-9182-4A3E-8CD1-32AAC350FE71}" type="presParOf" srcId="{5C515CE7-2329-4A93-882C-FA848A2C72CD}" destId="{CD4B21EE-B88B-41C3-9DB8-6171466BD281}" srcOrd="3" destOrd="0" presId="urn:microsoft.com/office/officeart/2008/layout/LinedList"/>
    <dgm:cxn modelId="{521682D3-FF03-44B8-8FEF-5509CF93B308}" type="presParOf" srcId="{CD4B21EE-B88B-41C3-9DB8-6171466BD281}" destId="{1864CF7C-38F5-4C1F-BD66-DCD227E0691F}" srcOrd="0" destOrd="0" presId="urn:microsoft.com/office/officeart/2008/layout/LinedList"/>
    <dgm:cxn modelId="{94A3FE60-BE1A-4344-96E5-74600AB3A58F}" type="presParOf" srcId="{CD4B21EE-B88B-41C3-9DB8-6171466BD281}" destId="{0F2D26FD-F2D2-43C3-ABA3-41D48355EAF2}" srcOrd="1" destOrd="0" presId="urn:microsoft.com/office/officeart/2008/layout/LinedList"/>
    <dgm:cxn modelId="{7E45EE7B-53A4-4C7B-BFFB-182815191D86}" type="presParOf" srcId="{5C515CE7-2329-4A93-882C-FA848A2C72CD}" destId="{6F269A7B-19B7-4D49-8CE7-F4AE3D27EA9C}" srcOrd="4" destOrd="0" presId="urn:microsoft.com/office/officeart/2008/layout/LinedList"/>
    <dgm:cxn modelId="{9EA4D556-77E2-4F6D-A4D0-B7A6DCD73696}" type="presParOf" srcId="{5C515CE7-2329-4A93-882C-FA848A2C72CD}" destId="{51891196-5961-4650-9E16-1C20BDFBA2FA}" srcOrd="5" destOrd="0" presId="urn:microsoft.com/office/officeart/2008/layout/LinedList"/>
    <dgm:cxn modelId="{D00120C4-24C9-458C-AAB4-9F448A1C16A0}" type="presParOf" srcId="{51891196-5961-4650-9E16-1C20BDFBA2FA}" destId="{5A897C49-EC12-4E1F-BE58-CE5619DBC8DF}" srcOrd="0" destOrd="0" presId="urn:microsoft.com/office/officeart/2008/layout/LinedList"/>
    <dgm:cxn modelId="{184EDC48-1A68-401D-BFE8-862377646E86}" type="presParOf" srcId="{51891196-5961-4650-9E16-1C20BDFBA2FA}" destId="{0B2745E5-04CF-4863-9948-6A4114270FD6}" srcOrd="1" destOrd="0" presId="urn:microsoft.com/office/officeart/2008/layout/LinedList"/>
    <dgm:cxn modelId="{8E28C8DC-3DF8-48A8-A389-36318DB948A4}" type="presParOf" srcId="{5C515CE7-2329-4A93-882C-FA848A2C72CD}" destId="{0DCB08EC-EF27-4290-8A78-D0E7FAEF94D6}" srcOrd="6" destOrd="0" presId="urn:microsoft.com/office/officeart/2008/layout/LinedList"/>
    <dgm:cxn modelId="{F9100ABC-1ABD-4706-A102-2790D4BB3D34}" type="presParOf" srcId="{5C515CE7-2329-4A93-882C-FA848A2C72CD}" destId="{A2A0A387-DFF8-42C5-B8EE-2CDD586D498B}" srcOrd="7" destOrd="0" presId="urn:microsoft.com/office/officeart/2008/layout/LinedList"/>
    <dgm:cxn modelId="{9BF5E4A5-10DA-4575-8C37-01F0238AD508}" type="presParOf" srcId="{A2A0A387-DFF8-42C5-B8EE-2CDD586D498B}" destId="{7E2F04CE-6A0D-4E42-AB76-ADA67CB6A95D}" srcOrd="0" destOrd="0" presId="urn:microsoft.com/office/officeart/2008/layout/LinedList"/>
    <dgm:cxn modelId="{2B5BEF45-059D-4377-816E-16A92F1B7644}" type="presParOf" srcId="{A2A0A387-DFF8-42C5-B8EE-2CDD586D498B}" destId="{862FA93B-0A94-412E-938D-C036EAD0CC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5F37C252-C5C5-4CBE-90B1-81096791AC73}">
      <dgm:prSet phldrT="[Text]"/>
      <dgm:spPr/>
      <dgm:t>
        <a:bodyPr/>
        <a:lstStyle/>
        <a:p>
          <a:r>
            <a:rPr lang="en-US" dirty="0"/>
            <a:t>Monitor Risk </a:t>
          </a:r>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F0B1CA8B-00D7-4EBF-84BA-91B4D54DCF98}">
      <dgm:prSet phldrT="[Text]"/>
      <dgm:spPr/>
      <dgm:t>
        <a:bodyPr/>
        <a:lstStyle/>
        <a:p>
          <a:r>
            <a:rPr lang="en-US" dirty="0"/>
            <a:t>Plan Risk Management</a:t>
          </a:r>
        </a:p>
      </dgm:t>
    </dgm:pt>
    <dgm:pt modelId="{EA8914A2-1712-48CF-936A-C24DC572D799}" type="parTrans" cxnId="{E4009886-C396-424A-85DB-DD450549558E}">
      <dgm:prSet/>
      <dgm:spPr/>
      <dgm:t>
        <a:bodyPr/>
        <a:lstStyle/>
        <a:p>
          <a:endParaRPr lang="en-US"/>
        </a:p>
      </dgm:t>
    </dgm:pt>
    <dgm:pt modelId="{F169DC78-611A-4002-87B4-23F1BFBD13B3}" type="sibTrans" cxnId="{E4009886-C396-424A-85DB-DD450549558E}">
      <dgm:prSet/>
      <dgm:spPr/>
      <dgm:t>
        <a:bodyPr/>
        <a:lstStyle/>
        <a:p>
          <a:endParaRPr lang="en-US"/>
        </a:p>
      </dgm:t>
    </dgm:pt>
    <dgm:pt modelId="{BE02623D-62D5-48C4-8F80-F4DCEA3E1F06}">
      <dgm:prSet phldrT="[Text]"/>
      <dgm:spPr/>
      <dgm:t>
        <a:bodyPr/>
        <a:lstStyle/>
        <a:p>
          <a:r>
            <a:rPr lang="en-US" dirty="0"/>
            <a:t>Executing</a:t>
          </a:r>
        </a:p>
      </dgm:t>
    </dgm:pt>
    <dgm:pt modelId="{78C557C5-3E5B-44A0-9846-41E19ADEF35C}" type="parTrans" cxnId="{7F76EF3A-4A58-48F1-B367-96765C495451}">
      <dgm:prSet/>
      <dgm:spPr/>
      <dgm:t>
        <a:bodyPr/>
        <a:lstStyle/>
        <a:p>
          <a:endParaRPr lang="en-US"/>
        </a:p>
      </dgm:t>
    </dgm:pt>
    <dgm:pt modelId="{443DCCBB-5EDF-498C-AD6C-1A7193428D21}" type="sibTrans" cxnId="{7F76EF3A-4A58-48F1-B367-96765C495451}">
      <dgm:prSet/>
      <dgm:spPr/>
      <dgm:t>
        <a:bodyPr/>
        <a:lstStyle/>
        <a:p>
          <a:endParaRPr lang="en-US"/>
        </a:p>
      </dgm:t>
    </dgm:pt>
    <dgm:pt modelId="{90B50946-D170-4533-8850-80EC1F82971A}">
      <dgm:prSet/>
      <dgm:spPr/>
      <dgm:t>
        <a:bodyPr/>
        <a:lstStyle/>
        <a:p>
          <a:r>
            <a:rPr lang="en-US" dirty="0"/>
            <a:t>Implement Risk Responses</a:t>
          </a:r>
        </a:p>
      </dgm:t>
    </dgm:pt>
    <dgm:pt modelId="{5204299C-A347-42A2-B41A-5FA4D85EAA81}" type="parTrans" cxnId="{5CE5D3E2-97A1-4CEC-AA0E-805708D46231}">
      <dgm:prSet/>
      <dgm:spPr/>
      <dgm:t>
        <a:bodyPr/>
        <a:lstStyle/>
        <a:p>
          <a:endParaRPr lang="en-US"/>
        </a:p>
      </dgm:t>
    </dgm:pt>
    <dgm:pt modelId="{5E935A43-0EEF-49D5-B95F-3F4419BBEA6C}" type="sibTrans" cxnId="{5CE5D3E2-97A1-4CEC-AA0E-805708D46231}">
      <dgm:prSet/>
      <dgm:spPr/>
      <dgm:t>
        <a:bodyPr/>
        <a:lstStyle/>
        <a:p>
          <a:endParaRPr lang="en-US"/>
        </a:p>
      </dgm:t>
    </dgm:pt>
    <dgm:pt modelId="{7F9C9E94-F65B-48D8-A3A7-AD33C72FDAFD}">
      <dgm:prSet/>
      <dgm:spPr/>
      <dgm:t>
        <a:bodyPr/>
        <a:lstStyle/>
        <a:p>
          <a:r>
            <a:rPr lang="en-US"/>
            <a:t>Identify Risks</a:t>
          </a:r>
        </a:p>
      </dgm:t>
    </dgm:pt>
    <dgm:pt modelId="{276FAFC9-D9DD-479A-9CAE-53B6ABF28753}" type="parTrans" cxnId="{48768299-914D-444D-ACA8-533352D39B29}">
      <dgm:prSet/>
      <dgm:spPr/>
      <dgm:t>
        <a:bodyPr/>
        <a:lstStyle/>
        <a:p>
          <a:endParaRPr lang="en-US"/>
        </a:p>
      </dgm:t>
    </dgm:pt>
    <dgm:pt modelId="{91B9F5E8-E284-401D-A0B8-63D20F7C179E}" type="sibTrans" cxnId="{48768299-914D-444D-ACA8-533352D39B29}">
      <dgm:prSet/>
      <dgm:spPr/>
      <dgm:t>
        <a:bodyPr/>
        <a:lstStyle/>
        <a:p>
          <a:endParaRPr lang="en-US"/>
        </a:p>
      </dgm:t>
    </dgm:pt>
    <dgm:pt modelId="{10D81ECB-2F08-4EAB-BAEE-8D2E14AD4A29}">
      <dgm:prSet/>
      <dgm:spPr/>
      <dgm:t>
        <a:bodyPr/>
        <a:lstStyle/>
        <a:p>
          <a:r>
            <a:rPr lang="en-US"/>
            <a:t>Perform Qualitative Risk Analysis</a:t>
          </a:r>
        </a:p>
      </dgm:t>
    </dgm:pt>
    <dgm:pt modelId="{EB7EF6B1-5E55-46CA-B4F0-01E877004A91}" type="parTrans" cxnId="{3413F822-4D9D-4FC7-9FDF-A3617D59042D}">
      <dgm:prSet/>
      <dgm:spPr/>
      <dgm:t>
        <a:bodyPr/>
        <a:lstStyle/>
        <a:p>
          <a:endParaRPr lang="en-US"/>
        </a:p>
      </dgm:t>
    </dgm:pt>
    <dgm:pt modelId="{5851E525-6A13-4D60-B467-C1722D0F5583}" type="sibTrans" cxnId="{3413F822-4D9D-4FC7-9FDF-A3617D59042D}">
      <dgm:prSet/>
      <dgm:spPr/>
      <dgm:t>
        <a:bodyPr/>
        <a:lstStyle/>
        <a:p>
          <a:endParaRPr lang="en-US"/>
        </a:p>
      </dgm:t>
    </dgm:pt>
    <dgm:pt modelId="{D061C6B3-09F7-4926-A266-660BCD1A2BD4}">
      <dgm:prSet/>
      <dgm:spPr/>
      <dgm:t>
        <a:bodyPr/>
        <a:lstStyle/>
        <a:p>
          <a:r>
            <a:rPr lang="en-US"/>
            <a:t>Perform Quantitative Risk Analysis</a:t>
          </a:r>
        </a:p>
      </dgm:t>
    </dgm:pt>
    <dgm:pt modelId="{4CC99875-7BED-4FB2-ADA9-1BA7665565A5}" type="parTrans" cxnId="{738823C4-3C9F-4055-BF7E-F922D1FD5743}">
      <dgm:prSet/>
      <dgm:spPr/>
      <dgm:t>
        <a:bodyPr/>
        <a:lstStyle/>
        <a:p>
          <a:endParaRPr lang="en-US"/>
        </a:p>
      </dgm:t>
    </dgm:pt>
    <dgm:pt modelId="{EFE55AB6-F1A6-4A21-A7B2-5B7E46631D48}" type="sibTrans" cxnId="{738823C4-3C9F-4055-BF7E-F922D1FD5743}">
      <dgm:prSet/>
      <dgm:spPr/>
      <dgm:t>
        <a:bodyPr/>
        <a:lstStyle/>
        <a:p>
          <a:endParaRPr lang="en-US"/>
        </a:p>
      </dgm:t>
    </dgm:pt>
    <dgm:pt modelId="{692F28C5-C76A-491E-9993-84D9543D7243}">
      <dgm:prSet/>
      <dgm:spPr/>
      <dgm:t>
        <a:bodyPr/>
        <a:lstStyle/>
        <a:p>
          <a:r>
            <a:rPr lang="en-US"/>
            <a:t>Plan Risk Responses</a:t>
          </a:r>
        </a:p>
      </dgm:t>
    </dgm:pt>
    <dgm:pt modelId="{A1626850-1EF8-46B2-96A9-7539A2408E43}" type="parTrans" cxnId="{4ADE3DB7-7433-4C6B-A0D2-9F8260088247}">
      <dgm:prSet/>
      <dgm:spPr/>
      <dgm:t>
        <a:bodyPr/>
        <a:lstStyle/>
        <a:p>
          <a:endParaRPr lang="en-US"/>
        </a:p>
      </dgm:t>
    </dgm:pt>
    <dgm:pt modelId="{84CF4948-5663-4C45-901E-824BD2126645}" type="sibTrans" cxnId="{4ADE3DB7-7433-4C6B-A0D2-9F8260088247}">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3"/>
      <dgm:spPr/>
    </dgm:pt>
    <dgm:pt modelId="{780E7395-C20D-4BFA-BC36-B33B3C7718B5}" type="pres">
      <dgm:prSet presAssocID="{AC515132-777F-44D5-8F66-F3257BA346C2}" presName="rootConnector" presStyleLbl="node1" presStyleIdx="0" presStyleCnt="3"/>
      <dgm:spPr/>
    </dgm:pt>
    <dgm:pt modelId="{C3DFC92A-2402-4ADD-B687-580278365951}" type="pres">
      <dgm:prSet presAssocID="{AC515132-777F-44D5-8F66-F3257BA346C2}" presName="childShape" presStyleCnt="0"/>
      <dgm:spPr/>
    </dgm:pt>
    <dgm:pt modelId="{A81A2695-9434-4C2F-B3BE-B1226B4BE050}" type="pres">
      <dgm:prSet presAssocID="{EA8914A2-1712-48CF-936A-C24DC572D799}" presName="Name13" presStyleLbl="parChTrans1D2" presStyleIdx="0" presStyleCnt="7"/>
      <dgm:spPr/>
    </dgm:pt>
    <dgm:pt modelId="{9CEE167C-5239-4E58-91B3-60BD4174B348}" type="pres">
      <dgm:prSet presAssocID="{F0B1CA8B-00D7-4EBF-84BA-91B4D54DCF98}" presName="childText" presStyleLbl="bgAcc1" presStyleIdx="0" presStyleCnt="7">
        <dgm:presLayoutVars>
          <dgm:bulletEnabled val="1"/>
        </dgm:presLayoutVars>
      </dgm:prSet>
      <dgm:spPr/>
    </dgm:pt>
    <dgm:pt modelId="{FE74AB77-9C77-4770-852B-9E0699F8517C}" type="pres">
      <dgm:prSet presAssocID="{276FAFC9-D9DD-479A-9CAE-53B6ABF28753}" presName="Name13" presStyleLbl="parChTrans1D2" presStyleIdx="1" presStyleCnt="7"/>
      <dgm:spPr/>
    </dgm:pt>
    <dgm:pt modelId="{40283292-F18C-412D-A671-CBE05DA965F3}" type="pres">
      <dgm:prSet presAssocID="{7F9C9E94-F65B-48D8-A3A7-AD33C72FDAFD}" presName="childText" presStyleLbl="bgAcc1" presStyleIdx="1" presStyleCnt="7">
        <dgm:presLayoutVars>
          <dgm:bulletEnabled val="1"/>
        </dgm:presLayoutVars>
      </dgm:prSet>
      <dgm:spPr/>
    </dgm:pt>
    <dgm:pt modelId="{B5C44005-9FC6-4FBD-9C58-CDC09E99F579}" type="pres">
      <dgm:prSet presAssocID="{EB7EF6B1-5E55-46CA-B4F0-01E877004A91}" presName="Name13" presStyleLbl="parChTrans1D2" presStyleIdx="2" presStyleCnt="7"/>
      <dgm:spPr/>
    </dgm:pt>
    <dgm:pt modelId="{CF9D9AF5-8A66-444F-9A54-251A49A96D39}" type="pres">
      <dgm:prSet presAssocID="{10D81ECB-2F08-4EAB-BAEE-8D2E14AD4A29}" presName="childText" presStyleLbl="bgAcc1" presStyleIdx="2" presStyleCnt="7">
        <dgm:presLayoutVars>
          <dgm:bulletEnabled val="1"/>
        </dgm:presLayoutVars>
      </dgm:prSet>
      <dgm:spPr/>
    </dgm:pt>
    <dgm:pt modelId="{EA979A04-554D-4174-882D-07BD5AE7DA91}" type="pres">
      <dgm:prSet presAssocID="{4CC99875-7BED-4FB2-ADA9-1BA7665565A5}" presName="Name13" presStyleLbl="parChTrans1D2" presStyleIdx="3" presStyleCnt="7"/>
      <dgm:spPr/>
    </dgm:pt>
    <dgm:pt modelId="{98846385-5013-47E3-9070-6CAF408C0DF7}" type="pres">
      <dgm:prSet presAssocID="{D061C6B3-09F7-4926-A266-660BCD1A2BD4}" presName="childText" presStyleLbl="bgAcc1" presStyleIdx="3" presStyleCnt="7">
        <dgm:presLayoutVars>
          <dgm:bulletEnabled val="1"/>
        </dgm:presLayoutVars>
      </dgm:prSet>
      <dgm:spPr/>
    </dgm:pt>
    <dgm:pt modelId="{A3452A70-BA8F-4B61-B2F7-01788AD7AB3B}" type="pres">
      <dgm:prSet presAssocID="{A1626850-1EF8-46B2-96A9-7539A2408E43}" presName="Name13" presStyleLbl="parChTrans1D2" presStyleIdx="4" presStyleCnt="7"/>
      <dgm:spPr/>
    </dgm:pt>
    <dgm:pt modelId="{8A5E6423-E917-4D99-A4AA-8D881B9B0978}" type="pres">
      <dgm:prSet presAssocID="{692F28C5-C76A-491E-9993-84D9543D7243}" presName="childText" presStyleLbl="bgAcc1" presStyleIdx="4" presStyleCnt="7">
        <dgm:presLayoutVars>
          <dgm:bulletEnabled val="1"/>
        </dgm:presLayoutVars>
      </dgm:prSet>
      <dgm:spPr/>
    </dgm:pt>
    <dgm:pt modelId="{2F2B3E80-F186-48F8-8757-27E30FCE5F4C}" type="pres">
      <dgm:prSet presAssocID="{BE02623D-62D5-48C4-8F80-F4DCEA3E1F06}" presName="root" presStyleCnt="0"/>
      <dgm:spPr/>
    </dgm:pt>
    <dgm:pt modelId="{70BFADD7-C118-4B7E-BE18-DDD79F2C639A}" type="pres">
      <dgm:prSet presAssocID="{BE02623D-62D5-48C4-8F80-F4DCEA3E1F06}" presName="rootComposite" presStyleCnt="0"/>
      <dgm:spPr/>
    </dgm:pt>
    <dgm:pt modelId="{6222A916-0454-437D-889D-4C9E6907B23D}" type="pres">
      <dgm:prSet presAssocID="{BE02623D-62D5-48C4-8F80-F4DCEA3E1F06}" presName="rootText" presStyleLbl="node1" presStyleIdx="1" presStyleCnt="3"/>
      <dgm:spPr/>
    </dgm:pt>
    <dgm:pt modelId="{4183AA68-AC74-46FA-8DD4-5D49A3C00086}" type="pres">
      <dgm:prSet presAssocID="{BE02623D-62D5-48C4-8F80-F4DCEA3E1F06}" presName="rootConnector" presStyleLbl="node1" presStyleIdx="1" presStyleCnt="3"/>
      <dgm:spPr/>
    </dgm:pt>
    <dgm:pt modelId="{478EDADF-4C19-4B02-8B2B-4112FB803153}" type="pres">
      <dgm:prSet presAssocID="{BE02623D-62D5-48C4-8F80-F4DCEA3E1F06}" presName="childShape" presStyleCnt="0"/>
      <dgm:spPr/>
    </dgm:pt>
    <dgm:pt modelId="{B1D23562-2E74-4998-A4A1-F4E935B194DD}" type="pres">
      <dgm:prSet presAssocID="{5204299C-A347-42A2-B41A-5FA4D85EAA81}" presName="Name13" presStyleLbl="parChTrans1D2" presStyleIdx="5" presStyleCnt="7"/>
      <dgm:spPr/>
    </dgm:pt>
    <dgm:pt modelId="{A37B358F-F60A-4D2E-9449-3EAB2BBB4D05}" type="pres">
      <dgm:prSet presAssocID="{90B50946-D170-4533-8850-80EC1F82971A}" presName="childText" presStyleLbl="bgAcc1" presStyleIdx="5" presStyleCnt="7">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2" presStyleCnt="3"/>
      <dgm:spPr/>
    </dgm:pt>
    <dgm:pt modelId="{C8DDA424-17FD-4DB6-8138-E1300CD87548}" type="pres">
      <dgm:prSet presAssocID="{63EEB8E6-06A6-456B-A83F-F3A300C7903F}" presName="rootConnector" presStyleLbl="node1" presStyleIdx="2" presStyleCnt="3"/>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6" presStyleCnt="7"/>
      <dgm:spPr/>
    </dgm:pt>
    <dgm:pt modelId="{DA01706F-9CD5-49E0-A921-372262F4CD88}" type="pres">
      <dgm:prSet presAssocID="{5F37C252-C5C5-4CBE-90B1-81096791AC73}" presName="childText" presStyleLbl="bgAcc1" presStyleIdx="6" presStyleCnt="7">
        <dgm:presLayoutVars>
          <dgm:bulletEnabled val="1"/>
        </dgm:presLayoutVars>
      </dgm:prSet>
      <dgm:spPr/>
    </dgm:pt>
  </dgm:ptLst>
  <dgm:cxnLst>
    <dgm:cxn modelId="{5D509300-285C-4BBE-B1B5-59B0202E974F}" type="presOf" srcId="{EA8914A2-1712-48CF-936A-C24DC572D799}" destId="{A81A2695-9434-4C2F-B3BE-B1226B4BE050}"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2" destOrd="0" parTransId="{C5CADA60-448C-493A-B324-9DF6A752C7AE}" sibTransId="{FF2BC034-C01F-4202-9572-792F1E3EC866}"/>
    <dgm:cxn modelId="{3413F822-4D9D-4FC7-9FDF-A3617D59042D}" srcId="{AC515132-777F-44D5-8F66-F3257BA346C2}" destId="{10D81ECB-2F08-4EAB-BAEE-8D2E14AD4A29}" srcOrd="2" destOrd="0" parTransId="{EB7EF6B1-5E55-46CA-B4F0-01E877004A91}" sibTransId="{5851E525-6A13-4D60-B467-C1722D0F5583}"/>
    <dgm:cxn modelId="{9A983F25-6C44-4EE6-9D82-E9E7268EE8A8}" type="presOf" srcId="{4CC99875-7BED-4FB2-ADA9-1BA7665565A5}" destId="{EA979A04-554D-4174-882D-07BD5AE7DA91}" srcOrd="0" destOrd="0" presId="urn:microsoft.com/office/officeart/2005/8/layout/hierarchy3"/>
    <dgm:cxn modelId="{856FCF33-9F8A-42A7-BCAD-A2E9D48C67C9}" type="presOf" srcId="{692F28C5-C76A-491E-9993-84D9543D7243}" destId="{8A5E6423-E917-4D99-A4AA-8D881B9B0978}" srcOrd="0" destOrd="0" presId="urn:microsoft.com/office/officeart/2005/8/layout/hierarchy3"/>
    <dgm:cxn modelId="{7F76EF3A-4A58-48F1-B367-96765C495451}" srcId="{37ABD6D1-A200-4DA8-A686-29AA359E76BA}" destId="{BE02623D-62D5-48C4-8F80-F4DCEA3E1F06}" srcOrd="1" destOrd="0" parTransId="{78C557C5-3E5B-44A0-9846-41E19ADEF35C}" sibTransId="{443DCCBB-5EDF-498C-AD6C-1A7193428D21}"/>
    <dgm:cxn modelId="{FC6C9944-F817-44C4-B55F-B79483C3EE0B}" type="presOf" srcId="{EB7EF6B1-5E55-46CA-B4F0-01E877004A91}" destId="{B5C44005-9FC6-4FBD-9C58-CDC09E99F579}" srcOrd="0" destOrd="0" presId="urn:microsoft.com/office/officeart/2005/8/layout/hierarchy3"/>
    <dgm:cxn modelId="{223C0047-9AC3-402E-A254-7C6370B31A51}" srcId="{37ABD6D1-A200-4DA8-A686-29AA359E76BA}" destId="{AC515132-777F-44D5-8F66-F3257BA346C2}" srcOrd="0" destOrd="0" parTransId="{4A35E630-1BEB-4FE5-9C8F-16305D83FB6B}" sibTransId="{06DA6849-D18B-4394-B631-766308AD23C1}"/>
    <dgm:cxn modelId="{91525848-7D0C-41A8-AB79-C4BD71FB1B4F}" type="presOf" srcId="{7F9C9E94-F65B-48D8-A3A7-AD33C72FDAFD}" destId="{40283292-F18C-412D-A671-CBE05DA965F3}" srcOrd="0" destOrd="0" presId="urn:microsoft.com/office/officeart/2005/8/layout/hierarchy3"/>
    <dgm:cxn modelId="{C0939F49-B63F-4B73-B20E-D8B2285C82DD}" type="presOf" srcId="{BE02623D-62D5-48C4-8F80-F4DCEA3E1F06}" destId="{4183AA68-AC74-46FA-8DD4-5D49A3C00086}" srcOrd="1" destOrd="0" presId="urn:microsoft.com/office/officeart/2005/8/layout/hierarchy3"/>
    <dgm:cxn modelId="{39549953-CFDA-48F5-8CD1-B61406D81DA2}" type="presOf" srcId="{F0B1CA8B-00D7-4EBF-84BA-91B4D54DCF98}" destId="{9CEE167C-5239-4E58-91B3-60BD4174B348}" srcOrd="0" destOrd="0" presId="urn:microsoft.com/office/officeart/2005/8/layout/hierarchy3"/>
    <dgm:cxn modelId="{4FD7A45A-E7B6-4C44-8136-C88925D2FE77}" type="presOf" srcId="{276FAFC9-D9DD-479A-9CAE-53B6ABF28753}" destId="{FE74AB77-9C77-4770-852B-9E0699F8517C}" srcOrd="0" destOrd="0" presId="urn:microsoft.com/office/officeart/2005/8/layout/hierarchy3"/>
    <dgm:cxn modelId="{DB8DD95D-8027-4706-AF1C-D9E602A47141}" type="presOf" srcId="{A1626850-1EF8-46B2-96A9-7539A2408E43}" destId="{A3452A70-BA8F-4B61-B2F7-01788AD7AB3B}" srcOrd="0" destOrd="0" presId="urn:microsoft.com/office/officeart/2005/8/layout/hierarchy3"/>
    <dgm:cxn modelId="{AB638B6B-EE09-4162-8B1C-6D36140ADB74}" type="presOf" srcId="{BE02623D-62D5-48C4-8F80-F4DCEA3E1F06}" destId="{6222A916-0454-437D-889D-4C9E6907B23D}" srcOrd="0" destOrd="0" presId="urn:microsoft.com/office/officeart/2005/8/layout/hierarchy3"/>
    <dgm:cxn modelId="{D5E89C70-22BF-42C0-82C8-CBFE5CABF8A4}" type="presOf" srcId="{37ABD6D1-A200-4DA8-A686-29AA359E76BA}" destId="{2B52FCFA-3880-4B17-BBC2-D923447DCA7F}" srcOrd="0" destOrd="0" presId="urn:microsoft.com/office/officeart/2005/8/layout/hierarchy3"/>
    <dgm:cxn modelId="{D2A03D7C-9ECD-4BB1-B90D-59043A18BEAB}" type="presOf" srcId="{63E762FD-CA96-4E22-B606-E6D05F5D193C}" destId="{E86F7CEB-1E73-4141-AAC5-26821E99D113}" srcOrd="0" destOrd="0" presId="urn:microsoft.com/office/officeart/2005/8/layout/hierarchy3"/>
    <dgm:cxn modelId="{218FE17E-0355-492E-A23F-DFDA589CAB48}" type="presOf" srcId="{5F37C252-C5C5-4CBE-90B1-81096791AC73}" destId="{DA01706F-9CD5-49E0-A921-372262F4CD88}" srcOrd="0" destOrd="0" presId="urn:microsoft.com/office/officeart/2005/8/layout/hierarchy3"/>
    <dgm:cxn modelId="{8D094D7F-0F49-4763-86E9-60D99B48144E}" type="presOf" srcId="{AC515132-777F-44D5-8F66-F3257BA346C2}" destId="{B754939C-6725-497E-BD01-C1D74379984C}" srcOrd="0" destOrd="0" presId="urn:microsoft.com/office/officeart/2005/8/layout/hierarchy3"/>
    <dgm:cxn modelId="{E4009886-C396-424A-85DB-DD450549558E}" srcId="{AC515132-777F-44D5-8F66-F3257BA346C2}" destId="{F0B1CA8B-00D7-4EBF-84BA-91B4D54DCF98}" srcOrd="0" destOrd="0" parTransId="{EA8914A2-1712-48CF-936A-C24DC572D799}" sibTransId="{F169DC78-611A-4002-87B4-23F1BFBD13B3}"/>
    <dgm:cxn modelId="{0B72918A-C1DE-4BFC-B8E7-ADB2EC925898}" type="presOf" srcId="{10D81ECB-2F08-4EAB-BAEE-8D2E14AD4A29}" destId="{CF9D9AF5-8A66-444F-9A54-251A49A96D39}" srcOrd="0" destOrd="0" presId="urn:microsoft.com/office/officeart/2005/8/layout/hierarchy3"/>
    <dgm:cxn modelId="{EACA2599-6D34-4ECB-82FF-33507B96AD0F}" type="presOf" srcId="{D061C6B3-09F7-4926-A266-660BCD1A2BD4}" destId="{98846385-5013-47E3-9070-6CAF408C0DF7}" srcOrd="0" destOrd="0" presId="urn:microsoft.com/office/officeart/2005/8/layout/hierarchy3"/>
    <dgm:cxn modelId="{48768299-914D-444D-ACA8-533352D39B29}" srcId="{AC515132-777F-44D5-8F66-F3257BA346C2}" destId="{7F9C9E94-F65B-48D8-A3A7-AD33C72FDAFD}" srcOrd="1" destOrd="0" parTransId="{276FAFC9-D9DD-479A-9CAE-53B6ABF28753}" sibTransId="{91B9F5E8-E284-401D-A0B8-63D20F7C179E}"/>
    <dgm:cxn modelId="{B170A0A7-3EA2-4836-A37A-C005378A006F}" type="presOf" srcId="{90B50946-D170-4533-8850-80EC1F82971A}" destId="{A37B358F-F60A-4D2E-9449-3EAB2BBB4D05}" srcOrd="0" destOrd="0" presId="urn:microsoft.com/office/officeart/2005/8/layout/hierarchy3"/>
    <dgm:cxn modelId="{5CC22BAA-83C5-47FB-9F4E-01F5FA7E235D}" srcId="{63EEB8E6-06A6-456B-A83F-F3A300C7903F}" destId="{5F37C252-C5C5-4CBE-90B1-81096791AC73}" srcOrd="0" destOrd="0" parTransId="{63E762FD-CA96-4E22-B606-E6D05F5D193C}" sibTransId="{A5BC0A40-4C5F-43B6-8F9D-238FE4CB92F6}"/>
    <dgm:cxn modelId="{4ADE3DB7-7433-4C6B-A0D2-9F8260088247}" srcId="{AC515132-777F-44D5-8F66-F3257BA346C2}" destId="{692F28C5-C76A-491E-9993-84D9543D7243}" srcOrd="4" destOrd="0" parTransId="{A1626850-1EF8-46B2-96A9-7539A2408E43}" sibTransId="{84CF4948-5663-4C45-901E-824BD2126645}"/>
    <dgm:cxn modelId="{C1E0C1BD-D593-4B82-A4F6-876FC7E67C6C}" type="presOf" srcId="{63EEB8E6-06A6-456B-A83F-F3A300C7903F}" destId="{C261C3A1-0F86-41B4-868A-20D1F4E38CE9}" srcOrd="0" destOrd="0" presId="urn:microsoft.com/office/officeart/2005/8/layout/hierarchy3"/>
    <dgm:cxn modelId="{738823C4-3C9F-4055-BF7E-F922D1FD5743}" srcId="{AC515132-777F-44D5-8F66-F3257BA346C2}" destId="{D061C6B3-09F7-4926-A266-660BCD1A2BD4}" srcOrd="3" destOrd="0" parTransId="{4CC99875-7BED-4FB2-ADA9-1BA7665565A5}" sibTransId="{EFE55AB6-F1A6-4A21-A7B2-5B7E46631D48}"/>
    <dgm:cxn modelId="{5CE5D3E2-97A1-4CEC-AA0E-805708D46231}" srcId="{BE02623D-62D5-48C4-8F80-F4DCEA3E1F06}" destId="{90B50946-D170-4533-8850-80EC1F82971A}" srcOrd="0" destOrd="0" parTransId="{5204299C-A347-42A2-B41A-5FA4D85EAA81}" sibTransId="{5E935A43-0EEF-49D5-B95F-3F4419BBEA6C}"/>
    <dgm:cxn modelId="{7C6725E4-C239-4472-8E38-3F5FBBCA0D64}" type="presOf" srcId="{5204299C-A347-42A2-B41A-5FA4D85EAA81}" destId="{B1D23562-2E74-4998-A4A1-F4E935B194DD}" srcOrd="0" destOrd="0" presId="urn:microsoft.com/office/officeart/2005/8/layout/hierarchy3"/>
    <dgm:cxn modelId="{9D87CBE8-9EFF-46BD-9D8F-DF8D62D84AE1}" type="presOf" srcId="{63EEB8E6-06A6-456B-A83F-F3A300C7903F}" destId="{C8DDA424-17FD-4DB6-8138-E1300CD87548}" srcOrd="1" destOrd="0" presId="urn:microsoft.com/office/officeart/2005/8/layout/hierarchy3"/>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9806B3E7-D4CA-40F7-BC1D-2BFE3139367A}" type="presParOf" srcId="{C3DFC92A-2402-4ADD-B687-580278365951}" destId="{A81A2695-9434-4C2F-B3BE-B1226B4BE050}" srcOrd="0" destOrd="0" presId="urn:microsoft.com/office/officeart/2005/8/layout/hierarchy3"/>
    <dgm:cxn modelId="{A869B278-3A63-4239-A615-52C9246367D1}" type="presParOf" srcId="{C3DFC92A-2402-4ADD-B687-580278365951}" destId="{9CEE167C-5239-4E58-91B3-60BD4174B348}" srcOrd="1" destOrd="0" presId="urn:microsoft.com/office/officeart/2005/8/layout/hierarchy3"/>
    <dgm:cxn modelId="{66DCA5D9-A994-48D1-AB8D-14F83F20D8C4}" type="presParOf" srcId="{C3DFC92A-2402-4ADD-B687-580278365951}" destId="{FE74AB77-9C77-4770-852B-9E0699F8517C}" srcOrd="2" destOrd="0" presId="urn:microsoft.com/office/officeart/2005/8/layout/hierarchy3"/>
    <dgm:cxn modelId="{F73F1F3C-CAAC-4CCB-9C63-515AC1778932}" type="presParOf" srcId="{C3DFC92A-2402-4ADD-B687-580278365951}" destId="{40283292-F18C-412D-A671-CBE05DA965F3}" srcOrd="3" destOrd="0" presId="urn:microsoft.com/office/officeart/2005/8/layout/hierarchy3"/>
    <dgm:cxn modelId="{5917F15F-CF2A-4F24-BC5A-F790175050FC}" type="presParOf" srcId="{C3DFC92A-2402-4ADD-B687-580278365951}" destId="{B5C44005-9FC6-4FBD-9C58-CDC09E99F579}" srcOrd="4" destOrd="0" presId="urn:microsoft.com/office/officeart/2005/8/layout/hierarchy3"/>
    <dgm:cxn modelId="{844DD845-3AA4-43E5-9C21-42FEE44B02A4}" type="presParOf" srcId="{C3DFC92A-2402-4ADD-B687-580278365951}" destId="{CF9D9AF5-8A66-444F-9A54-251A49A96D39}" srcOrd="5" destOrd="0" presId="urn:microsoft.com/office/officeart/2005/8/layout/hierarchy3"/>
    <dgm:cxn modelId="{3A2B8CFE-0D1F-40FE-98B7-CF34C5FD3BB0}" type="presParOf" srcId="{C3DFC92A-2402-4ADD-B687-580278365951}" destId="{EA979A04-554D-4174-882D-07BD5AE7DA91}" srcOrd="6" destOrd="0" presId="urn:microsoft.com/office/officeart/2005/8/layout/hierarchy3"/>
    <dgm:cxn modelId="{07145341-82B1-4E79-A1CF-20F3F6941ED3}" type="presParOf" srcId="{C3DFC92A-2402-4ADD-B687-580278365951}" destId="{98846385-5013-47E3-9070-6CAF408C0DF7}" srcOrd="7" destOrd="0" presId="urn:microsoft.com/office/officeart/2005/8/layout/hierarchy3"/>
    <dgm:cxn modelId="{7695FE29-1926-48DA-B650-33B28FFA4B40}" type="presParOf" srcId="{C3DFC92A-2402-4ADD-B687-580278365951}" destId="{A3452A70-BA8F-4B61-B2F7-01788AD7AB3B}" srcOrd="8" destOrd="0" presId="urn:microsoft.com/office/officeart/2005/8/layout/hierarchy3"/>
    <dgm:cxn modelId="{EF2C2136-7AA8-4B57-B3E0-3C577E80B6F4}" type="presParOf" srcId="{C3DFC92A-2402-4ADD-B687-580278365951}" destId="{8A5E6423-E917-4D99-A4AA-8D881B9B0978}" srcOrd="9" destOrd="0" presId="urn:microsoft.com/office/officeart/2005/8/layout/hierarchy3"/>
    <dgm:cxn modelId="{99D7A3B7-E44D-442F-84D9-57542D059EC9}" type="presParOf" srcId="{2B52FCFA-3880-4B17-BBC2-D923447DCA7F}" destId="{2F2B3E80-F186-48F8-8757-27E30FCE5F4C}" srcOrd="1" destOrd="0" presId="urn:microsoft.com/office/officeart/2005/8/layout/hierarchy3"/>
    <dgm:cxn modelId="{166854A0-EA49-449B-980D-F28D9846CF3C}" type="presParOf" srcId="{2F2B3E80-F186-48F8-8757-27E30FCE5F4C}" destId="{70BFADD7-C118-4B7E-BE18-DDD79F2C639A}" srcOrd="0" destOrd="0" presId="urn:microsoft.com/office/officeart/2005/8/layout/hierarchy3"/>
    <dgm:cxn modelId="{B38030EB-160B-4395-A4B3-71C37E5C208D}" type="presParOf" srcId="{70BFADD7-C118-4B7E-BE18-DDD79F2C639A}" destId="{6222A916-0454-437D-889D-4C9E6907B23D}" srcOrd="0" destOrd="0" presId="urn:microsoft.com/office/officeart/2005/8/layout/hierarchy3"/>
    <dgm:cxn modelId="{4927A42E-3ED9-4E97-9EB5-D762368AC894}" type="presParOf" srcId="{70BFADD7-C118-4B7E-BE18-DDD79F2C639A}" destId="{4183AA68-AC74-46FA-8DD4-5D49A3C00086}" srcOrd="1" destOrd="0" presId="urn:microsoft.com/office/officeart/2005/8/layout/hierarchy3"/>
    <dgm:cxn modelId="{4802DD76-11DF-4678-A086-69C03A1F5795}" type="presParOf" srcId="{2F2B3E80-F186-48F8-8757-27E30FCE5F4C}" destId="{478EDADF-4C19-4B02-8B2B-4112FB803153}" srcOrd="1" destOrd="0" presId="urn:microsoft.com/office/officeart/2005/8/layout/hierarchy3"/>
    <dgm:cxn modelId="{13109A75-F8E6-4172-B348-B5C2A6C46B73}" type="presParOf" srcId="{478EDADF-4C19-4B02-8B2B-4112FB803153}" destId="{B1D23562-2E74-4998-A4A1-F4E935B194DD}" srcOrd="0" destOrd="0" presId="urn:microsoft.com/office/officeart/2005/8/layout/hierarchy3"/>
    <dgm:cxn modelId="{44294432-F7D7-488A-8F9B-26ABC896D8B9}" type="presParOf" srcId="{478EDADF-4C19-4B02-8B2B-4112FB803153}" destId="{A37B358F-F60A-4D2E-9449-3EAB2BBB4D05}" srcOrd="1" destOrd="0" presId="urn:microsoft.com/office/officeart/2005/8/layout/hierarchy3"/>
    <dgm:cxn modelId="{7F9A7D08-A960-4B67-8ED3-0623D5C14E42}" type="presParOf" srcId="{2B52FCFA-3880-4B17-BBC2-D923447DCA7F}" destId="{BAFBA7E5-2E77-4DE4-85B9-14B8D07B8BF0}" srcOrd="2"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1072A326-99BF-44F3-B8BC-31A9F18EDB78}" type="presParOf" srcId="{2727990B-707E-41FF-834B-EFFA2113A63A}" destId="{E86F7CEB-1E73-4141-AAC5-26821E99D113}" srcOrd="0" destOrd="0" presId="urn:microsoft.com/office/officeart/2005/8/layout/hierarchy3"/>
    <dgm:cxn modelId="{67795FF7-CB5A-4777-A07D-BCC35095ECCB}" type="presParOf" srcId="{2727990B-707E-41FF-834B-EFFA2113A63A}" destId="{DA01706F-9CD5-49E0-A921-372262F4CD8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1C32300-4AB0-4A85-ABB0-0DDA4EEF7FD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87607D1F-399F-44A4-A747-643C073D93CB}">
      <dgm:prSet phldrT="[Text]" custT="1"/>
      <dgm:spPr/>
      <dgm:t>
        <a:bodyPr/>
        <a:lstStyle/>
        <a:p>
          <a:r>
            <a:rPr lang="en-US" sz="2000" dirty="0"/>
            <a:t>Negative Risks</a:t>
          </a:r>
        </a:p>
      </dgm:t>
    </dgm:pt>
    <dgm:pt modelId="{D8B30172-BC74-4217-B8CA-F9ABAE1E58BC}" type="parTrans" cxnId="{41EF291E-3D88-4E91-A2C9-075264CD2DDE}">
      <dgm:prSet/>
      <dgm:spPr/>
      <dgm:t>
        <a:bodyPr/>
        <a:lstStyle/>
        <a:p>
          <a:endParaRPr lang="en-US"/>
        </a:p>
      </dgm:t>
    </dgm:pt>
    <dgm:pt modelId="{CBA2FEC6-364A-45A0-B3AB-95B9C4DD6D14}" type="sibTrans" cxnId="{41EF291E-3D88-4E91-A2C9-075264CD2DDE}">
      <dgm:prSet/>
      <dgm:spPr/>
      <dgm:t>
        <a:bodyPr/>
        <a:lstStyle/>
        <a:p>
          <a:endParaRPr lang="en-US"/>
        </a:p>
      </dgm:t>
    </dgm:pt>
    <dgm:pt modelId="{5B604EEC-98C4-4DE0-B049-4C75B53835AE}">
      <dgm:prSet phldrT="[Text]" custT="1"/>
      <dgm:spPr/>
      <dgm:t>
        <a:bodyPr/>
        <a:lstStyle/>
        <a:p>
          <a:r>
            <a:rPr lang="en-US" sz="2000" dirty="0"/>
            <a:t>Resolve Issues and threats causing</a:t>
          </a:r>
        </a:p>
      </dgm:t>
    </dgm:pt>
    <dgm:pt modelId="{BFB32B6A-52DB-452C-A412-9279061ADAA0}" type="parTrans" cxnId="{CC766578-BDB6-4748-BAE9-4622E0E4E8B4}">
      <dgm:prSet/>
      <dgm:spPr/>
      <dgm:t>
        <a:bodyPr/>
        <a:lstStyle/>
        <a:p>
          <a:endParaRPr lang="en-US"/>
        </a:p>
      </dgm:t>
    </dgm:pt>
    <dgm:pt modelId="{9831878E-7F6B-458F-960D-7D7849F40721}" type="sibTrans" cxnId="{CC766578-BDB6-4748-BAE9-4622E0E4E8B4}">
      <dgm:prSet/>
      <dgm:spPr/>
      <dgm:t>
        <a:bodyPr/>
        <a:lstStyle/>
        <a:p>
          <a:endParaRPr lang="en-US"/>
        </a:p>
      </dgm:t>
    </dgm:pt>
    <dgm:pt modelId="{BE2F4292-014F-49FF-A7D4-54420B7DC3E4}">
      <dgm:prSet phldrT="[Text]" custT="1"/>
      <dgm:spPr/>
      <dgm:t>
        <a:bodyPr/>
        <a:lstStyle/>
        <a:p>
          <a:r>
            <a:rPr lang="en-US" sz="2000" dirty="0"/>
            <a:t>Positive Risks - Opportunities</a:t>
          </a:r>
        </a:p>
      </dgm:t>
    </dgm:pt>
    <dgm:pt modelId="{86A2A139-4041-40C2-8DE9-92807C667793}" type="parTrans" cxnId="{B1FB9EB6-47E0-48A3-BF22-911D4F22A4F5}">
      <dgm:prSet/>
      <dgm:spPr/>
      <dgm:t>
        <a:bodyPr/>
        <a:lstStyle/>
        <a:p>
          <a:endParaRPr lang="en-US"/>
        </a:p>
      </dgm:t>
    </dgm:pt>
    <dgm:pt modelId="{5776DC5C-B791-44EF-9D94-C76B353F3BA1}" type="sibTrans" cxnId="{B1FB9EB6-47E0-48A3-BF22-911D4F22A4F5}">
      <dgm:prSet/>
      <dgm:spPr/>
      <dgm:t>
        <a:bodyPr/>
        <a:lstStyle/>
        <a:p>
          <a:endParaRPr lang="en-US"/>
        </a:p>
      </dgm:t>
    </dgm:pt>
    <dgm:pt modelId="{1468912B-FC8A-4464-8FB1-5FC1F7E43884}">
      <dgm:prSet phldrT="[Text]" custT="1"/>
      <dgm:spPr/>
      <dgm:t>
        <a:bodyPr/>
        <a:lstStyle/>
        <a:p>
          <a:r>
            <a:rPr lang="en-US" sz="2000" dirty="0"/>
            <a:t>Enhance or Exploit opportunities</a:t>
          </a:r>
        </a:p>
      </dgm:t>
    </dgm:pt>
    <dgm:pt modelId="{EDC709C1-8C8A-4E79-A0DC-F91CB8CFC3E1}" type="parTrans" cxnId="{5D037553-AC6D-4DB6-B9F0-455CCBF9B4ED}">
      <dgm:prSet/>
      <dgm:spPr/>
      <dgm:t>
        <a:bodyPr/>
        <a:lstStyle/>
        <a:p>
          <a:endParaRPr lang="en-US"/>
        </a:p>
      </dgm:t>
    </dgm:pt>
    <dgm:pt modelId="{9DEBE24B-814F-447F-B965-1696AF4601B9}" type="sibTrans" cxnId="{5D037553-AC6D-4DB6-B9F0-455CCBF9B4ED}">
      <dgm:prSet/>
      <dgm:spPr/>
      <dgm:t>
        <a:bodyPr/>
        <a:lstStyle/>
        <a:p>
          <a:endParaRPr lang="en-US"/>
        </a:p>
      </dgm:t>
    </dgm:pt>
    <dgm:pt modelId="{E1C8ED1E-59DB-47F3-93BF-77DCA62B92F4}">
      <dgm:prSet phldrT="[Text]" custT="1"/>
      <dgm:spPr/>
      <dgm:t>
        <a:bodyPr/>
        <a:lstStyle/>
        <a:p>
          <a:r>
            <a:rPr lang="en-US" sz="2000" dirty="0"/>
            <a:t>reduced time and cost</a:t>
          </a:r>
        </a:p>
      </dgm:t>
    </dgm:pt>
    <dgm:pt modelId="{CA3BCD13-7A2A-4A3D-A029-21CDFD5A3146}" type="parTrans" cxnId="{699EC149-3D4B-4991-A69B-314D1C1E1C06}">
      <dgm:prSet/>
      <dgm:spPr/>
      <dgm:t>
        <a:bodyPr/>
        <a:lstStyle/>
        <a:p>
          <a:endParaRPr lang="en-US"/>
        </a:p>
      </dgm:t>
    </dgm:pt>
    <dgm:pt modelId="{C418D9DE-3C57-46F3-AB62-F4547B46B3FF}" type="sibTrans" cxnId="{699EC149-3D4B-4991-A69B-314D1C1E1C06}">
      <dgm:prSet/>
      <dgm:spPr/>
      <dgm:t>
        <a:bodyPr/>
        <a:lstStyle/>
        <a:p>
          <a:endParaRPr lang="en-US"/>
        </a:p>
      </dgm:t>
    </dgm:pt>
    <dgm:pt modelId="{CC4F1EC1-3A8E-4F04-9ECE-7ED4EB21A3DB}">
      <dgm:prSet phldrT="[Text]" custT="1"/>
      <dgm:spPr/>
      <dgm:t>
        <a:bodyPr/>
        <a:lstStyle/>
        <a:p>
          <a:r>
            <a:rPr lang="en-US" sz="2000" dirty="0"/>
            <a:t>Improve performance or reputation.</a:t>
          </a:r>
        </a:p>
      </dgm:t>
    </dgm:pt>
    <dgm:pt modelId="{D6C0BCD0-4127-475A-877C-3722DBAF1F95}" type="parTrans" cxnId="{3470841E-7739-4A17-A272-E5371D69973C}">
      <dgm:prSet/>
      <dgm:spPr/>
      <dgm:t>
        <a:bodyPr/>
        <a:lstStyle/>
        <a:p>
          <a:endParaRPr lang="en-US"/>
        </a:p>
      </dgm:t>
    </dgm:pt>
    <dgm:pt modelId="{C58D20CD-73DF-49E1-8D9A-A30EEED32807}" type="sibTrans" cxnId="{3470841E-7739-4A17-A272-E5371D69973C}">
      <dgm:prSet/>
      <dgm:spPr/>
      <dgm:t>
        <a:bodyPr/>
        <a:lstStyle/>
        <a:p>
          <a:endParaRPr lang="en-US"/>
        </a:p>
      </dgm:t>
    </dgm:pt>
    <dgm:pt modelId="{28EE3A4A-6334-4D6C-AFF8-F7268DB12346}">
      <dgm:prSet phldrT="[Text]" custT="1"/>
      <dgm:spPr/>
      <dgm:t>
        <a:bodyPr/>
        <a:lstStyle/>
        <a:p>
          <a:r>
            <a:rPr lang="en-US" sz="2000" dirty="0"/>
            <a:t>delays</a:t>
          </a:r>
        </a:p>
      </dgm:t>
    </dgm:pt>
    <dgm:pt modelId="{AC030476-510E-4147-A739-975B0B760005}" type="parTrans" cxnId="{DA29D3EF-E8B0-4701-AA94-7A79EC7E2D95}">
      <dgm:prSet/>
      <dgm:spPr/>
      <dgm:t>
        <a:bodyPr/>
        <a:lstStyle/>
        <a:p>
          <a:endParaRPr lang="en-US"/>
        </a:p>
      </dgm:t>
    </dgm:pt>
    <dgm:pt modelId="{C07F7F5E-C683-4D4E-87F5-267B8F349DA8}" type="sibTrans" cxnId="{DA29D3EF-E8B0-4701-AA94-7A79EC7E2D95}">
      <dgm:prSet/>
      <dgm:spPr/>
      <dgm:t>
        <a:bodyPr/>
        <a:lstStyle/>
        <a:p>
          <a:endParaRPr lang="en-US"/>
        </a:p>
      </dgm:t>
    </dgm:pt>
    <dgm:pt modelId="{1C94DE08-606A-466B-B88E-00855E9D7991}">
      <dgm:prSet custT="1"/>
      <dgm:spPr/>
      <dgm:t>
        <a:bodyPr/>
        <a:lstStyle/>
        <a:p>
          <a:r>
            <a:rPr lang="en-US" sz="2000" dirty="0"/>
            <a:t>loss of reputation</a:t>
          </a:r>
        </a:p>
      </dgm:t>
    </dgm:pt>
    <dgm:pt modelId="{A381A37A-657D-43B0-A9D9-D041F60C9218}" type="parTrans" cxnId="{DA0E63E0-1FCB-4A95-8E4B-CFE4E83D748D}">
      <dgm:prSet/>
      <dgm:spPr/>
      <dgm:t>
        <a:bodyPr/>
        <a:lstStyle/>
        <a:p>
          <a:endParaRPr lang="en-US"/>
        </a:p>
      </dgm:t>
    </dgm:pt>
    <dgm:pt modelId="{DA23091B-4AC9-4691-9E25-DCD4EA812ED4}" type="sibTrans" cxnId="{DA0E63E0-1FCB-4A95-8E4B-CFE4E83D748D}">
      <dgm:prSet/>
      <dgm:spPr/>
      <dgm:t>
        <a:bodyPr/>
        <a:lstStyle/>
        <a:p>
          <a:endParaRPr lang="en-US"/>
        </a:p>
      </dgm:t>
    </dgm:pt>
    <dgm:pt modelId="{1C3E6020-1678-4228-9D52-04781C9A6777}">
      <dgm:prSet phldrT="[Text]" custT="1"/>
      <dgm:spPr/>
      <dgm:t>
        <a:bodyPr/>
        <a:lstStyle/>
        <a:p>
          <a:r>
            <a:rPr lang="en-US" sz="2000" dirty="0"/>
            <a:t>cost overruns</a:t>
          </a:r>
        </a:p>
      </dgm:t>
    </dgm:pt>
    <dgm:pt modelId="{DE5209FE-22C1-4B82-A870-167AF5E2FA9B}" type="parTrans" cxnId="{57175614-1B07-457F-9926-7B4816B913E9}">
      <dgm:prSet/>
      <dgm:spPr/>
      <dgm:t>
        <a:bodyPr/>
        <a:lstStyle/>
        <a:p>
          <a:endParaRPr lang="en-US"/>
        </a:p>
      </dgm:t>
    </dgm:pt>
    <dgm:pt modelId="{3A18139D-6B2B-42D7-AC87-0D889E94A492}" type="sibTrans" cxnId="{57175614-1B07-457F-9926-7B4816B913E9}">
      <dgm:prSet/>
      <dgm:spPr/>
      <dgm:t>
        <a:bodyPr/>
        <a:lstStyle/>
        <a:p>
          <a:endParaRPr lang="en-US"/>
        </a:p>
      </dgm:t>
    </dgm:pt>
    <dgm:pt modelId="{9C7EB189-3E2A-40E0-8E85-1E72DD718934}">
      <dgm:prSet phldrT="[Text]" custT="1"/>
      <dgm:spPr/>
      <dgm:t>
        <a:bodyPr/>
        <a:lstStyle/>
        <a:p>
          <a:r>
            <a:rPr lang="en-US" sz="2000" dirty="0"/>
            <a:t>performance shortfall</a:t>
          </a:r>
        </a:p>
      </dgm:t>
    </dgm:pt>
    <dgm:pt modelId="{F3E5C286-417A-4974-B3D1-B5CB25B4EAA9}" type="parTrans" cxnId="{FF0A5A98-E332-4860-94B6-1FB29EA158E0}">
      <dgm:prSet/>
      <dgm:spPr/>
      <dgm:t>
        <a:bodyPr/>
        <a:lstStyle/>
        <a:p>
          <a:endParaRPr lang="en-US"/>
        </a:p>
      </dgm:t>
    </dgm:pt>
    <dgm:pt modelId="{ED2424E8-FDCE-4987-9928-133012284ECA}" type="sibTrans" cxnId="{FF0A5A98-E332-4860-94B6-1FB29EA158E0}">
      <dgm:prSet/>
      <dgm:spPr/>
      <dgm:t>
        <a:bodyPr/>
        <a:lstStyle/>
        <a:p>
          <a:endParaRPr lang="en-US"/>
        </a:p>
      </dgm:t>
    </dgm:pt>
    <dgm:pt modelId="{160CB653-7164-4A6C-9D61-21297E5A5A41}" type="pres">
      <dgm:prSet presAssocID="{71C32300-4AB0-4A85-ABB0-0DDA4EEF7FDA}" presName="linear" presStyleCnt="0">
        <dgm:presLayoutVars>
          <dgm:dir/>
          <dgm:animLvl val="lvl"/>
          <dgm:resizeHandles val="exact"/>
        </dgm:presLayoutVars>
      </dgm:prSet>
      <dgm:spPr/>
    </dgm:pt>
    <dgm:pt modelId="{94C1A7ED-9BA3-4DA9-9D2F-4612F8E80F97}" type="pres">
      <dgm:prSet presAssocID="{87607D1F-399F-44A4-A747-643C073D93CB}" presName="parentLin" presStyleCnt="0"/>
      <dgm:spPr/>
    </dgm:pt>
    <dgm:pt modelId="{344E67A1-A838-4BCA-B433-1AC99DFF83CD}" type="pres">
      <dgm:prSet presAssocID="{87607D1F-399F-44A4-A747-643C073D93CB}" presName="parentLeftMargin" presStyleLbl="node1" presStyleIdx="0" presStyleCnt="2"/>
      <dgm:spPr/>
    </dgm:pt>
    <dgm:pt modelId="{EC30C1A7-F10C-4908-AA8E-B14275145ECF}" type="pres">
      <dgm:prSet presAssocID="{87607D1F-399F-44A4-A747-643C073D93CB}" presName="parentText" presStyleLbl="node1" presStyleIdx="0" presStyleCnt="2">
        <dgm:presLayoutVars>
          <dgm:chMax val="0"/>
          <dgm:bulletEnabled val="1"/>
        </dgm:presLayoutVars>
      </dgm:prSet>
      <dgm:spPr/>
    </dgm:pt>
    <dgm:pt modelId="{A5505CCF-0CEF-4702-B059-90E9431D92E6}" type="pres">
      <dgm:prSet presAssocID="{87607D1F-399F-44A4-A747-643C073D93CB}" presName="negativeSpace" presStyleCnt="0"/>
      <dgm:spPr/>
    </dgm:pt>
    <dgm:pt modelId="{18DF5EFC-60E4-4DF3-9E94-05FB618ED540}" type="pres">
      <dgm:prSet presAssocID="{87607D1F-399F-44A4-A747-643C073D93CB}" presName="childText" presStyleLbl="conFgAcc1" presStyleIdx="0" presStyleCnt="2">
        <dgm:presLayoutVars>
          <dgm:bulletEnabled val="1"/>
        </dgm:presLayoutVars>
      </dgm:prSet>
      <dgm:spPr/>
    </dgm:pt>
    <dgm:pt modelId="{AEACEE7B-52E3-4F3D-A501-2627EE96C9B6}" type="pres">
      <dgm:prSet presAssocID="{CBA2FEC6-364A-45A0-B3AB-95B9C4DD6D14}" presName="spaceBetweenRectangles" presStyleCnt="0"/>
      <dgm:spPr/>
    </dgm:pt>
    <dgm:pt modelId="{85001711-15F4-4625-A295-3CDCFA7FA436}" type="pres">
      <dgm:prSet presAssocID="{BE2F4292-014F-49FF-A7D4-54420B7DC3E4}" presName="parentLin" presStyleCnt="0"/>
      <dgm:spPr/>
    </dgm:pt>
    <dgm:pt modelId="{EE9BDC1C-BF35-4F4D-831A-200A8C2D8569}" type="pres">
      <dgm:prSet presAssocID="{BE2F4292-014F-49FF-A7D4-54420B7DC3E4}" presName="parentLeftMargin" presStyleLbl="node1" presStyleIdx="0" presStyleCnt="2"/>
      <dgm:spPr/>
    </dgm:pt>
    <dgm:pt modelId="{286951B4-397F-44B4-9369-9CBDEDD2E8DE}" type="pres">
      <dgm:prSet presAssocID="{BE2F4292-014F-49FF-A7D4-54420B7DC3E4}" presName="parentText" presStyleLbl="node1" presStyleIdx="1" presStyleCnt="2">
        <dgm:presLayoutVars>
          <dgm:chMax val="0"/>
          <dgm:bulletEnabled val="1"/>
        </dgm:presLayoutVars>
      </dgm:prSet>
      <dgm:spPr/>
    </dgm:pt>
    <dgm:pt modelId="{60503BFB-196E-4D23-AB03-B9FAEFD86B1E}" type="pres">
      <dgm:prSet presAssocID="{BE2F4292-014F-49FF-A7D4-54420B7DC3E4}" presName="negativeSpace" presStyleCnt="0"/>
      <dgm:spPr/>
    </dgm:pt>
    <dgm:pt modelId="{EF6AD45E-AF56-4B01-ACE0-F4BB2C4C770B}" type="pres">
      <dgm:prSet presAssocID="{BE2F4292-014F-49FF-A7D4-54420B7DC3E4}" presName="childText" presStyleLbl="conFgAcc1" presStyleIdx="1" presStyleCnt="2">
        <dgm:presLayoutVars>
          <dgm:bulletEnabled val="1"/>
        </dgm:presLayoutVars>
      </dgm:prSet>
      <dgm:spPr/>
    </dgm:pt>
  </dgm:ptLst>
  <dgm:cxnLst>
    <dgm:cxn modelId="{93D36D0E-2296-4BD6-B171-CEBC09AC1871}" type="presOf" srcId="{71C32300-4AB0-4A85-ABB0-0DDA4EEF7FDA}" destId="{160CB653-7164-4A6C-9D61-21297E5A5A41}" srcOrd="0" destOrd="0" presId="urn:microsoft.com/office/officeart/2005/8/layout/list1"/>
    <dgm:cxn modelId="{57175614-1B07-457F-9926-7B4816B913E9}" srcId="{5B604EEC-98C4-4DE0-B049-4C75B53835AE}" destId="{1C3E6020-1678-4228-9D52-04781C9A6777}" srcOrd="1" destOrd="0" parTransId="{DE5209FE-22C1-4B82-A870-167AF5E2FA9B}" sibTransId="{3A18139D-6B2B-42D7-AC87-0D889E94A492}"/>
    <dgm:cxn modelId="{11229C1B-078D-4BA0-9622-23BEE6D3F594}" type="presOf" srcId="{87607D1F-399F-44A4-A747-643C073D93CB}" destId="{344E67A1-A838-4BCA-B433-1AC99DFF83CD}" srcOrd="0" destOrd="0" presId="urn:microsoft.com/office/officeart/2005/8/layout/list1"/>
    <dgm:cxn modelId="{41EF291E-3D88-4E91-A2C9-075264CD2DDE}" srcId="{71C32300-4AB0-4A85-ABB0-0DDA4EEF7FDA}" destId="{87607D1F-399F-44A4-A747-643C073D93CB}" srcOrd="0" destOrd="0" parTransId="{D8B30172-BC74-4217-B8CA-F9ABAE1E58BC}" sibTransId="{CBA2FEC6-364A-45A0-B3AB-95B9C4DD6D14}"/>
    <dgm:cxn modelId="{3470841E-7739-4A17-A272-E5371D69973C}" srcId="{1468912B-FC8A-4464-8FB1-5FC1F7E43884}" destId="{CC4F1EC1-3A8E-4F04-9ECE-7ED4EB21A3DB}" srcOrd="1" destOrd="0" parTransId="{D6C0BCD0-4127-475A-877C-3722DBAF1F95}" sibTransId="{C58D20CD-73DF-49E1-8D9A-A30EEED32807}"/>
    <dgm:cxn modelId="{51A6B51F-B886-445F-800D-23F36ECDFD4B}" type="presOf" srcId="{BE2F4292-014F-49FF-A7D4-54420B7DC3E4}" destId="{EE9BDC1C-BF35-4F4D-831A-200A8C2D8569}" srcOrd="0" destOrd="0" presId="urn:microsoft.com/office/officeart/2005/8/layout/list1"/>
    <dgm:cxn modelId="{BC8D2A2D-8A56-4EC0-892E-F7B03F3C290A}" type="presOf" srcId="{1C3E6020-1678-4228-9D52-04781C9A6777}" destId="{18DF5EFC-60E4-4DF3-9E94-05FB618ED540}" srcOrd="0" destOrd="2" presId="urn:microsoft.com/office/officeart/2005/8/layout/list1"/>
    <dgm:cxn modelId="{4C0B1E35-A64C-49FB-8A02-B903D48F6920}" type="presOf" srcId="{CC4F1EC1-3A8E-4F04-9ECE-7ED4EB21A3DB}" destId="{EF6AD45E-AF56-4B01-ACE0-F4BB2C4C770B}" srcOrd="0" destOrd="2" presId="urn:microsoft.com/office/officeart/2005/8/layout/list1"/>
    <dgm:cxn modelId="{F220533C-D3BB-4477-BF1B-8DE9DADAACE2}" type="presOf" srcId="{BE2F4292-014F-49FF-A7D4-54420B7DC3E4}" destId="{286951B4-397F-44B4-9369-9CBDEDD2E8DE}" srcOrd="1" destOrd="0" presId="urn:microsoft.com/office/officeart/2005/8/layout/list1"/>
    <dgm:cxn modelId="{8CDB9040-B38B-465F-A751-ED6336730807}" type="presOf" srcId="{1468912B-FC8A-4464-8FB1-5FC1F7E43884}" destId="{EF6AD45E-AF56-4B01-ACE0-F4BB2C4C770B}" srcOrd="0" destOrd="0" presId="urn:microsoft.com/office/officeart/2005/8/layout/list1"/>
    <dgm:cxn modelId="{699EC149-3D4B-4991-A69B-314D1C1E1C06}" srcId="{1468912B-FC8A-4464-8FB1-5FC1F7E43884}" destId="{E1C8ED1E-59DB-47F3-93BF-77DCA62B92F4}" srcOrd="0" destOrd="0" parTransId="{CA3BCD13-7A2A-4A3D-A029-21CDFD5A3146}" sibTransId="{C418D9DE-3C57-46F3-AB62-F4547B46B3FF}"/>
    <dgm:cxn modelId="{5D037553-AC6D-4DB6-B9F0-455CCBF9B4ED}" srcId="{BE2F4292-014F-49FF-A7D4-54420B7DC3E4}" destId="{1468912B-FC8A-4464-8FB1-5FC1F7E43884}" srcOrd="0" destOrd="0" parTransId="{EDC709C1-8C8A-4E79-A0DC-F91CB8CFC3E1}" sibTransId="{9DEBE24B-814F-447F-B965-1696AF4601B9}"/>
    <dgm:cxn modelId="{0147A454-EBA8-44D3-ACA4-EAF42C83F98F}" type="presOf" srcId="{28EE3A4A-6334-4D6C-AFF8-F7268DB12346}" destId="{18DF5EFC-60E4-4DF3-9E94-05FB618ED540}" srcOrd="0" destOrd="1" presId="urn:microsoft.com/office/officeart/2005/8/layout/list1"/>
    <dgm:cxn modelId="{CF5DAE6A-6568-425E-B182-F946B701ACBE}" type="presOf" srcId="{9C7EB189-3E2A-40E0-8E85-1E72DD718934}" destId="{18DF5EFC-60E4-4DF3-9E94-05FB618ED540}" srcOrd="0" destOrd="3" presId="urn:microsoft.com/office/officeart/2005/8/layout/list1"/>
    <dgm:cxn modelId="{CC766578-BDB6-4748-BAE9-4622E0E4E8B4}" srcId="{87607D1F-399F-44A4-A747-643C073D93CB}" destId="{5B604EEC-98C4-4DE0-B049-4C75B53835AE}" srcOrd="0" destOrd="0" parTransId="{BFB32B6A-52DB-452C-A412-9279061ADAA0}" sibTransId="{9831878E-7F6B-458F-960D-7D7849F40721}"/>
    <dgm:cxn modelId="{B91CD793-E706-4B25-BF58-481E4EF96F30}" type="presOf" srcId="{87607D1F-399F-44A4-A747-643C073D93CB}" destId="{EC30C1A7-F10C-4908-AA8E-B14275145ECF}" srcOrd="1" destOrd="0" presId="urn:microsoft.com/office/officeart/2005/8/layout/list1"/>
    <dgm:cxn modelId="{FF0A5A98-E332-4860-94B6-1FB29EA158E0}" srcId="{5B604EEC-98C4-4DE0-B049-4C75B53835AE}" destId="{9C7EB189-3E2A-40E0-8E85-1E72DD718934}" srcOrd="2" destOrd="0" parTransId="{F3E5C286-417A-4974-B3D1-B5CB25B4EAA9}" sibTransId="{ED2424E8-FDCE-4987-9928-133012284ECA}"/>
    <dgm:cxn modelId="{90F01CA3-0A1D-4C61-83BA-E94A94F9659E}" type="presOf" srcId="{E1C8ED1E-59DB-47F3-93BF-77DCA62B92F4}" destId="{EF6AD45E-AF56-4B01-ACE0-F4BB2C4C770B}" srcOrd="0" destOrd="1" presId="urn:microsoft.com/office/officeart/2005/8/layout/list1"/>
    <dgm:cxn modelId="{E857DCAC-E309-42F9-B0FF-6B62CB8B4358}" type="presOf" srcId="{5B604EEC-98C4-4DE0-B049-4C75B53835AE}" destId="{18DF5EFC-60E4-4DF3-9E94-05FB618ED540}" srcOrd="0" destOrd="0" presId="urn:microsoft.com/office/officeart/2005/8/layout/list1"/>
    <dgm:cxn modelId="{B1FB9EB6-47E0-48A3-BF22-911D4F22A4F5}" srcId="{71C32300-4AB0-4A85-ABB0-0DDA4EEF7FDA}" destId="{BE2F4292-014F-49FF-A7D4-54420B7DC3E4}" srcOrd="1" destOrd="0" parTransId="{86A2A139-4041-40C2-8DE9-92807C667793}" sibTransId="{5776DC5C-B791-44EF-9D94-C76B353F3BA1}"/>
    <dgm:cxn modelId="{AF7ACCDD-C817-423D-B25E-9C3473A9673E}" type="presOf" srcId="{1C94DE08-606A-466B-B88E-00855E9D7991}" destId="{18DF5EFC-60E4-4DF3-9E94-05FB618ED540}" srcOrd="0" destOrd="4" presId="urn:microsoft.com/office/officeart/2005/8/layout/list1"/>
    <dgm:cxn modelId="{DA0E63E0-1FCB-4A95-8E4B-CFE4E83D748D}" srcId="{5B604EEC-98C4-4DE0-B049-4C75B53835AE}" destId="{1C94DE08-606A-466B-B88E-00855E9D7991}" srcOrd="3" destOrd="0" parTransId="{A381A37A-657D-43B0-A9D9-D041F60C9218}" sibTransId="{DA23091B-4AC9-4691-9E25-DCD4EA812ED4}"/>
    <dgm:cxn modelId="{DA29D3EF-E8B0-4701-AA94-7A79EC7E2D95}" srcId="{5B604EEC-98C4-4DE0-B049-4C75B53835AE}" destId="{28EE3A4A-6334-4D6C-AFF8-F7268DB12346}" srcOrd="0" destOrd="0" parTransId="{AC030476-510E-4147-A739-975B0B760005}" sibTransId="{C07F7F5E-C683-4D4E-87F5-267B8F349DA8}"/>
    <dgm:cxn modelId="{07BEF026-52CC-450F-8F62-547333171B98}" type="presParOf" srcId="{160CB653-7164-4A6C-9D61-21297E5A5A41}" destId="{94C1A7ED-9BA3-4DA9-9D2F-4612F8E80F97}" srcOrd="0" destOrd="0" presId="urn:microsoft.com/office/officeart/2005/8/layout/list1"/>
    <dgm:cxn modelId="{9FF4D88B-CB29-43BE-AC27-DD6C8A6373A7}" type="presParOf" srcId="{94C1A7ED-9BA3-4DA9-9D2F-4612F8E80F97}" destId="{344E67A1-A838-4BCA-B433-1AC99DFF83CD}" srcOrd="0" destOrd="0" presId="urn:microsoft.com/office/officeart/2005/8/layout/list1"/>
    <dgm:cxn modelId="{0930B4D4-020E-4788-A0D0-E49B987FCEC8}" type="presParOf" srcId="{94C1A7ED-9BA3-4DA9-9D2F-4612F8E80F97}" destId="{EC30C1A7-F10C-4908-AA8E-B14275145ECF}" srcOrd="1" destOrd="0" presId="urn:microsoft.com/office/officeart/2005/8/layout/list1"/>
    <dgm:cxn modelId="{B7950FC7-FCC1-4FA2-8903-E42C18E01062}" type="presParOf" srcId="{160CB653-7164-4A6C-9D61-21297E5A5A41}" destId="{A5505CCF-0CEF-4702-B059-90E9431D92E6}" srcOrd="1" destOrd="0" presId="urn:microsoft.com/office/officeart/2005/8/layout/list1"/>
    <dgm:cxn modelId="{C9C72A23-863B-422C-A0DA-308DB25FE7DC}" type="presParOf" srcId="{160CB653-7164-4A6C-9D61-21297E5A5A41}" destId="{18DF5EFC-60E4-4DF3-9E94-05FB618ED540}" srcOrd="2" destOrd="0" presId="urn:microsoft.com/office/officeart/2005/8/layout/list1"/>
    <dgm:cxn modelId="{436427B5-6512-4DC5-9151-23136AA76364}" type="presParOf" srcId="{160CB653-7164-4A6C-9D61-21297E5A5A41}" destId="{AEACEE7B-52E3-4F3D-A501-2627EE96C9B6}" srcOrd="3" destOrd="0" presId="urn:microsoft.com/office/officeart/2005/8/layout/list1"/>
    <dgm:cxn modelId="{CC68C473-95E2-4AD4-8D09-265CB514BB09}" type="presParOf" srcId="{160CB653-7164-4A6C-9D61-21297E5A5A41}" destId="{85001711-15F4-4625-A295-3CDCFA7FA436}" srcOrd="4" destOrd="0" presId="urn:microsoft.com/office/officeart/2005/8/layout/list1"/>
    <dgm:cxn modelId="{85F0F1F3-2958-44AD-8885-175C17FA4B6C}" type="presParOf" srcId="{85001711-15F4-4625-A295-3CDCFA7FA436}" destId="{EE9BDC1C-BF35-4F4D-831A-200A8C2D8569}" srcOrd="0" destOrd="0" presId="urn:microsoft.com/office/officeart/2005/8/layout/list1"/>
    <dgm:cxn modelId="{64583A92-BC1F-430C-B848-637E5829B233}" type="presParOf" srcId="{85001711-15F4-4625-A295-3CDCFA7FA436}" destId="{286951B4-397F-44B4-9369-9CBDEDD2E8DE}" srcOrd="1" destOrd="0" presId="urn:microsoft.com/office/officeart/2005/8/layout/list1"/>
    <dgm:cxn modelId="{0833771D-511B-4E76-9A13-CDF41FF34159}" type="presParOf" srcId="{160CB653-7164-4A6C-9D61-21297E5A5A41}" destId="{60503BFB-196E-4D23-AB03-B9FAEFD86B1E}" srcOrd="5" destOrd="0" presId="urn:microsoft.com/office/officeart/2005/8/layout/list1"/>
    <dgm:cxn modelId="{78035273-04D7-4BED-BC70-9C782B0F0290}" type="presParOf" srcId="{160CB653-7164-4A6C-9D61-21297E5A5A41}" destId="{EF6AD45E-AF56-4B01-ACE0-F4BB2C4C770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B80706-5FDC-4A70-B8F6-D4F0D785E388}"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DD0C8B9F-02BC-46CA-8684-7A7CFB70B71E}">
      <dgm:prSet phldrT="[Text]"/>
      <dgm:spPr/>
      <dgm:t>
        <a:bodyPr/>
        <a:lstStyle/>
        <a:p>
          <a:r>
            <a:rPr lang="en-US" dirty="0"/>
            <a:t>Functional</a:t>
          </a:r>
        </a:p>
      </dgm:t>
    </dgm:pt>
    <dgm:pt modelId="{2596ADDA-D31A-4E87-BF24-6E098B0B3D67}" type="parTrans" cxnId="{7975E2E7-2731-4ABF-8052-2F30F7EC69F9}">
      <dgm:prSet/>
      <dgm:spPr/>
      <dgm:t>
        <a:bodyPr/>
        <a:lstStyle/>
        <a:p>
          <a:endParaRPr lang="en-US"/>
        </a:p>
      </dgm:t>
    </dgm:pt>
    <dgm:pt modelId="{9961874F-C131-44EE-87E8-1CE93593F62F}" type="sibTrans" cxnId="{7975E2E7-2731-4ABF-8052-2F30F7EC69F9}">
      <dgm:prSet/>
      <dgm:spPr/>
      <dgm:t>
        <a:bodyPr/>
        <a:lstStyle/>
        <a:p>
          <a:endParaRPr lang="en-US"/>
        </a:p>
      </dgm:t>
    </dgm:pt>
    <dgm:pt modelId="{BE91C574-AD1B-4471-AFDF-D4EF380D1853}">
      <dgm:prSet phldrT="[Text]"/>
      <dgm:spPr/>
      <dgm:t>
        <a:bodyPr/>
        <a:lstStyle/>
        <a:p>
          <a:r>
            <a:rPr lang="en-US" dirty="0"/>
            <a:t>Projectized</a:t>
          </a:r>
        </a:p>
      </dgm:t>
    </dgm:pt>
    <dgm:pt modelId="{80250CFC-5B8F-4E3E-933C-B23F7770DCEB}" type="parTrans" cxnId="{06C3170D-4D92-4D98-B7C0-A1F5517B201C}">
      <dgm:prSet/>
      <dgm:spPr/>
      <dgm:t>
        <a:bodyPr/>
        <a:lstStyle/>
        <a:p>
          <a:endParaRPr lang="en-US"/>
        </a:p>
      </dgm:t>
    </dgm:pt>
    <dgm:pt modelId="{82304C5B-7642-4E87-AF8A-F053993B294F}" type="sibTrans" cxnId="{06C3170D-4D92-4D98-B7C0-A1F5517B201C}">
      <dgm:prSet/>
      <dgm:spPr/>
      <dgm:t>
        <a:bodyPr/>
        <a:lstStyle/>
        <a:p>
          <a:endParaRPr lang="en-US"/>
        </a:p>
      </dgm:t>
    </dgm:pt>
    <dgm:pt modelId="{2E3E39D3-7AFD-411C-B338-5B89200D9C9A}">
      <dgm:prSet phldrT="[Text]"/>
      <dgm:spPr/>
      <dgm:t>
        <a:bodyPr/>
        <a:lstStyle/>
        <a:p>
          <a:r>
            <a:rPr lang="en-US" dirty="0"/>
            <a:t>Matrix</a:t>
          </a:r>
        </a:p>
      </dgm:t>
    </dgm:pt>
    <dgm:pt modelId="{005B8D59-50F4-4ECB-AE59-F05348203593}" type="parTrans" cxnId="{1BC7A7D6-9013-4BB3-BAED-4AFFA14806E9}">
      <dgm:prSet/>
      <dgm:spPr/>
      <dgm:t>
        <a:bodyPr/>
        <a:lstStyle/>
        <a:p>
          <a:endParaRPr lang="en-US"/>
        </a:p>
      </dgm:t>
    </dgm:pt>
    <dgm:pt modelId="{85A04393-895D-432C-B675-7C4EF02D2DFC}" type="sibTrans" cxnId="{1BC7A7D6-9013-4BB3-BAED-4AFFA14806E9}">
      <dgm:prSet/>
      <dgm:spPr/>
      <dgm:t>
        <a:bodyPr/>
        <a:lstStyle/>
        <a:p>
          <a:endParaRPr lang="en-US"/>
        </a:p>
      </dgm:t>
    </dgm:pt>
    <dgm:pt modelId="{C0D7DC93-416F-4C06-B604-B21B3816D230}">
      <dgm:prSet phldrT="[Text]"/>
      <dgm:spPr/>
      <dgm:t>
        <a:bodyPr/>
        <a:lstStyle/>
        <a:p>
          <a:r>
            <a:rPr lang="en-US" dirty="0"/>
            <a:t>Strong</a:t>
          </a:r>
        </a:p>
      </dgm:t>
    </dgm:pt>
    <dgm:pt modelId="{BC8B8735-663D-428B-B30A-62A61E3B6E2F}" type="parTrans" cxnId="{F4023620-A63A-4727-A466-D146E67218F3}">
      <dgm:prSet/>
      <dgm:spPr/>
      <dgm:t>
        <a:bodyPr/>
        <a:lstStyle/>
        <a:p>
          <a:endParaRPr lang="en-US"/>
        </a:p>
      </dgm:t>
    </dgm:pt>
    <dgm:pt modelId="{3BE9CA71-AC05-4473-852C-40579512E641}" type="sibTrans" cxnId="{F4023620-A63A-4727-A466-D146E67218F3}">
      <dgm:prSet/>
      <dgm:spPr/>
      <dgm:t>
        <a:bodyPr/>
        <a:lstStyle/>
        <a:p>
          <a:endParaRPr lang="en-US"/>
        </a:p>
      </dgm:t>
    </dgm:pt>
    <dgm:pt modelId="{C10C77D3-791C-4443-B6BB-E58A16C15813}">
      <dgm:prSet phldrT="[Text]"/>
      <dgm:spPr/>
      <dgm:t>
        <a:bodyPr/>
        <a:lstStyle/>
        <a:p>
          <a:r>
            <a:rPr lang="en-US" dirty="0"/>
            <a:t>Balanced</a:t>
          </a:r>
        </a:p>
      </dgm:t>
    </dgm:pt>
    <dgm:pt modelId="{5716B757-0AA0-4F73-BC6F-9F0E441F8B79}" type="parTrans" cxnId="{0C3377D4-EB80-4C79-AA79-7A3C0585181E}">
      <dgm:prSet/>
      <dgm:spPr/>
      <dgm:t>
        <a:bodyPr/>
        <a:lstStyle/>
        <a:p>
          <a:endParaRPr lang="en-US"/>
        </a:p>
      </dgm:t>
    </dgm:pt>
    <dgm:pt modelId="{168B8D64-3ADC-4052-8FAA-D7C79E6EE12B}" type="sibTrans" cxnId="{0C3377D4-EB80-4C79-AA79-7A3C0585181E}">
      <dgm:prSet/>
      <dgm:spPr/>
      <dgm:t>
        <a:bodyPr/>
        <a:lstStyle/>
        <a:p>
          <a:endParaRPr lang="en-US"/>
        </a:p>
      </dgm:t>
    </dgm:pt>
    <dgm:pt modelId="{920778E5-EDDD-4D2A-8C8D-A60503E63822}">
      <dgm:prSet phldrT="[Text]"/>
      <dgm:spPr/>
      <dgm:t>
        <a:bodyPr/>
        <a:lstStyle/>
        <a:p>
          <a:r>
            <a:rPr lang="en-US" dirty="0"/>
            <a:t>Weak</a:t>
          </a:r>
        </a:p>
      </dgm:t>
    </dgm:pt>
    <dgm:pt modelId="{DE3B5CFB-74A5-4112-BA6E-D23983CDE806}" type="parTrans" cxnId="{082B1C01-844E-4DD5-9D86-42C789FC7454}">
      <dgm:prSet/>
      <dgm:spPr/>
      <dgm:t>
        <a:bodyPr/>
        <a:lstStyle/>
        <a:p>
          <a:endParaRPr lang="en-US"/>
        </a:p>
      </dgm:t>
    </dgm:pt>
    <dgm:pt modelId="{E32FC651-705C-478B-89A7-12933EB80C22}" type="sibTrans" cxnId="{082B1C01-844E-4DD5-9D86-42C789FC7454}">
      <dgm:prSet/>
      <dgm:spPr/>
      <dgm:t>
        <a:bodyPr/>
        <a:lstStyle/>
        <a:p>
          <a:endParaRPr lang="en-US"/>
        </a:p>
      </dgm:t>
    </dgm:pt>
    <dgm:pt modelId="{97FAE33F-310E-4F2C-B13B-D7A8BF3530B2}" type="pres">
      <dgm:prSet presAssocID="{4FB80706-5FDC-4A70-B8F6-D4F0D785E388}" presName="linear" presStyleCnt="0">
        <dgm:presLayoutVars>
          <dgm:dir/>
          <dgm:animLvl val="lvl"/>
          <dgm:resizeHandles val="exact"/>
        </dgm:presLayoutVars>
      </dgm:prSet>
      <dgm:spPr/>
    </dgm:pt>
    <dgm:pt modelId="{89E138F2-F998-486E-AC57-BF94B8832128}" type="pres">
      <dgm:prSet presAssocID="{DD0C8B9F-02BC-46CA-8684-7A7CFB70B71E}" presName="parentLin" presStyleCnt="0"/>
      <dgm:spPr/>
    </dgm:pt>
    <dgm:pt modelId="{D75B818B-6F0C-4992-AA87-9F10CA4A08CC}" type="pres">
      <dgm:prSet presAssocID="{DD0C8B9F-02BC-46CA-8684-7A7CFB70B71E}" presName="parentLeftMargin" presStyleLbl="node1" presStyleIdx="0" presStyleCnt="3"/>
      <dgm:spPr/>
    </dgm:pt>
    <dgm:pt modelId="{82D081E8-8DC7-43BD-B068-81D6671D8A18}" type="pres">
      <dgm:prSet presAssocID="{DD0C8B9F-02BC-46CA-8684-7A7CFB70B71E}" presName="parentText" presStyleLbl="node1" presStyleIdx="0" presStyleCnt="3">
        <dgm:presLayoutVars>
          <dgm:chMax val="0"/>
          <dgm:bulletEnabled val="1"/>
        </dgm:presLayoutVars>
      </dgm:prSet>
      <dgm:spPr/>
    </dgm:pt>
    <dgm:pt modelId="{EEED3E7D-1EEA-4E16-87D7-355B514401D6}" type="pres">
      <dgm:prSet presAssocID="{DD0C8B9F-02BC-46CA-8684-7A7CFB70B71E}" presName="negativeSpace" presStyleCnt="0"/>
      <dgm:spPr/>
    </dgm:pt>
    <dgm:pt modelId="{2447CBDE-78B6-42CB-AE50-865E0D6BA850}" type="pres">
      <dgm:prSet presAssocID="{DD0C8B9F-02BC-46CA-8684-7A7CFB70B71E}" presName="childText" presStyleLbl="conFgAcc1" presStyleIdx="0" presStyleCnt="3">
        <dgm:presLayoutVars>
          <dgm:bulletEnabled val="1"/>
        </dgm:presLayoutVars>
      </dgm:prSet>
      <dgm:spPr/>
    </dgm:pt>
    <dgm:pt modelId="{EA66B87C-7A4F-485E-9BF1-0CEE281FAA4B}" type="pres">
      <dgm:prSet presAssocID="{9961874F-C131-44EE-87E8-1CE93593F62F}" presName="spaceBetweenRectangles" presStyleCnt="0"/>
      <dgm:spPr/>
    </dgm:pt>
    <dgm:pt modelId="{3D04D65A-521F-4213-A12B-298559D88E11}" type="pres">
      <dgm:prSet presAssocID="{BE91C574-AD1B-4471-AFDF-D4EF380D1853}" presName="parentLin" presStyleCnt="0"/>
      <dgm:spPr/>
    </dgm:pt>
    <dgm:pt modelId="{D61CE6DD-4BC4-4082-98D6-CC5F902244F1}" type="pres">
      <dgm:prSet presAssocID="{BE91C574-AD1B-4471-AFDF-D4EF380D1853}" presName="parentLeftMargin" presStyleLbl="node1" presStyleIdx="0" presStyleCnt="3"/>
      <dgm:spPr/>
    </dgm:pt>
    <dgm:pt modelId="{B5B42852-B299-4C1A-B484-3BE83BB4E537}" type="pres">
      <dgm:prSet presAssocID="{BE91C574-AD1B-4471-AFDF-D4EF380D1853}" presName="parentText" presStyleLbl="node1" presStyleIdx="1" presStyleCnt="3">
        <dgm:presLayoutVars>
          <dgm:chMax val="0"/>
          <dgm:bulletEnabled val="1"/>
        </dgm:presLayoutVars>
      </dgm:prSet>
      <dgm:spPr/>
    </dgm:pt>
    <dgm:pt modelId="{CDF2A562-EE2E-4378-9BBE-8BBAC944037F}" type="pres">
      <dgm:prSet presAssocID="{BE91C574-AD1B-4471-AFDF-D4EF380D1853}" presName="negativeSpace" presStyleCnt="0"/>
      <dgm:spPr/>
    </dgm:pt>
    <dgm:pt modelId="{F1C46340-92E1-491B-8229-A7B785F73D3A}" type="pres">
      <dgm:prSet presAssocID="{BE91C574-AD1B-4471-AFDF-D4EF380D1853}" presName="childText" presStyleLbl="conFgAcc1" presStyleIdx="1" presStyleCnt="3">
        <dgm:presLayoutVars>
          <dgm:bulletEnabled val="1"/>
        </dgm:presLayoutVars>
      </dgm:prSet>
      <dgm:spPr/>
    </dgm:pt>
    <dgm:pt modelId="{F8113796-FA91-4DA0-891D-EBAEF4E0AB33}" type="pres">
      <dgm:prSet presAssocID="{82304C5B-7642-4E87-AF8A-F053993B294F}" presName="spaceBetweenRectangles" presStyleCnt="0"/>
      <dgm:spPr/>
    </dgm:pt>
    <dgm:pt modelId="{F1E28807-0C1C-452B-A51E-158AC2878321}" type="pres">
      <dgm:prSet presAssocID="{2E3E39D3-7AFD-411C-B338-5B89200D9C9A}" presName="parentLin" presStyleCnt="0"/>
      <dgm:spPr/>
    </dgm:pt>
    <dgm:pt modelId="{9F966777-4C25-4482-A358-7C7A98F16F81}" type="pres">
      <dgm:prSet presAssocID="{2E3E39D3-7AFD-411C-B338-5B89200D9C9A}" presName="parentLeftMargin" presStyleLbl="node1" presStyleIdx="1" presStyleCnt="3"/>
      <dgm:spPr/>
    </dgm:pt>
    <dgm:pt modelId="{8B476F24-8B4C-4B5E-97D0-A64FE82F7BC0}" type="pres">
      <dgm:prSet presAssocID="{2E3E39D3-7AFD-411C-B338-5B89200D9C9A}" presName="parentText" presStyleLbl="node1" presStyleIdx="2" presStyleCnt="3">
        <dgm:presLayoutVars>
          <dgm:chMax val="0"/>
          <dgm:bulletEnabled val="1"/>
        </dgm:presLayoutVars>
      </dgm:prSet>
      <dgm:spPr/>
    </dgm:pt>
    <dgm:pt modelId="{F1BD45BA-DE43-40BC-9ED1-0F8E80D28802}" type="pres">
      <dgm:prSet presAssocID="{2E3E39D3-7AFD-411C-B338-5B89200D9C9A}" presName="negativeSpace" presStyleCnt="0"/>
      <dgm:spPr/>
    </dgm:pt>
    <dgm:pt modelId="{0349602F-2112-4BDF-B545-A38554583147}" type="pres">
      <dgm:prSet presAssocID="{2E3E39D3-7AFD-411C-B338-5B89200D9C9A}" presName="childText" presStyleLbl="conFgAcc1" presStyleIdx="2" presStyleCnt="3">
        <dgm:presLayoutVars>
          <dgm:bulletEnabled val="1"/>
        </dgm:presLayoutVars>
      </dgm:prSet>
      <dgm:spPr/>
    </dgm:pt>
  </dgm:ptLst>
  <dgm:cxnLst>
    <dgm:cxn modelId="{082B1C01-844E-4DD5-9D86-42C789FC7454}" srcId="{2E3E39D3-7AFD-411C-B338-5B89200D9C9A}" destId="{920778E5-EDDD-4D2A-8C8D-A60503E63822}" srcOrd="2" destOrd="0" parTransId="{DE3B5CFB-74A5-4112-BA6E-D23983CDE806}" sibTransId="{E32FC651-705C-478B-89A7-12933EB80C22}"/>
    <dgm:cxn modelId="{30DCDB09-9A23-427C-9858-09380C37B224}" type="presOf" srcId="{BE91C574-AD1B-4471-AFDF-D4EF380D1853}" destId="{B5B42852-B299-4C1A-B484-3BE83BB4E537}" srcOrd="1" destOrd="0" presId="urn:microsoft.com/office/officeart/2005/8/layout/list1"/>
    <dgm:cxn modelId="{06C3170D-4D92-4D98-B7C0-A1F5517B201C}" srcId="{4FB80706-5FDC-4A70-B8F6-D4F0D785E388}" destId="{BE91C574-AD1B-4471-AFDF-D4EF380D1853}" srcOrd="1" destOrd="0" parTransId="{80250CFC-5B8F-4E3E-933C-B23F7770DCEB}" sibTransId="{82304C5B-7642-4E87-AF8A-F053993B294F}"/>
    <dgm:cxn modelId="{BEB4AD1D-5A32-4B22-94C4-DB955F7C0E3B}" type="presOf" srcId="{2E3E39D3-7AFD-411C-B338-5B89200D9C9A}" destId="{8B476F24-8B4C-4B5E-97D0-A64FE82F7BC0}" srcOrd="1" destOrd="0" presId="urn:microsoft.com/office/officeart/2005/8/layout/list1"/>
    <dgm:cxn modelId="{F4023620-A63A-4727-A466-D146E67218F3}" srcId="{2E3E39D3-7AFD-411C-B338-5B89200D9C9A}" destId="{C0D7DC93-416F-4C06-B604-B21B3816D230}" srcOrd="0" destOrd="0" parTransId="{BC8B8735-663D-428B-B30A-62A61E3B6E2F}" sibTransId="{3BE9CA71-AC05-4473-852C-40579512E641}"/>
    <dgm:cxn modelId="{64271224-E39B-4227-BCB6-CC3619F7A4CA}" type="presOf" srcId="{BE91C574-AD1B-4471-AFDF-D4EF380D1853}" destId="{D61CE6DD-4BC4-4082-98D6-CC5F902244F1}" srcOrd="0" destOrd="0" presId="urn:microsoft.com/office/officeart/2005/8/layout/list1"/>
    <dgm:cxn modelId="{E38E9E43-8681-4070-82A0-BE249A938A6B}" type="presOf" srcId="{DD0C8B9F-02BC-46CA-8684-7A7CFB70B71E}" destId="{82D081E8-8DC7-43BD-B068-81D6671D8A18}" srcOrd="1" destOrd="0" presId="urn:microsoft.com/office/officeart/2005/8/layout/list1"/>
    <dgm:cxn modelId="{75A34065-61BC-4449-A002-712E6F64F72C}" type="presOf" srcId="{4FB80706-5FDC-4A70-B8F6-D4F0D785E388}" destId="{97FAE33F-310E-4F2C-B13B-D7A8BF3530B2}" srcOrd="0" destOrd="0" presId="urn:microsoft.com/office/officeart/2005/8/layout/list1"/>
    <dgm:cxn modelId="{688B7667-3530-4990-A91A-671F1831A9E6}" type="presOf" srcId="{C0D7DC93-416F-4C06-B604-B21B3816D230}" destId="{0349602F-2112-4BDF-B545-A38554583147}" srcOrd="0" destOrd="0" presId="urn:microsoft.com/office/officeart/2005/8/layout/list1"/>
    <dgm:cxn modelId="{8D253394-F808-43C3-8028-EFEAD8ACC078}" type="presOf" srcId="{DD0C8B9F-02BC-46CA-8684-7A7CFB70B71E}" destId="{D75B818B-6F0C-4992-AA87-9F10CA4A08CC}" srcOrd="0" destOrd="0" presId="urn:microsoft.com/office/officeart/2005/8/layout/list1"/>
    <dgm:cxn modelId="{D0C537A3-DED4-4885-BF27-70A9730F4402}" type="presOf" srcId="{2E3E39D3-7AFD-411C-B338-5B89200D9C9A}" destId="{9F966777-4C25-4482-A358-7C7A98F16F81}" srcOrd="0" destOrd="0" presId="urn:microsoft.com/office/officeart/2005/8/layout/list1"/>
    <dgm:cxn modelId="{EEAAB6A8-1F01-441B-BDD7-6613E5BED0A3}" type="presOf" srcId="{920778E5-EDDD-4D2A-8C8D-A60503E63822}" destId="{0349602F-2112-4BDF-B545-A38554583147}" srcOrd="0" destOrd="2" presId="urn:microsoft.com/office/officeart/2005/8/layout/list1"/>
    <dgm:cxn modelId="{412F1DB5-FF8A-44E9-88F0-C5CF9ABF466F}" type="presOf" srcId="{C10C77D3-791C-4443-B6BB-E58A16C15813}" destId="{0349602F-2112-4BDF-B545-A38554583147}" srcOrd="0" destOrd="1" presId="urn:microsoft.com/office/officeart/2005/8/layout/list1"/>
    <dgm:cxn modelId="{0C3377D4-EB80-4C79-AA79-7A3C0585181E}" srcId="{2E3E39D3-7AFD-411C-B338-5B89200D9C9A}" destId="{C10C77D3-791C-4443-B6BB-E58A16C15813}" srcOrd="1" destOrd="0" parTransId="{5716B757-0AA0-4F73-BC6F-9F0E441F8B79}" sibTransId="{168B8D64-3ADC-4052-8FAA-D7C79E6EE12B}"/>
    <dgm:cxn modelId="{1BC7A7D6-9013-4BB3-BAED-4AFFA14806E9}" srcId="{4FB80706-5FDC-4A70-B8F6-D4F0D785E388}" destId="{2E3E39D3-7AFD-411C-B338-5B89200D9C9A}" srcOrd="2" destOrd="0" parTransId="{005B8D59-50F4-4ECB-AE59-F05348203593}" sibTransId="{85A04393-895D-432C-B675-7C4EF02D2DFC}"/>
    <dgm:cxn modelId="{7975E2E7-2731-4ABF-8052-2F30F7EC69F9}" srcId="{4FB80706-5FDC-4A70-B8F6-D4F0D785E388}" destId="{DD0C8B9F-02BC-46CA-8684-7A7CFB70B71E}" srcOrd="0" destOrd="0" parTransId="{2596ADDA-D31A-4E87-BF24-6E098B0B3D67}" sibTransId="{9961874F-C131-44EE-87E8-1CE93593F62F}"/>
    <dgm:cxn modelId="{3F6CD81C-7BCD-48AD-9C66-0B599C008CA8}" type="presParOf" srcId="{97FAE33F-310E-4F2C-B13B-D7A8BF3530B2}" destId="{89E138F2-F998-486E-AC57-BF94B8832128}" srcOrd="0" destOrd="0" presId="urn:microsoft.com/office/officeart/2005/8/layout/list1"/>
    <dgm:cxn modelId="{77F4C3C1-5647-4263-9F37-2201E90D9A25}" type="presParOf" srcId="{89E138F2-F998-486E-AC57-BF94B8832128}" destId="{D75B818B-6F0C-4992-AA87-9F10CA4A08CC}" srcOrd="0" destOrd="0" presId="urn:microsoft.com/office/officeart/2005/8/layout/list1"/>
    <dgm:cxn modelId="{6F9D4263-A940-4B0E-8301-48E4441ADF7C}" type="presParOf" srcId="{89E138F2-F998-486E-AC57-BF94B8832128}" destId="{82D081E8-8DC7-43BD-B068-81D6671D8A18}" srcOrd="1" destOrd="0" presId="urn:microsoft.com/office/officeart/2005/8/layout/list1"/>
    <dgm:cxn modelId="{1C496E18-3FC7-4BFB-957B-F89FE5CFE314}" type="presParOf" srcId="{97FAE33F-310E-4F2C-B13B-D7A8BF3530B2}" destId="{EEED3E7D-1EEA-4E16-87D7-355B514401D6}" srcOrd="1" destOrd="0" presId="urn:microsoft.com/office/officeart/2005/8/layout/list1"/>
    <dgm:cxn modelId="{B365D4FD-2A92-4FAB-B058-085AA2235BD9}" type="presParOf" srcId="{97FAE33F-310E-4F2C-B13B-D7A8BF3530B2}" destId="{2447CBDE-78B6-42CB-AE50-865E0D6BA850}" srcOrd="2" destOrd="0" presId="urn:microsoft.com/office/officeart/2005/8/layout/list1"/>
    <dgm:cxn modelId="{F26E28AE-DA74-4DE3-B89C-7DF1A4BCE44C}" type="presParOf" srcId="{97FAE33F-310E-4F2C-B13B-D7A8BF3530B2}" destId="{EA66B87C-7A4F-485E-9BF1-0CEE281FAA4B}" srcOrd="3" destOrd="0" presId="urn:microsoft.com/office/officeart/2005/8/layout/list1"/>
    <dgm:cxn modelId="{6F371C75-597F-4F80-A068-5FA37085D30B}" type="presParOf" srcId="{97FAE33F-310E-4F2C-B13B-D7A8BF3530B2}" destId="{3D04D65A-521F-4213-A12B-298559D88E11}" srcOrd="4" destOrd="0" presId="urn:microsoft.com/office/officeart/2005/8/layout/list1"/>
    <dgm:cxn modelId="{01B843EC-0A2C-4F28-BD93-BD2DE13840C7}" type="presParOf" srcId="{3D04D65A-521F-4213-A12B-298559D88E11}" destId="{D61CE6DD-4BC4-4082-98D6-CC5F902244F1}" srcOrd="0" destOrd="0" presId="urn:microsoft.com/office/officeart/2005/8/layout/list1"/>
    <dgm:cxn modelId="{BB2C1520-1DC1-4859-8283-5DC0C92FBD7D}" type="presParOf" srcId="{3D04D65A-521F-4213-A12B-298559D88E11}" destId="{B5B42852-B299-4C1A-B484-3BE83BB4E537}" srcOrd="1" destOrd="0" presId="urn:microsoft.com/office/officeart/2005/8/layout/list1"/>
    <dgm:cxn modelId="{8D752F4C-682F-4701-B6B5-14A76E50769E}" type="presParOf" srcId="{97FAE33F-310E-4F2C-B13B-D7A8BF3530B2}" destId="{CDF2A562-EE2E-4378-9BBE-8BBAC944037F}" srcOrd="5" destOrd="0" presId="urn:microsoft.com/office/officeart/2005/8/layout/list1"/>
    <dgm:cxn modelId="{F85DD060-F57F-46B2-A515-72858CCBB7D8}" type="presParOf" srcId="{97FAE33F-310E-4F2C-B13B-D7A8BF3530B2}" destId="{F1C46340-92E1-491B-8229-A7B785F73D3A}" srcOrd="6" destOrd="0" presId="urn:microsoft.com/office/officeart/2005/8/layout/list1"/>
    <dgm:cxn modelId="{39F09C01-ED50-41B6-96D4-4976ABEB740D}" type="presParOf" srcId="{97FAE33F-310E-4F2C-B13B-D7A8BF3530B2}" destId="{F8113796-FA91-4DA0-891D-EBAEF4E0AB33}" srcOrd="7" destOrd="0" presId="urn:microsoft.com/office/officeart/2005/8/layout/list1"/>
    <dgm:cxn modelId="{BBAE81BC-6BC9-41A4-AC85-0B6CD4490F21}" type="presParOf" srcId="{97FAE33F-310E-4F2C-B13B-D7A8BF3530B2}" destId="{F1E28807-0C1C-452B-A51E-158AC2878321}" srcOrd="8" destOrd="0" presId="urn:microsoft.com/office/officeart/2005/8/layout/list1"/>
    <dgm:cxn modelId="{F126A03F-2DF0-417F-AA1F-5B5AF7867ACF}" type="presParOf" srcId="{F1E28807-0C1C-452B-A51E-158AC2878321}" destId="{9F966777-4C25-4482-A358-7C7A98F16F81}" srcOrd="0" destOrd="0" presId="urn:microsoft.com/office/officeart/2005/8/layout/list1"/>
    <dgm:cxn modelId="{DF19A230-F33C-4608-9724-0622745F668E}" type="presParOf" srcId="{F1E28807-0C1C-452B-A51E-158AC2878321}" destId="{8B476F24-8B4C-4B5E-97D0-A64FE82F7BC0}" srcOrd="1" destOrd="0" presId="urn:microsoft.com/office/officeart/2005/8/layout/list1"/>
    <dgm:cxn modelId="{A0E73232-25C4-416F-99A9-6F5DDF1C0628}" type="presParOf" srcId="{97FAE33F-310E-4F2C-B13B-D7A8BF3530B2}" destId="{F1BD45BA-DE43-40BC-9ED1-0F8E80D28802}" srcOrd="9" destOrd="0" presId="urn:microsoft.com/office/officeart/2005/8/layout/list1"/>
    <dgm:cxn modelId="{280071FB-FBC5-465B-A9A9-C78C68C7F63F}" type="presParOf" srcId="{97FAE33F-310E-4F2C-B13B-D7A8BF3530B2}" destId="{0349602F-2112-4BDF-B545-A3855458314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61E9D5-0626-4314-8C48-BE80C0AA3B5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434EB5A-1BEF-4457-BD25-874BA5CEC936}">
      <dgm:prSet phldrT="[Text]"/>
      <dgm:spPr/>
      <dgm:t>
        <a:bodyPr/>
        <a:lstStyle/>
        <a:p>
          <a:r>
            <a:rPr lang="en-US"/>
            <a:t>Escalate</a:t>
          </a:r>
        </a:p>
      </dgm:t>
    </dgm:pt>
    <dgm:pt modelId="{593AD40B-9C19-4A1C-BE9F-7989F552F7D8}" type="parTrans" cxnId="{BF1215C8-0EA0-4644-BF7B-23C2B40D17BB}">
      <dgm:prSet/>
      <dgm:spPr/>
      <dgm:t>
        <a:bodyPr/>
        <a:lstStyle/>
        <a:p>
          <a:endParaRPr lang="en-US"/>
        </a:p>
      </dgm:t>
    </dgm:pt>
    <dgm:pt modelId="{2DA32491-119D-4C9B-882D-B4C8D280D89E}" type="sibTrans" cxnId="{BF1215C8-0EA0-4644-BF7B-23C2B40D17BB}">
      <dgm:prSet/>
      <dgm:spPr/>
      <dgm:t>
        <a:bodyPr/>
        <a:lstStyle/>
        <a:p>
          <a:endParaRPr lang="en-US"/>
        </a:p>
      </dgm:t>
    </dgm:pt>
    <dgm:pt modelId="{B2FB3BF6-6E1D-4B27-A93E-76B4D875276C}">
      <dgm:prSet phldrT="[Text]"/>
      <dgm:spPr/>
      <dgm:t>
        <a:bodyPr/>
        <a:lstStyle/>
        <a:p>
          <a:r>
            <a:rPr lang="en-US"/>
            <a:t>Risk is outside the scope of the project</a:t>
          </a:r>
        </a:p>
      </dgm:t>
    </dgm:pt>
    <dgm:pt modelId="{91775B08-8F28-4EEA-890E-646B51D57250}" type="parTrans" cxnId="{525DF451-45BB-4D25-AD2A-3BE5E7CDAC7B}">
      <dgm:prSet/>
      <dgm:spPr/>
      <dgm:t>
        <a:bodyPr/>
        <a:lstStyle/>
        <a:p>
          <a:endParaRPr lang="en-US"/>
        </a:p>
      </dgm:t>
    </dgm:pt>
    <dgm:pt modelId="{4D820E34-2DB7-4D2D-8D6B-524186A99412}" type="sibTrans" cxnId="{525DF451-45BB-4D25-AD2A-3BE5E7CDAC7B}">
      <dgm:prSet/>
      <dgm:spPr/>
      <dgm:t>
        <a:bodyPr/>
        <a:lstStyle/>
        <a:p>
          <a:endParaRPr lang="en-US"/>
        </a:p>
      </dgm:t>
    </dgm:pt>
    <dgm:pt modelId="{9623F249-E5FF-4A80-BEA1-60BC92CE31D1}">
      <dgm:prSet phldrT="[Text]"/>
      <dgm:spPr/>
      <dgm:t>
        <a:bodyPr/>
        <a:lstStyle/>
        <a:p>
          <a:r>
            <a:rPr lang="en-US"/>
            <a:t>Escalate to program/portfolio level</a:t>
          </a:r>
        </a:p>
      </dgm:t>
    </dgm:pt>
    <dgm:pt modelId="{376455FD-4A4E-4D37-BF34-740E31A5406C}" type="parTrans" cxnId="{6DD489A3-F575-40B3-ABB4-754626C5225D}">
      <dgm:prSet/>
      <dgm:spPr/>
      <dgm:t>
        <a:bodyPr/>
        <a:lstStyle/>
        <a:p>
          <a:endParaRPr lang="en-US"/>
        </a:p>
      </dgm:t>
    </dgm:pt>
    <dgm:pt modelId="{5D38F086-BC33-4C3E-8DBA-A15D9B686B14}" type="sibTrans" cxnId="{6DD489A3-F575-40B3-ABB4-754626C5225D}">
      <dgm:prSet/>
      <dgm:spPr/>
      <dgm:t>
        <a:bodyPr/>
        <a:lstStyle/>
        <a:p>
          <a:endParaRPr lang="en-US"/>
        </a:p>
      </dgm:t>
    </dgm:pt>
    <dgm:pt modelId="{3E2CE9B2-5679-4FCB-B8B5-37E17B2F687E}">
      <dgm:prSet phldrT="[Text]"/>
      <dgm:spPr/>
      <dgm:t>
        <a:bodyPr/>
        <a:lstStyle/>
        <a:p>
          <a:r>
            <a:rPr lang="en-US"/>
            <a:t>Avoid</a:t>
          </a:r>
        </a:p>
      </dgm:t>
    </dgm:pt>
    <dgm:pt modelId="{86A1F11E-D8BC-4FD8-937A-10F42FE4854E}" type="parTrans" cxnId="{545CC24E-A5FC-44F9-B9DB-089D4D44C3AC}">
      <dgm:prSet/>
      <dgm:spPr/>
      <dgm:t>
        <a:bodyPr/>
        <a:lstStyle/>
        <a:p>
          <a:endParaRPr lang="en-US"/>
        </a:p>
      </dgm:t>
    </dgm:pt>
    <dgm:pt modelId="{8E5F91B2-B870-40CD-987D-92878CA8D358}" type="sibTrans" cxnId="{545CC24E-A5FC-44F9-B9DB-089D4D44C3AC}">
      <dgm:prSet/>
      <dgm:spPr/>
      <dgm:t>
        <a:bodyPr/>
        <a:lstStyle/>
        <a:p>
          <a:endParaRPr lang="en-US"/>
        </a:p>
      </dgm:t>
    </dgm:pt>
    <dgm:pt modelId="{B796D8C2-30F6-4F19-B43B-A5D773AE5DE7}">
      <dgm:prSet phldrT="[Text]"/>
      <dgm:spPr/>
      <dgm:t>
        <a:bodyPr/>
        <a:lstStyle/>
        <a:p>
          <a:r>
            <a:rPr lang="en-US"/>
            <a:t>Reduce the possibility of occurrence to zero</a:t>
          </a:r>
        </a:p>
      </dgm:t>
    </dgm:pt>
    <dgm:pt modelId="{AA1F6D70-48B2-49D2-B4DB-447DA7E2812D}" type="parTrans" cxnId="{B0BB3B43-7DF7-49C2-BDE0-97BA9381E7E5}">
      <dgm:prSet/>
      <dgm:spPr/>
      <dgm:t>
        <a:bodyPr/>
        <a:lstStyle/>
        <a:p>
          <a:endParaRPr lang="en-US"/>
        </a:p>
      </dgm:t>
    </dgm:pt>
    <dgm:pt modelId="{A4C80171-C5B5-44AE-9112-E6836399AA1E}" type="sibTrans" cxnId="{B0BB3B43-7DF7-49C2-BDE0-97BA9381E7E5}">
      <dgm:prSet/>
      <dgm:spPr/>
      <dgm:t>
        <a:bodyPr/>
        <a:lstStyle/>
        <a:p>
          <a:endParaRPr lang="en-US"/>
        </a:p>
      </dgm:t>
    </dgm:pt>
    <dgm:pt modelId="{79B33C30-93C4-4AB4-83C2-BD77AC860D90}">
      <dgm:prSet phldrT="[Text]"/>
      <dgm:spPr/>
      <dgm:t>
        <a:bodyPr/>
        <a:lstStyle/>
        <a:p>
          <a:r>
            <a:rPr lang="en-US"/>
            <a:t>Alter scope, change strategy, acquire new resource</a:t>
          </a:r>
        </a:p>
      </dgm:t>
    </dgm:pt>
    <dgm:pt modelId="{63ABF6DF-8586-47A7-A40A-E375C15D1DE8}" type="parTrans" cxnId="{45C92F37-A573-42C7-B243-BEBFC2AAA2EA}">
      <dgm:prSet/>
      <dgm:spPr/>
      <dgm:t>
        <a:bodyPr/>
        <a:lstStyle/>
        <a:p>
          <a:endParaRPr lang="en-US"/>
        </a:p>
      </dgm:t>
    </dgm:pt>
    <dgm:pt modelId="{AF327D93-BC04-448E-9367-C8CAAD7F781C}" type="sibTrans" cxnId="{45C92F37-A573-42C7-B243-BEBFC2AAA2EA}">
      <dgm:prSet/>
      <dgm:spPr/>
      <dgm:t>
        <a:bodyPr/>
        <a:lstStyle/>
        <a:p>
          <a:endParaRPr lang="en-US"/>
        </a:p>
      </dgm:t>
    </dgm:pt>
    <dgm:pt modelId="{F35996C0-CD82-4C18-9D6C-9D054670F497}">
      <dgm:prSet phldrT="[Text]"/>
      <dgm:spPr/>
      <dgm:t>
        <a:bodyPr/>
        <a:lstStyle/>
        <a:p>
          <a:r>
            <a:rPr lang="en-US"/>
            <a:t>Transfer</a:t>
          </a:r>
        </a:p>
      </dgm:t>
    </dgm:pt>
    <dgm:pt modelId="{45C4996D-6FBE-49B8-89E4-EDF535B23589}" type="parTrans" cxnId="{37F5EC4B-BE67-4F49-98B9-28E27FEACF78}">
      <dgm:prSet/>
      <dgm:spPr/>
      <dgm:t>
        <a:bodyPr/>
        <a:lstStyle/>
        <a:p>
          <a:endParaRPr lang="en-US"/>
        </a:p>
      </dgm:t>
    </dgm:pt>
    <dgm:pt modelId="{B34ED43D-BE2B-44C2-962B-6F83F52E0180}" type="sibTrans" cxnId="{37F5EC4B-BE67-4F49-98B9-28E27FEACF78}">
      <dgm:prSet/>
      <dgm:spPr/>
      <dgm:t>
        <a:bodyPr/>
        <a:lstStyle/>
        <a:p>
          <a:endParaRPr lang="en-US"/>
        </a:p>
      </dgm:t>
    </dgm:pt>
    <dgm:pt modelId="{672660A0-B2C8-4F4F-A295-E4C365A758C7}">
      <dgm:prSet phldrT="[Text]"/>
      <dgm:spPr/>
      <dgm:t>
        <a:bodyPr/>
        <a:lstStyle/>
        <a:p>
          <a:r>
            <a:rPr lang="en-US"/>
            <a:t>Shift ownership of risk to a third party for better management</a:t>
          </a:r>
        </a:p>
      </dgm:t>
    </dgm:pt>
    <dgm:pt modelId="{59DA3EA8-9A95-4ED6-9140-79085CF21CD5}" type="parTrans" cxnId="{CD62C992-DA27-497C-B5CD-D75E814FC9F9}">
      <dgm:prSet/>
      <dgm:spPr/>
      <dgm:t>
        <a:bodyPr/>
        <a:lstStyle/>
        <a:p>
          <a:endParaRPr lang="en-US"/>
        </a:p>
      </dgm:t>
    </dgm:pt>
    <dgm:pt modelId="{DBF5F84C-E304-426E-8368-478E2233943D}" type="sibTrans" cxnId="{CD62C992-DA27-497C-B5CD-D75E814FC9F9}">
      <dgm:prSet/>
      <dgm:spPr/>
      <dgm:t>
        <a:bodyPr/>
        <a:lstStyle/>
        <a:p>
          <a:endParaRPr lang="en-US"/>
        </a:p>
      </dgm:t>
    </dgm:pt>
    <dgm:pt modelId="{5707666B-595F-4FFE-B565-0E2FB69D32F2}">
      <dgm:prSet phldrT="[Text]"/>
      <dgm:spPr/>
      <dgm:t>
        <a:bodyPr/>
        <a:lstStyle/>
        <a:p>
          <a:r>
            <a:rPr lang="en-US"/>
            <a:t>Mitigate</a:t>
          </a:r>
        </a:p>
      </dgm:t>
    </dgm:pt>
    <dgm:pt modelId="{9D0BAF70-E040-4B54-B796-C0EEBB3205B0}" type="parTrans" cxnId="{4890C343-B895-4A1F-B0F2-5327F335D833}">
      <dgm:prSet/>
      <dgm:spPr/>
      <dgm:t>
        <a:bodyPr/>
        <a:lstStyle/>
        <a:p>
          <a:endParaRPr lang="en-US"/>
        </a:p>
      </dgm:t>
    </dgm:pt>
    <dgm:pt modelId="{FE2BD758-9FC3-404C-A752-E78014D3C7E7}" type="sibTrans" cxnId="{4890C343-B895-4A1F-B0F2-5327F335D833}">
      <dgm:prSet/>
      <dgm:spPr/>
      <dgm:t>
        <a:bodyPr/>
        <a:lstStyle/>
        <a:p>
          <a:endParaRPr lang="en-US"/>
        </a:p>
      </dgm:t>
    </dgm:pt>
    <dgm:pt modelId="{460CF2F5-D0B8-4515-856C-BC110480A192}">
      <dgm:prSet phldrT="[Text]"/>
      <dgm:spPr/>
      <dgm:t>
        <a:bodyPr/>
        <a:lstStyle/>
        <a:p>
          <a:r>
            <a:rPr lang="en-US"/>
            <a:t>Reduce the probability of occurrence and/or impact of a threat</a:t>
          </a:r>
        </a:p>
      </dgm:t>
    </dgm:pt>
    <dgm:pt modelId="{3254BC47-A109-4FB3-BE25-1413DE6D201A}" type="parTrans" cxnId="{EF8572B0-142C-40E0-9F9C-61AF981FE7CF}">
      <dgm:prSet/>
      <dgm:spPr/>
      <dgm:t>
        <a:bodyPr/>
        <a:lstStyle/>
        <a:p>
          <a:endParaRPr lang="en-US"/>
        </a:p>
      </dgm:t>
    </dgm:pt>
    <dgm:pt modelId="{80A5A4F5-6049-4B7A-8E17-0AAC645C9C8A}" type="sibTrans" cxnId="{EF8572B0-142C-40E0-9F9C-61AF981FE7CF}">
      <dgm:prSet/>
      <dgm:spPr/>
      <dgm:t>
        <a:bodyPr/>
        <a:lstStyle/>
        <a:p>
          <a:endParaRPr lang="en-US"/>
        </a:p>
      </dgm:t>
    </dgm:pt>
    <dgm:pt modelId="{42072264-8129-4095-B221-3B9BDC5B7EAE}">
      <dgm:prSet phldrT="[Text]"/>
      <dgm:spPr/>
      <dgm:t>
        <a:bodyPr/>
        <a:lstStyle/>
        <a:p>
          <a:r>
            <a:rPr lang="en-US"/>
            <a:t>Accept	</a:t>
          </a:r>
        </a:p>
      </dgm:t>
    </dgm:pt>
    <dgm:pt modelId="{C7CF058D-A105-4871-8100-A3AC5A568853}" type="parTrans" cxnId="{4F20EA3F-1B0C-465B-9AFF-8E71F630E089}">
      <dgm:prSet/>
      <dgm:spPr/>
      <dgm:t>
        <a:bodyPr/>
        <a:lstStyle/>
        <a:p>
          <a:endParaRPr lang="en-US"/>
        </a:p>
      </dgm:t>
    </dgm:pt>
    <dgm:pt modelId="{52F419ED-C00F-4C94-B036-104FE6613059}" type="sibTrans" cxnId="{4F20EA3F-1B0C-465B-9AFF-8E71F630E089}">
      <dgm:prSet/>
      <dgm:spPr/>
      <dgm:t>
        <a:bodyPr/>
        <a:lstStyle/>
        <a:p>
          <a:endParaRPr lang="en-US"/>
        </a:p>
      </dgm:t>
    </dgm:pt>
    <dgm:pt modelId="{58DA59BA-5270-43A3-AA29-8676E131E86A}">
      <dgm:prSet phldrT="[Text]"/>
      <dgm:spPr/>
      <dgm:t>
        <a:bodyPr/>
        <a:lstStyle/>
        <a:p>
          <a:r>
            <a:rPr lang="en-US"/>
            <a:t>No proactive action is taken</a:t>
          </a:r>
        </a:p>
      </dgm:t>
    </dgm:pt>
    <dgm:pt modelId="{A4296E66-E12E-4550-8B84-E3ACD03FAF1E}" type="parTrans" cxnId="{CA239F34-670A-4DB3-A32B-8AD045BEDA71}">
      <dgm:prSet/>
      <dgm:spPr/>
      <dgm:t>
        <a:bodyPr/>
        <a:lstStyle/>
        <a:p>
          <a:endParaRPr lang="en-US"/>
        </a:p>
      </dgm:t>
    </dgm:pt>
    <dgm:pt modelId="{B0DD24AB-0FA4-488D-8E50-05505094940A}" type="sibTrans" cxnId="{CA239F34-670A-4DB3-A32B-8AD045BEDA71}">
      <dgm:prSet/>
      <dgm:spPr/>
      <dgm:t>
        <a:bodyPr/>
        <a:lstStyle/>
        <a:p>
          <a:endParaRPr lang="en-US"/>
        </a:p>
      </dgm:t>
    </dgm:pt>
    <dgm:pt modelId="{D0C973D7-FAD4-4A61-838E-4423BF63BB59}">
      <dgm:prSet phldrT="[Text]"/>
      <dgm:spPr/>
      <dgm:t>
        <a:bodyPr/>
        <a:lstStyle/>
        <a:p>
          <a:r>
            <a:rPr lang="en-US"/>
            <a:t>Passive acceptance – do nothing</a:t>
          </a:r>
        </a:p>
      </dgm:t>
    </dgm:pt>
    <dgm:pt modelId="{961391DF-1DD6-4AD9-8C98-732710B7DD0E}" type="parTrans" cxnId="{1F386B2E-FC84-403D-9F23-506B029CF4C7}">
      <dgm:prSet/>
      <dgm:spPr/>
      <dgm:t>
        <a:bodyPr/>
        <a:lstStyle/>
        <a:p>
          <a:endParaRPr lang="en-US"/>
        </a:p>
      </dgm:t>
    </dgm:pt>
    <dgm:pt modelId="{D5A1ED06-7FF5-456A-B783-97925726DB4D}" type="sibTrans" cxnId="{1F386B2E-FC84-403D-9F23-506B029CF4C7}">
      <dgm:prSet/>
      <dgm:spPr/>
      <dgm:t>
        <a:bodyPr/>
        <a:lstStyle/>
        <a:p>
          <a:endParaRPr lang="en-US"/>
        </a:p>
      </dgm:t>
    </dgm:pt>
    <dgm:pt modelId="{3C8D405D-E813-4904-91DD-063841F792E2}">
      <dgm:prSet phldrT="[Text]"/>
      <dgm:spPr/>
      <dgm:t>
        <a:bodyPr/>
        <a:lstStyle/>
        <a:p>
          <a:r>
            <a:rPr lang="en-US"/>
            <a:t>Active acceptance  - establish a reserve </a:t>
          </a:r>
        </a:p>
      </dgm:t>
    </dgm:pt>
    <dgm:pt modelId="{5A88F2A0-27C1-4AC2-AB49-ADB20173CEFA}" type="parTrans" cxnId="{67C3A583-AFDE-47D1-B7E2-004DBE1D043E}">
      <dgm:prSet/>
      <dgm:spPr/>
      <dgm:t>
        <a:bodyPr/>
        <a:lstStyle/>
        <a:p>
          <a:endParaRPr lang="en-US"/>
        </a:p>
      </dgm:t>
    </dgm:pt>
    <dgm:pt modelId="{32F6A648-8860-4267-8B08-5774AE00338B}" type="sibTrans" cxnId="{67C3A583-AFDE-47D1-B7E2-004DBE1D043E}">
      <dgm:prSet/>
      <dgm:spPr/>
      <dgm:t>
        <a:bodyPr/>
        <a:lstStyle/>
        <a:p>
          <a:endParaRPr lang="en-US"/>
        </a:p>
      </dgm:t>
    </dgm:pt>
    <dgm:pt modelId="{287937F1-371E-47D7-9831-9B9B413A99E3}" type="pres">
      <dgm:prSet presAssocID="{C561E9D5-0626-4314-8C48-BE80C0AA3B58}" presName="linear" presStyleCnt="0">
        <dgm:presLayoutVars>
          <dgm:animLvl val="lvl"/>
          <dgm:resizeHandles val="exact"/>
        </dgm:presLayoutVars>
      </dgm:prSet>
      <dgm:spPr/>
    </dgm:pt>
    <dgm:pt modelId="{31C2DB12-443A-4D98-B892-83F67F15E6F6}" type="pres">
      <dgm:prSet presAssocID="{2434EB5A-1BEF-4457-BD25-874BA5CEC936}" presName="parentText" presStyleLbl="node1" presStyleIdx="0" presStyleCnt="5">
        <dgm:presLayoutVars>
          <dgm:chMax val="0"/>
          <dgm:bulletEnabled val="1"/>
        </dgm:presLayoutVars>
      </dgm:prSet>
      <dgm:spPr/>
    </dgm:pt>
    <dgm:pt modelId="{A71B2EF2-D6D0-4BC4-968B-6AB9DC4481CF}" type="pres">
      <dgm:prSet presAssocID="{2434EB5A-1BEF-4457-BD25-874BA5CEC936}" presName="childText" presStyleLbl="revTx" presStyleIdx="0" presStyleCnt="5">
        <dgm:presLayoutVars>
          <dgm:bulletEnabled val="1"/>
        </dgm:presLayoutVars>
      </dgm:prSet>
      <dgm:spPr/>
    </dgm:pt>
    <dgm:pt modelId="{06806BB6-0F53-478A-8331-C8483E7CB548}" type="pres">
      <dgm:prSet presAssocID="{3E2CE9B2-5679-4FCB-B8B5-37E17B2F687E}" presName="parentText" presStyleLbl="node1" presStyleIdx="1" presStyleCnt="5">
        <dgm:presLayoutVars>
          <dgm:chMax val="0"/>
          <dgm:bulletEnabled val="1"/>
        </dgm:presLayoutVars>
      </dgm:prSet>
      <dgm:spPr/>
    </dgm:pt>
    <dgm:pt modelId="{B84D90E2-EBBE-4CD3-AC25-CB43164B1A34}" type="pres">
      <dgm:prSet presAssocID="{3E2CE9B2-5679-4FCB-B8B5-37E17B2F687E}" presName="childText" presStyleLbl="revTx" presStyleIdx="1" presStyleCnt="5">
        <dgm:presLayoutVars>
          <dgm:bulletEnabled val="1"/>
        </dgm:presLayoutVars>
      </dgm:prSet>
      <dgm:spPr/>
    </dgm:pt>
    <dgm:pt modelId="{785A13B3-62B8-4249-B8F1-F90D5C184F55}" type="pres">
      <dgm:prSet presAssocID="{F35996C0-CD82-4C18-9D6C-9D054670F497}" presName="parentText" presStyleLbl="node1" presStyleIdx="2" presStyleCnt="5">
        <dgm:presLayoutVars>
          <dgm:chMax val="0"/>
          <dgm:bulletEnabled val="1"/>
        </dgm:presLayoutVars>
      </dgm:prSet>
      <dgm:spPr/>
    </dgm:pt>
    <dgm:pt modelId="{91B8429C-14A8-4BE5-A30D-4342556547CE}" type="pres">
      <dgm:prSet presAssocID="{F35996C0-CD82-4C18-9D6C-9D054670F497}" presName="childText" presStyleLbl="revTx" presStyleIdx="2" presStyleCnt="5">
        <dgm:presLayoutVars>
          <dgm:bulletEnabled val="1"/>
        </dgm:presLayoutVars>
      </dgm:prSet>
      <dgm:spPr/>
    </dgm:pt>
    <dgm:pt modelId="{50C06D8E-9AAA-43B6-AA40-A0DFFC82E93D}" type="pres">
      <dgm:prSet presAssocID="{5707666B-595F-4FFE-B565-0E2FB69D32F2}" presName="parentText" presStyleLbl="node1" presStyleIdx="3" presStyleCnt="5">
        <dgm:presLayoutVars>
          <dgm:chMax val="0"/>
          <dgm:bulletEnabled val="1"/>
        </dgm:presLayoutVars>
      </dgm:prSet>
      <dgm:spPr/>
    </dgm:pt>
    <dgm:pt modelId="{6D3B768E-6C20-4390-8EAB-B7A2C08594FE}" type="pres">
      <dgm:prSet presAssocID="{5707666B-595F-4FFE-B565-0E2FB69D32F2}" presName="childText" presStyleLbl="revTx" presStyleIdx="3" presStyleCnt="5">
        <dgm:presLayoutVars>
          <dgm:bulletEnabled val="1"/>
        </dgm:presLayoutVars>
      </dgm:prSet>
      <dgm:spPr/>
    </dgm:pt>
    <dgm:pt modelId="{9F6CEABB-9F10-46E2-8BC2-EF265F362918}" type="pres">
      <dgm:prSet presAssocID="{42072264-8129-4095-B221-3B9BDC5B7EAE}" presName="parentText" presStyleLbl="node1" presStyleIdx="4" presStyleCnt="5">
        <dgm:presLayoutVars>
          <dgm:chMax val="0"/>
          <dgm:bulletEnabled val="1"/>
        </dgm:presLayoutVars>
      </dgm:prSet>
      <dgm:spPr/>
    </dgm:pt>
    <dgm:pt modelId="{9D7806A9-AAEE-4582-946D-86823729FC87}" type="pres">
      <dgm:prSet presAssocID="{42072264-8129-4095-B221-3B9BDC5B7EAE}" presName="childText" presStyleLbl="revTx" presStyleIdx="4" presStyleCnt="5">
        <dgm:presLayoutVars>
          <dgm:bulletEnabled val="1"/>
        </dgm:presLayoutVars>
      </dgm:prSet>
      <dgm:spPr/>
    </dgm:pt>
  </dgm:ptLst>
  <dgm:cxnLst>
    <dgm:cxn modelId="{DB67671D-4FB4-4131-A504-5C0F3615F65C}" type="presOf" srcId="{5707666B-595F-4FFE-B565-0E2FB69D32F2}" destId="{50C06D8E-9AAA-43B6-AA40-A0DFFC82E93D}" srcOrd="0" destOrd="0" presId="urn:microsoft.com/office/officeart/2005/8/layout/vList2"/>
    <dgm:cxn modelId="{BD93BF22-09CC-49B4-A6FD-1193D7F4B5B9}" type="presOf" srcId="{460CF2F5-D0B8-4515-856C-BC110480A192}" destId="{6D3B768E-6C20-4390-8EAB-B7A2C08594FE}" srcOrd="0" destOrd="0" presId="urn:microsoft.com/office/officeart/2005/8/layout/vList2"/>
    <dgm:cxn modelId="{AE8F3727-C466-4F1E-BFE3-EFE3C0CD9C96}" type="presOf" srcId="{3C8D405D-E813-4904-91DD-063841F792E2}" destId="{9D7806A9-AAEE-4582-946D-86823729FC87}" srcOrd="0" destOrd="2" presId="urn:microsoft.com/office/officeart/2005/8/layout/vList2"/>
    <dgm:cxn modelId="{1F386B2E-FC84-403D-9F23-506B029CF4C7}" srcId="{58DA59BA-5270-43A3-AA29-8676E131E86A}" destId="{D0C973D7-FAD4-4A61-838E-4423BF63BB59}" srcOrd="0" destOrd="0" parTransId="{961391DF-1DD6-4AD9-8C98-732710B7DD0E}" sibTransId="{D5A1ED06-7FF5-456A-B783-97925726DB4D}"/>
    <dgm:cxn modelId="{01076033-B52D-41EC-B0BC-EF2EA99FFB78}" type="presOf" srcId="{B796D8C2-30F6-4F19-B43B-A5D773AE5DE7}" destId="{B84D90E2-EBBE-4CD3-AC25-CB43164B1A34}" srcOrd="0" destOrd="0" presId="urn:microsoft.com/office/officeart/2005/8/layout/vList2"/>
    <dgm:cxn modelId="{CA239F34-670A-4DB3-A32B-8AD045BEDA71}" srcId="{42072264-8129-4095-B221-3B9BDC5B7EAE}" destId="{58DA59BA-5270-43A3-AA29-8676E131E86A}" srcOrd="0" destOrd="0" parTransId="{A4296E66-E12E-4550-8B84-E3ACD03FAF1E}" sibTransId="{B0DD24AB-0FA4-488D-8E50-05505094940A}"/>
    <dgm:cxn modelId="{45C92F37-A573-42C7-B243-BEBFC2AAA2EA}" srcId="{3E2CE9B2-5679-4FCB-B8B5-37E17B2F687E}" destId="{79B33C30-93C4-4AB4-83C2-BD77AC860D90}" srcOrd="1" destOrd="0" parTransId="{63ABF6DF-8586-47A7-A40A-E375C15D1DE8}" sibTransId="{AF327D93-BC04-448E-9367-C8CAAD7F781C}"/>
    <dgm:cxn modelId="{4F20EA3F-1B0C-465B-9AFF-8E71F630E089}" srcId="{C561E9D5-0626-4314-8C48-BE80C0AA3B58}" destId="{42072264-8129-4095-B221-3B9BDC5B7EAE}" srcOrd="4" destOrd="0" parTransId="{C7CF058D-A105-4871-8100-A3AC5A568853}" sibTransId="{52F419ED-C00F-4C94-B036-104FE6613059}"/>
    <dgm:cxn modelId="{B0BB3B43-7DF7-49C2-BDE0-97BA9381E7E5}" srcId="{3E2CE9B2-5679-4FCB-B8B5-37E17B2F687E}" destId="{B796D8C2-30F6-4F19-B43B-A5D773AE5DE7}" srcOrd="0" destOrd="0" parTransId="{AA1F6D70-48B2-49D2-B4DB-447DA7E2812D}" sibTransId="{A4C80171-C5B5-44AE-9112-E6836399AA1E}"/>
    <dgm:cxn modelId="{4890C343-B895-4A1F-B0F2-5327F335D833}" srcId="{C561E9D5-0626-4314-8C48-BE80C0AA3B58}" destId="{5707666B-595F-4FFE-B565-0E2FB69D32F2}" srcOrd="3" destOrd="0" parTransId="{9D0BAF70-E040-4B54-B796-C0EEBB3205B0}" sibTransId="{FE2BD758-9FC3-404C-A752-E78014D3C7E7}"/>
    <dgm:cxn modelId="{37F5EC4B-BE67-4F49-98B9-28E27FEACF78}" srcId="{C561E9D5-0626-4314-8C48-BE80C0AA3B58}" destId="{F35996C0-CD82-4C18-9D6C-9D054670F497}" srcOrd="2" destOrd="0" parTransId="{45C4996D-6FBE-49B8-89E4-EDF535B23589}" sibTransId="{B34ED43D-BE2B-44C2-962B-6F83F52E0180}"/>
    <dgm:cxn modelId="{545CC24E-A5FC-44F9-B9DB-089D4D44C3AC}" srcId="{C561E9D5-0626-4314-8C48-BE80C0AA3B58}" destId="{3E2CE9B2-5679-4FCB-B8B5-37E17B2F687E}" srcOrd="1" destOrd="0" parTransId="{86A1F11E-D8BC-4FD8-937A-10F42FE4854E}" sibTransId="{8E5F91B2-B870-40CD-987D-92878CA8D358}"/>
    <dgm:cxn modelId="{525DF451-45BB-4D25-AD2A-3BE5E7CDAC7B}" srcId="{2434EB5A-1BEF-4457-BD25-874BA5CEC936}" destId="{B2FB3BF6-6E1D-4B27-A93E-76B4D875276C}" srcOrd="0" destOrd="0" parTransId="{91775B08-8F28-4EEA-890E-646B51D57250}" sibTransId="{4D820E34-2DB7-4D2D-8D6B-524186A99412}"/>
    <dgm:cxn modelId="{A88EDF56-13CF-4C2A-B609-BBC87A593BAD}" type="presOf" srcId="{672660A0-B2C8-4F4F-A295-E4C365A758C7}" destId="{91B8429C-14A8-4BE5-A30D-4342556547CE}" srcOrd="0" destOrd="0" presId="urn:microsoft.com/office/officeart/2005/8/layout/vList2"/>
    <dgm:cxn modelId="{5C5BC76D-A727-4E02-9450-8B4A7A62E668}" type="presOf" srcId="{2434EB5A-1BEF-4457-BD25-874BA5CEC936}" destId="{31C2DB12-443A-4D98-B892-83F67F15E6F6}" srcOrd="0" destOrd="0" presId="urn:microsoft.com/office/officeart/2005/8/layout/vList2"/>
    <dgm:cxn modelId="{713CC476-E251-488B-8B7A-17B1D67EB090}" type="presOf" srcId="{F35996C0-CD82-4C18-9D6C-9D054670F497}" destId="{785A13B3-62B8-4249-B8F1-F90D5C184F55}" srcOrd="0" destOrd="0" presId="urn:microsoft.com/office/officeart/2005/8/layout/vList2"/>
    <dgm:cxn modelId="{81BBFC7C-0E1A-4F9C-BC13-A7B772023D16}" type="presOf" srcId="{42072264-8129-4095-B221-3B9BDC5B7EAE}" destId="{9F6CEABB-9F10-46E2-8BC2-EF265F362918}" srcOrd="0" destOrd="0" presId="urn:microsoft.com/office/officeart/2005/8/layout/vList2"/>
    <dgm:cxn modelId="{67C3A583-AFDE-47D1-B7E2-004DBE1D043E}" srcId="{58DA59BA-5270-43A3-AA29-8676E131E86A}" destId="{3C8D405D-E813-4904-91DD-063841F792E2}" srcOrd="1" destOrd="0" parTransId="{5A88F2A0-27C1-4AC2-AB49-ADB20173CEFA}" sibTransId="{32F6A648-8860-4267-8B08-5774AE00338B}"/>
    <dgm:cxn modelId="{42E5C88C-9127-492B-961B-6BFF9CAE97CD}" type="presOf" srcId="{B2FB3BF6-6E1D-4B27-A93E-76B4D875276C}" destId="{A71B2EF2-D6D0-4BC4-968B-6AB9DC4481CF}" srcOrd="0" destOrd="0" presId="urn:microsoft.com/office/officeart/2005/8/layout/vList2"/>
    <dgm:cxn modelId="{CD62C992-DA27-497C-B5CD-D75E814FC9F9}" srcId="{F35996C0-CD82-4C18-9D6C-9D054670F497}" destId="{672660A0-B2C8-4F4F-A295-E4C365A758C7}" srcOrd="0" destOrd="0" parTransId="{59DA3EA8-9A95-4ED6-9140-79085CF21CD5}" sibTransId="{DBF5F84C-E304-426E-8368-478E2233943D}"/>
    <dgm:cxn modelId="{F54E7EA1-7012-44EB-AB1C-85C31664795F}" type="presOf" srcId="{3E2CE9B2-5679-4FCB-B8B5-37E17B2F687E}" destId="{06806BB6-0F53-478A-8331-C8483E7CB548}" srcOrd="0" destOrd="0" presId="urn:microsoft.com/office/officeart/2005/8/layout/vList2"/>
    <dgm:cxn modelId="{6DD489A3-F575-40B3-ABB4-754626C5225D}" srcId="{2434EB5A-1BEF-4457-BD25-874BA5CEC936}" destId="{9623F249-E5FF-4A80-BEA1-60BC92CE31D1}" srcOrd="1" destOrd="0" parTransId="{376455FD-4A4E-4D37-BF34-740E31A5406C}" sibTransId="{5D38F086-BC33-4C3E-8DBA-A15D9B686B14}"/>
    <dgm:cxn modelId="{EF8572B0-142C-40E0-9F9C-61AF981FE7CF}" srcId="{5707666B-595F-4FFE-B565-0E2FB69D32F2}" destId="{460CF2F5-D0B8-4515-856C-BC110480A192}" srcOrd="0" destOrd="0" parTransId="{3254BC47-A109-4FB3-BE25-1413DE6D201A}" sibTransId="{80A5A4F5-6049-4B7A-8E17-0AAC645C9C8A}"/>
    <dgm:cxn modelId="{BF1215C8-0EA0-4644-BF7B-23C2B40D17BB}" srcId="{C561E9D5-0626-4314-8C48-BE80C0AA3B58}" destId="{2434EB5A-1BEF-4457-BD25-874BA5CEC936}" srcOrd="0" destOrd="0" parTransId="{593AD40B-9C19-4A1C-BE9F-7989F552F7D8}" sibTransId="{2DA32491-119D-4C9B-882D-B4C8D280D89E}"/>
    <dgm:cxn modelId="{B5F5B6D3-25B5-4686-AF08-766197AA0E70}" type="presOf" srcId="{C561E9D5-0626-4314-8C48-BE80C0AA3B58}" destId="{287937F1-371E-47D7-9831-9B9B413A99E3}" srcOrd="0" destOrd="0" presId="urn:microsoft.com/office/officeart/2005/8/layout/vList2"/>
    <dgm:cxn modelId="{7D00C4E0-3745-4965-BA78-CB45CEE55726}" type="presOf" srcId="{58DA59BA-5270-43A3-AA29-8676E131E86A}" destId="{9D7806A9-AAEE-4582-946D-86823729FC87}" srcOrd="0" destOrd="0" presId="urn:microsoft.com/office/officeart/2005/8/layout/vList2"/>
    <dgm:cxn modelId="{51E3E2E1-2458-4C89-A72A-9C99448CC55E}" type="presOf" srcId="{79B33C30-93C4-4AB4-83C2-BD77AC860D90}" destId="{B84D90E2-EBBE-4CD3-AC25-CB43164B1A34}" srcOrd="0" destOrd="1" presId="urn:microsoft.com/office/officeart/2005/8/layout/vList2"/>
    <dgm:cxn modelId="{E27130F7-6649-44E6-9CA0-893347BFF8A3}" type="presOf" srcId="{9623F249-E5FF-4A80-BEA1-60BC92CE31D1}" destId="{A71B2EF2-D6D0-4BC4-968B-6AB9DC4481CF}" srcOrd="0" destOrd="1" presId="urn:microsoft.com/office/officeart/2005/8/layout/vList2"/>
    <dgm:cxn modelId="{BFC6C8FA-80E7-4C6B-90C0-2D260FD205C8}" type="presOf" srcId="{D0C973D7-FAD4-4A61-838E-4423BF63BB59}" destId="{9D7806A9-AAEE-4582-946D-86823729FC87}" srcOrd="0" destOrd="1" presId="urn:microsoft.com/office/officeart/2005/8/layout/vList2"/>
    <dgm:cxn modelId="{33159CF0-0294-4467-BA34-19EA1B5BDFE3}" type="presParOf" srcId="{287937F1-371E-47D7-9831-9B9B413A99E3}" destId="{31C2DB12-443A-4D98-B892-83F67F15E6F6}" srcOrd="0" destOrd="0" presId="urn:microsoft.com/office/officeart/2005/8/layout/vList2"/>
    <dgm:cxn modelId="{775B2BB7-2702-4ACD-9186-206E1F0A50CF}" type="presParOf" srcId="{287937F1-371E-47D7-9831-9B9B413A99E3}" destId="{A71B2EF2-D6D0-4BC4-968B-6AB9DC4481CF}" srcOrd="1" destOrd="0" presId="urn:microsoft.com/office/officeart/2005/8/layout/vList2"/>
    <dgm:cxn modelId="{7C020897-32D8-48BC-8D03-62B61F9B5642}" type="presParOf" srcId="{287937F1-371E-47D7-9831-9B9B413A99E3}" destId="{06806BB6-0F53-478A-8331-C8483E7CB548}" srcOrd="2" destOrd="0" presId="urn:microsoft.com/office/officeart/2005/8/layout/vList2"/>
    <dgm:cxn modelId="{8D3D42C5-F78E-4C6A-9421-3FBD56243420}" type="presParOf" srcId="{287937F1-371E-47D7-9831-9B9B413A99E3}" destId="{B84D90E2-EBBE-4CD3-AC25-CB43164B1A34}" srcOrd="3" destOrd="0" presId="urn:microsoft.com/office/officeart/2005/8/layout/vList2"/>
    <dgm:cxn modelId="{2A83FB0F-B892-4A2A-9AC0-C1ED5A270818}" type="presParOf" srcId="{287937F1-371E-47D7-9831-9B9B413A99E3}" destId="{785A13B3-62B8-4249-B8F1-F90D5C184F55}" srcOrd="4" destOrd="0" presId="urn:microsoft.com/office/officeart/2005/8/layout/vList2"/>
    <dgm:cxn modelId="{E5B535B1-8022-45B5-BC0C-2631AE5E3250}" type="presParOf" srcId="{287937F1-371E-47D7-9831-9B9B413A99E3}" destId="{91B8429C-14A8-4BE5-A30D-4342556547CE}" srcOrd="5" destOrd="0" presId="urn:microsoft.com/office/officeart/2005/8/layout/vList2"/>
    <dgm:cxn modelId="{50CFE476-4789-47F5-B707-A3AAEECA2F2E}" type="presParOf" srcId="{287937F1-371E-47D7-9831-9B9B413A99E3}" destId="{50C06D8E-9AAA-43B6-AA40-A0DFFC82E93D}" srcOrd="6" destOrd="0" presId="urn:microsoft.com/office/officeart/2005/8/layout/vList2"/>
    <dgm:cxn modelId="{3777F4BB-73F8-43ED-BD31-F445FB19CBD3}" type="presParOf" srcId="{287937F1-371E-47D7-9831-9B9B413A99E3}" destId="{6D3B768E-6C20-4390-8EAB-B7A2C08594FE}" srcOrd="7" destOrd="0" presId="urn:microsoft.com/office/officeart/2005/8/layout/vList2"/>
    <dgm:cxn modelId="{9449E334-3DC4-4150-8DFC-091F79B1D391}" type="presParOf" srcId="{287937F1-371E-47D7-9831-9B9B413A99E3}" destId="{9F6CEABB-9F10-46E2-8BC2-EF265F362918}" srcOrd="8" destOrd="0" presId="urn:microsoft.com/office/officeart/2005/8/layout/vList2"/>
    <dgm:cxn modelId="{F0928F59-C488-400C-9924-03B8FCA62F33}" type="presParOf" srcId="{287937F1-371E-47D7-9831-9B9B413A99E3}" destId="{9D7806A9-AAEE-4582-946D-86823729FC87}"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640C534-3ADC-44FE-A41B-7ECDC8013F1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42D750B-C20E-4CDD-A536-E051D57BE69B}">
      <dgm:prSet/>
      <dgm:spPr/>
      <dgm:t>
        <a:bodyPr/>
        <a:lstStyle/>
        <a:p>
          <a:r>
            <a:rPr lang="en-US" dirty="0"/>
            <a:t>Exploit</a:t>
          </a:r>
        </a:p>
      </dgm:t>
    </dgm:pt>
    <dgm:pt modelId="{A40A787F-F075-4318-BF40-E4ECE530EA04}" type="parTrans" cxnId="{A7A9994D-E158-4F1D-B251-FA0B498BF9AA}">
      <dgm:prSet/>
      <dgm:spPr/>
      <dgm:t>
        <a:bodyPr/>
        <a:lstStyle/>
        <a:p>
          <a:endParaRPr lang="en-US"/>
        </a:p>
      </dgm:t>
    </dgm:pt>
    <dgm:pt modelId="{56A7EA29-330D-4CEF-B93A-CF21DC9D39C8}" type="sibTrans" cxnId="{A7A9994D-E158-4F1D-B251-FA0B498BF9AA}">
      <dgm:prSet/>
      <dgm:spPr/>
      <dgm:t>
        <a:bodyPr/>
        <a:lstStyle/>
        <a:p>
          <a:endParaRPr lang="en-US"/>
        </a:p>
      </dgm:t>
    </dgm:pt>
    <dgm:pt modelId="{41BF1207-01B2-431A-9887-5CBBE297F370}">
      <dgm:prSet/>
      <dgm:spPr/>
      <dgm:t>
        <a:bodyPr/>
        <a:lstStyle/>
        <a:p>
          <a:r>
            <a:rPr lang="en-US" dirty="0"/>
            <a:t>Exploit the risk to ensure that it realizes or make sure it happens and the project gains as a result</a:t>
          </a:r>
        </a:p>
      </dgm:t>
    </dgm:pt>
    <dgm:pt modelId="{3BE10E45-4139-4602-BF91-3BCCF59B476D}" type="parTrans" cxnId="{1FFF3E4A-19E7-4EC8-9F4D-664E04976F65}">
      <dgm:prSet/>
      <dgm:spPr/>
      <dgm:t>
        <a:bodyPr/>
        <a:lstStyle/>
        <a:p>
          <a:endParaRPr lang="en-US"/>
        </a:p>
      </dgm:t>
    </dgm:pt>
    <dgm:pt modelId="{F654492B-DBFE-4501-B7AD-152569D12084}" type="sibTrans" cxnId="{1FFF3E4A-19E7-4EC8-9F4D-664E04976F65}">
      <dgm:prSet/>
      <dgm:spPr/>
      <dgm:t>
        <a:bodyPr/>
        <a:lstStyle/>
        <a:p>
          <a:endParaRPr lang="en-US"/>
        </a:p>
      </dgm:t>
    </dgm:pt>
    <dgm:pt modelId="{EC26148B-98FD-44A3-B227-9CF4C212E886}">
      <dgm:prSet/>
      <dgm:spPr/>
      <dgm:t>
        <a:bodyPr/>
        <a:lstStyle/>
        <a:p>
          <a:r>
            <a:rPr lang="en-US" dirty="0"/>
            <a:t>Share</a:t>
          </a:r>
        </a:p>
      </dgm:t>
    </dgm:pt>
    <dgm:pt modelId="{0E93F071-0E71-4D3F-9B66-270E720EC135}" type="parTrans" cxnId="{F7912145-243F-426F-9D9C-0A50DE70B4A3}">
      <dgm:prSet/>
      <dgm:spPr/>
      <dgm:t>
        <a:bodyPr/>
        <a:lstStyle/>
        <a:p>
          <a:endParaRPr lang="en-US"/>
        </a:p>
      </dgm:t>
    </dgm:pt>
    <dgm:pt modelId="{FCA7A556-2D0F-41E2-8509-4A9E693FEFB1}" type="sibTrans" cxnId="{F7912145-243F-426F-9D9C-0A50DE70B4A3}">
      <dgm:prSet/>
      <dgm:spPr/>
      <dgm:t>
        <a:bodyPr/>
        <a:lstStyle/>
        <a:p>
          <a:endParaRPr lang="en-US"/>
        </a:p>
      </dgm:t>
    </dgm:pt>
    <dgm:pt modelId="{47B8869E-5857-481A-96E0-AE9E7A4F0163}">
      <dgm:prSet/>
      <dgm:spPr/>
      <dgm:t>
        <a:bodyPr/>
        <a:lstStyle/>
        <a:p>
          <a:r>
            <a:rPr lang="en-US" dirty="0">
              <a:latin typeface="Tw Cen MT" panose="020B0602020104020603"/>
            </a:rPr>
            <a:t>Allocate</a:t>
          </a:r>
          <a:r>
            <a:rPr lang="en-US" dirty="0"/>
            <a:t> ownership of risk to another party </a:t>
          </a:r>
          <a:r>
            <a:rPr lang="en-US" dirty="0" err="1"/>
            <a:t>eg</a:t>
          </a:r>
          <a:r>
            <a:rPr lang="en-US" dirty="0"/>
            <a:t>: partnering with another company to share benefits</a:t>
          </a:r>
        </a:p>
      </dgm:t>
    </dgm:pt>
    <dgm:pt modelId="{AC2D6A3A-BE93-4A10-86CA-7ADFB9187309}" type="parTrans" cxnId="{06B49F44-3629-4880-9725-5D49251C2E2E}">
      <dgm:prSet/>
      <dgm:spPr/>
      <dgm:t>
        <a:bodyPr/>
        <a:lstStyle/>
        <a:p>
          <a:endParaRPr lang="en-US"/>
        </a:p>
      </dgm:t>
    </dgm:pt>
    <dgm:pt modelId="{206A4F0A-7D24-471E-A744-8F7F8D1F3DCD}" type="sibTrans" cxnId="{06B49F44-3629-4880-9725-5D49251C2E2E}">
      <dgm:prSet/>
      <dgm:spPr/>
      <dgm:t>
        <a:bodyPr/>
        <a:lstStyle/>
        <a:p>
          <a:endParaRPr lang="en-US"/>
        </a:p>
      </dgm:t>
    </dgm:pt>
    <dgm:pt modelId="{32083455-9E7A-4DBC-B981-9F40439585F4}">
      <dgm:prSet/>
      <dgm:spPr/>
      <dgm:t>
        <a:bodyPr/>
        <a:lstStyle/>
        <a:p>
          <a:pPr rtl="0"/>
          <a:r>
            <a:rPr lang="en-US" dirty="0">
              <a:latin typeface="Tw Cen MT" panose="020B0602020104020603"/>
            </a:rPr>
            <a:t>Increase the</a:t>
          </a:r>
          <a:r>
            <a:rPr lang="en-US" dirty="0"/>
            <a:t> size of the opportunity by maximizing key drivers of the positive risk</a:t>
          </a:r>
        </a:p>
      </dgm:t>
    </dgm:pt>
    <dgm:pt modelId="{9EBA6CBD-B5F2-41CF-B383-728AA0A28C33}" type="parTrans" cxnId="{58F63AE0-F24B-4F1C-9F3D-0F06834854E9}">
      <dgm:prSet/>
      <dgm:spPr/>
      <dgm:t>
        <a:bodyPr/>
        <a:lstStyle/>
        <a:p>
          <a:endParaRPr lang="en-US"/>
        </a:p>
      </dgm:t>
    </dgm:pt>
    <dgm:pt modelId="{82CA8946-A3E9-40DC-AA7F-A1BFEF7EBAF2}" type="sibTrans" cxnId="{58F63AE0-F24B-4F1C-9F3D-0F06834854E9}">
      <dgm:prSet/>
      <dgm:spPr/>
      <dgm:t>
        <a:bodyPr/>
        <a:lstStyle/>
        <a:p>
          <a:endParaRPr lang="en-US"/>
        </a:p>
      </dgm:t>
    </dgm:pt>
    <dgm:pt modelId="{3D568911-2AE9-4D36-9FFE-A5CD1CD3328C}">
      <dgm:prSet/>
      <dgm:spPr/>
      <dgm:t>
        <a:bodyPr/>
        <a:lstStyle/>
        <a:p>
          <a:r>
            <a:rPr lang="en-US" dirty="0"/>
            <a:t>Accept</a:t>
          </a:r>
        </a:p>
      </dgm:t>
    </dgm:pt>
    <dgm:pt modelId="{609DB299-1DE4-440F-AAC2-D70735A8A55B}" type="parTrans" cxnId="{DC8D9972-D0B8-4D54-A37F-E5D5871331BA}">
      <dgm:prSet/>
      <dgm:spPr/>
      <dgm:t>
        <a:bodyPr/>
        <a:lstStyle/>
        <a:p>
          <a:endParaRPr lang="en-US"/>
        </a:p>
      </dgm:t>
    </dgm:pt>
    <dgm:pt modelId="{921F9608-7C44-43CC-B329-B3016415BA06}" type="sibTrans" cxnId="{DC8D9972-D0B8-4D54-A37F-E5D5871331BA}">
      <dgm:prSet/>
      <dgm:spPr/>
      <dgm:t>
        <a:bodyPr/>
        <a:lstStyle/>
        <a:p>
          <a:endParaRPr lang="en-US"/>
        </a:p>
      </dgm:t>
    </dgm:pt>
    <dgm:pt modelId="{B71CF13E-25C8-4E3F-9DC7-1D1B90B779CF}">
      <dgm:prSet/>
      <dgm:spPr/>
      <dgm:t>
        <a:bodyPr/>
        <a:lstStyle/>
        <a:p>
          <a:r>
            <a:rPr lang="en-US" dirty="0"/>
            <a:t>No action is taken to maximize the positive risk or opportunity</a:t>
          </a:r>
        </a:p>
      </dgm:t>
    </dgm:pt>
    <dgm:pt modelId="{FA0B9421-7B7F-4788-9A70-439A8B994DF6}" type="parTrans" cxnId="{1E774459-3540-4DA4-82EA-36322F23BFD2}">
      <dgm:prSet/>
      <dgm:spPr/>
      <dgm:t>
        <a:bodyPr/>
        <a:lstStyle/>
        <a:p>
          <a:endParaRPr lang="en-US"/>
        </a:p>
      </dgm:t>
    </dgm:pt>
    <dgm:pt modelId="{B3C59899-964C-4A57-944F-503D1EB09C01}" type="sibTrans" cxnId="{1E774459-3540-4DA4-82EA-36322F23BFD2}">
      <dgm:prSet/>
      <dgm:spPr/>
      <dgm:t>
        <a:bodyPr/>
        <a:lstStyle/>
        <a:p>
          <a:endParaRPr lang="en-US"/>
        </a:p>
      </dgm:t>
    </dgm:pt>
    <dgm:pt modelId="{06D017FD-88B5-4B22-A27C-208660947239}">
      <dgm:prSet/>
      <dgm:spPr/>
      <dgm:t>
        <a:bodyPr/>
        <a:lstStyle/>
        <a:p>
          <a:r>
            <a:rPr lang="en-US" dirty="0"/>
            <a:t>Enhance</a:t>
          </a:r>
        </a:p>
      </dgm:t>
    </dgm:pt>
    <dgm:pt modelId="{43F81E4C-5920-495D-9CA7-24DE2CFAF7D1}" type="parTrans" cxnId="{C12124CC-9178-4E8D-8B92-BA6FEAF107C4}">
      <dgm:prSet/>
      <dgm:spPr/>
      <dgm:t>
        <a:bodyPr/>
        <a:lstStyle/>
        <a:p>
          <a:endParaRPr lang="en-US"/>
        </a:p>
      </dgm:t>
    </dgm:pt>
    <dgm:pt modelId="{C8BED512-8AD8-4CE0-AE07-DA3C3F3977F8}" type="sibTrans" cxnId="{C12124CC-9178-4E8D-8B92-BA6FEAF107C4}">
      <dgm:prSet/>
      <dgm:spPr/>
      <dgm:t>
        <a:bodyPr/>
        <a:lstStyle/>
        <a:p>
          <a:endParaRPr lang="en-US"/>
        </a:p>
      </dgm:t>
    </dgm:pt>
    <dgm:pt modelId="{CCCFAC1E-283B-4D16-8F49-53A7E829D6B3}">
      <dgm:prSet/>
      <dgm:spPr/>
      <dgm:t>
        <a:bodyPr/>
        <a:lstStyle/>
        <a:p>
          <a:r>
            <a:rPr lang="en-US" dirty="0"/>
            <a:t>Escalate</a:t>
          </a:r>
        </a:p>
      </dgm:t>
    </dgm:pt>
    <dgm:pt modelId="{88EE99A6-FE20-4F40-8DCD-BAAA381BB65B}" type="parTrans" cxnId="{6CB13559-7DBB-40C1-8364-09D56FA5FA67}">
      <dgm:prSet/>
      <dgm:spPr/>
      <dgm:t>
        <a:bodyPr/>
        <a:lstStyle/>
        <a:p>
          <a:endParaRPr lang="en-US"/>
        </a:p>
      </dgm:t>
    </dgm:pt>
    <dgm:pt modelId="{C9098BCC-7F29-4474-83A7-9CB930DC5529}" type="sibTrans" cxnId="{6CB13559-7DBB-40C1-8364-09D56FA5FA67}">
      <dgm:prSet/>
      <dgm:spPr/>
      <dgm:t>
        <a:bodyPr/>
        <a:lstStyle/>
        <a:p>
          <a:endParaRPr lang="en-US"/>
        </a:p>
      </dgm:t>
    </dgm:pt>
    <dgm:pt modelId="{AD8342E9-EC12-47B2-916B-1E679F9D515E}">
      <dgm:prSet/>
      <dgm:spPr/>
      <dgm:t>
        <a:bodyPr/>
        <a:lstStyle/>
        <a:p>
          <a:r>
            <a:rPr lang="en-US" dirty="0"/>
            <a:t>Opportunities that are outside the scope of the project manager are escalated to higher authorities</a:t>
          </a:r>
        </a:p>
      </dgm:t>
    </dgm:pt>
    <dgm:pt modelId="{279F5117-67A9-4FA4-84B9-8635EC145636}" type="parTrans" cxnId="{DE9309ED-3F31-43FF-B19F-E34265EE3D44}">
      <dgm:prSet/>
      <dgm:spPr/>
      <dgm:t>
        <a:bodyPr/>
        <a:lstStyle/>
        <a:p>
          <a:endParaRPr lang="en-US"/>
        </a:p>
      </dgm:t>
    </dgm:pt>
    <dgm:pt modelId="{FC0E0431-3004-4F84-9C82-C6578E856AAD}" type="sibTrans" cxnId="{DE9309ED-3F31-43FF-B19F-E34265EE3D44}">
      <dgm:prSet/>
      <dgm:spPr/>
      <dgm:t>
        <a:bodyPr/>
        <a:lstStyle/>
        <a:p>
          <a:endParaRPr lang="en-US"/>
        </a:p>
      </dgm:t>
    </dgm:pt>
    <dgm:pt modelId="{9F8B5474-CBB4-418D-A9C0-644FCBE8FDEC}" type="pres">
      <dgm:prSet presAssocID="{0640C534-3ADC-44FE-A41B-7ECDC8013F1B}" presName="vert0" presStyleCnt="0">
        <dgm:presLayoutVars>
          <dgm:dir/>
          <dgm:animOne val="branch"/>
          <dgm:animLvl val="lvl"/>
        </dgm:presLayoutVars>
      </dgm:prSet>
      <dgm:spPr/>
    </dgm:pt>
    <dgm:pt modelId="{C8A4A7BF-65CE-4A53-B513-E1F29F9E3673}" type="pres">
      <dgm:prSet presAssocID="{CCCFAC1E-283B-4D16-8F49-53A7E829D6B3}" presName="thickLine" presStyleLbl="alignNode1" presStyleIdx="0" presStyleCnt="5"/>
      <dgm:spPr/>
    </dgm:pt>
    <dgm:pt modelId="{4443AF9C-F7E8-48B5-AB09-663AC1CE8A73}" type="pres">
      <dgm:prSet presAssocID="{CCCFAC1E-283B-4D16-8F49-53A7E829D6B3}" presName="horz1" presStyleCnt="0"/>
      <dgm:spPr/>
    </dgm:pt>
    <dgm:pt modelId="{3CDF0C31-0286-47D7-9220-866BC5B32822}" type="pres">
      <dgm:prSet presAssocID="{CCCFAC1E-283B-4D16-8F49-53A7E829D6B3}" presName="tx1" presStyleLbl="revTx" presStyleIdx="0" presStyleCnt="10"/>
      <dgm:spPr/>
    </dgm:pt>
    <dgm:pt modelId="{03E99246-0FF0-4403-AE39-C5E3AE91A8A2}" type="pres">
      <dgm:prSet presAssocID="{CCCFAC1E-283B-4D16-8F49-53A7E829D6B3}" presName="vert1" presStyleCnt="0"/>
      <dgm:spPr/>
    </dgm:pt>
    <dgm:pt modelId="{F6DE9F34-982D-4B1A-8FF9-6DB8CEA148CB}" type="pres">
      <dgm:prSet presAssocID="{AD8342E9-EC12-47B2-916B-1E679F9D515E}" presName="vertSpace2a" presStyleCnt="0"/>
      <dgm:spPr/>
    </dgm:pt>
    <dgm:pt modelId="{9EDE2667-B651-4C75-98D0-EB14AAC067A5}" type="pres">
      <dgm:prSet presAssocID="{AD8342E9-EC12-47B2-916B-1E679F9D515E}" presName="horz2" presStyleCnt="0"/>
      <dgm:spPr/>
    </dgm:pt>
    <dgm:pt modelId="{DD106C47-D667-4083-A365-A3695F8B9CD6}" type="pres">
      <dgm:prSet presAssocID="{AD8342E9-EC12-47B2-916B-1E679F9D515E}" presName="horzSpace2" presStyleCnt="0"/>
      <dgm:spPr/>
    </dgm:pt>
    <dgm:pt modelId="{76D152CB-0C7D-46A7-B7A9-3EC30D257131}" type="pres">
      <dgm:prSet presAssocID="{AD8342E9-EC12-47B2-916B-1E679F9D515E}" presName="tx2" presStyleLbl="revTx" presStyleIdx="1" presStyleCnt="10"/>
      <dgm:spPr/>
    </dgm:pt>
    <dgm:pt modelId="{3462A06C-4406-4F1F-9583-AB3CE145211A}" type="pres">
      <dgm:prSet presAssocID="{AD8342E9-EC12-47B2-916B-1E679F9D515E}" presName="vert2" presStyleCnt="0"/>
      <dgm:spPr/>
    </dgm:pt>
    <dgm:pt modelId="{9CD93029-0A57-4774-B0C2-62AFE072DB31}" type="pres">
      <dgm:prSet presAssocID="{AD8342E9-EC12-47B2-916B-1E679F9D515E}" presName="thinLine2b" presStyleLbl="callout" presStyleIdx="0" presStyleCnt="5"/>
      <dgm:spPr/>
    </dgm:pt>
    <dgm:pt modelId="{0C1FDA2A-E8A0-4762-8CBD-25B92A4600C5}" type="pres">
      <dgm:prSet presAssocID="{AD8342E9-EC12-47B2-916B-1E679F9D515E}" presName="vertSpace2b" presStyleCnt="0"/>
      <dgm:spPr/>
    </dgm:pt>
    <dgm:pt modelId="{70763F9A-EB5E-4CC3-BF14-2F48777A9202}" type="pres">
      <dgm:prSet presAssocID="{342D750B-C20E-4CDD-A536-E051D57BE69B}" presName="thickLine" presStyleLbl="alignNode1" presStyleIdx="1" presStyleCnt="5"/>
      <dgm:spPr/>
    </dgm:pt>
    <dgm:pt modelId="{8A17D471-D118-47CF-9C22-F6698E3F36DF}" type="pres">
      <dgm:prSet presAssocID="{342D750B-C20E-4CDD-A536-E051D57BE69B}" presName="horz1" presStyleCnt="0"/>
      <dgm:spPr/>
    </dgm:pt>
    <dgm:pt modelId="{4950B6E2-1EDF-4F7F-BB46-1184C887EA60}" type="pres">
      <dgm:prSet presAssocID="{342D750B-C20E-4CDD-A536-E051D57BE69B}" presName="tx1" presStyleLbl="revTx" presStyleIdx="2" presStyleCnt="10"/>
      <dgm:spPr/>
    </dgm:pt>
    <dgm:pt modelId="{A96A65AE-DC57-4881-825B-52CFE2530A32}" type="pres">
      <dgm:prSet presAssocID="{342D750B-C20E-4CDD-A536-E051D57BE69B}" presName="vert1" presStyleCnt="0"/>
      <dgm:spPr/>
    </dgm:pt>
    <dgm:pt modelId="{B6D6D92C-C31F-4EB2-B440-B798B09E06EB}" type="pres">
      <dgm:prSet presAssocID="{41BF1207-01B2-431A-9887-5CBBE297F370}" presName="vertSpace2a" presStyleCnt="0"/>
      <dgm:spPr/>
    </dgm:pt>
    <dgm:pt modelId="{F808B3E4-A751-447D-851A-416EC519BCC5}" type="pres">
      <dgm:prSet presAssocID="{41BF1207-01B2-431A-9887-5CBBE297F370}" presName="horz2" presStyleCnt="0"/>
      <dgm:spPr/>
    </dgm:pt>
    <dgm:pt modelId="{81C65661-BABF-4B36-89DC-C9AE8EC5C117}" type="pres">
      <dgm:prSet presAssocID="{41BF1207-01B2-431A-9887-5CBBE297F370}" presName="horzSpace2" presStyleCnt="0"/>
      <dgm:spPr/>
    </dgm:pt>
    <dgm:pt modelId="{A83A45EC-5FD3-475A-88A9-C14CAD2279C1}" type="pres">
      <dgm:prSet presAssocID="{41BF1207-01B2-431A-9887-5CBBE297F370}" presName="tx2" presStyleLbl="revTx" presStyleIdx="3" presStyleCnt="10"/>
      <dgm:spPr/>
    </dgm:pt>
    <dgm:pt modelId="{CE365BCD-3A74-4155-ACA5-185EA860E8BA}" type="pres">
      <dgm:prSet presAssocID="{41BF1207-01B2-431A-9887-5CBBE297F370}" presName="vert2" presStyleCnt="0"/>
      <dgm:spPr/>
    </dgm:pt>
    <dgm:pt modelId="{626065DE-1398-4267-83EF-A1098C387EA1}" type="pres">
      <dgm:prSet presAssocID="{41BF1207-01B2-431A-9887-5CBBE297F370}" presName="thinLine2b" presStyleLbl="callout" presStyleIdx="1" presStyleCnt="5"/>
      <dgm:spPr/>
    </dgm:pt>
    <dgm:pt modelId="{B5ACB970-7135-4984-82B5-80D8854A75D1}" type="pres">
      <dgm:prSet presAssocID="{41BF1207-01B2-431A-9887-5CBBE297F370}" presName="vertSpace2b" presStyleCnt="0"/>
      <dgm:spPr/>
    </dgm:pt>
    <dgm:pt modelId="{31E7A01B-2E6A-45DD-8870-24B8740D35ED}" type="pres">
      <dgm:prSet presAssocID="{EC26148B-98FD-44A3-B227-9CF4C212E886}" presName="thickLine" presStyleLbl="alignNode1" presStyleIdx="2" presStyleCnt="5"/>
      <dgm:spPr/>
    </dgm:pt>
    <dgm:pt modelId="{BA58FD74-94EF-40A9-8DC4-C5BBCC587028}" type="pres">
      <dgm:prSet presAssocID="{EC26148B-98FD-44A3-B227-9CF4C212E886}" presName="horz1" presStyleCnt="0"/>
      <dgm:spPr/>
    </dgm:pt>
    <dgm:pt modelId="{E6C30076-2529-4168-9FD7-D243BEBC29FF}" type="pres">
      <dgm:prSet presAssocID="{EC26148B-98FD-44A3-B227-9CF4C212E886}" presName="tx1" presStyleLbl="revTx" presStyleIdx="4" presStyleCnt="10"/>
      <dgm:spPr/>
    </dgm:pt>
    <dgm:pt modelId="{FCD99EEF-E650-4855-A35C-01670894B3D2}" type="pres">
      <dgm:prSet presAssocID="{EC26148B-98FD-44A3-B227-9CF4C212E886}" presName="vert1" presStyleCnt="0"/>
      <dgm:spPr/>
    </dgm:pt>
    <dgm:pt modelId="{CF3D2B77-A85D-42C1-B6C1-B5339F46457E}" type="pres">
      <dgm:prSet presAssocID="{47B8869E-5857-481A-96E0-AE9E7A4F0163}" presName="vertSpace2a" presStyleCnt="0"/>
      <dgm:spPr/>
    </dgm:pt>
    <dgm:pt modelId="{7F1B1943-A549-4DC1-9CFB-66530C68EB2A}" type="pres">
      <dgm:prSet presAssocID="{47B8869E-5857-481A-96E0-AE9E7A4F0163}" presName="horz2" presStyleCnt="0"/>
      <dgm:spPr/>
    </dgm:pt>
    <dgm:pt modelId="{BF234CDF-225B-4E01-9736-D4F4B1DB90C7}" type="pres">
      <dgm:prSet presAssocID="{47B8869E-5857-481A-96E0-AE9E7A4F0163}" presName="horzSpace2" presStyleCnt="0"/>
      <dgm:spPr/>
    </dgm:pt>
    <dgm:pt modelId="{663CAE21-E994-421C-9BF9-5FBDAC3A4DE2}" type="pres">
      <dgm:prSet presAssocID="{47B8869E-5857-481A-96E0-AE9E7A4F0163}" presName="tx2" presStyleLbl="revTx" presStyleIdx="5" presStyleCnt="10"/>
      <dgm:spPr/>
    </dgm:pt>
    <dgm:pt modelId="{11BBDC98-F766-4CFE-A38F-D0A846A8B5E5}" type="pres">
      <dgm:prSet presAssocID="{47B8869E-5857-481A-96E0-AE9E7A4F0163}" presName="vert2" presStyleCnt="0"/>
      <dgm:spPr/>
    </dgm:pt>
    <dgm:pt modelId="{A3378D32-9002-41CF-9CA0-8B060C17AA8E}" type="pres">
      <dgm:prSet presAssocID="{47B8869E-5857-481A-96E0-AE9E7A4F0163}" presName="thinLine2b" presStyleLbl="callout" presStyleIdx="2" presStyleCnt="5"/>
      <dgm:spPr/>
    </dgm:pt>
    <dgm:pt modelId="{B5ADA20B-FFEF-4C37-B4A8-1A521D318B1A}" type="pres">
      <dgm:prSet presAssocID="{47B8869E-5857-481A-96E0-AE9E7A4F0163}" presName="vertSpace2b" presStyleCnt="0"/>
      <dgm:spPr/>
    </dgm:pt>
    <dgm:pt modelId="{C398AF36-FDC0-4B79-8AFF-89391076DBF2}" type="pres">
      <dgm:prSet presAssocID="{06D017FD-88B5-4B22-A27C-208660947239}" presName="thickLine" presStyleLbl="alignNode1" presStyleIdx="3" presStyleCnt="5"/>
      <dgm:spPr/>
    </dgm:pt>
    <dgm:pt modelId="{93C40EBA-8CF8-4BB1-945C-FD5F09AEE491}" type="pres">
      <dgm:prSet presAssocID="{06D017FD-88B5-4B22-A27C-208660947239}" presName="horz1" presStyleCnt="0"/>
      <dgm:spPr/>
    </dgm:pt>
    <dgm:pt modelId="{F036FA6D-B394-4CD6-A4E5-59B114428E31}" type="pres">
      <dgm:prSet presAssocID="{06D017FD-88B5-4B22-A27C-208660947239}" presName="tx1" presStyleLbl="revTx" presStyleIdx="6" presStyleCnt="10"/>
      <dgm:spPr/>
    </dgm:pt>
    <dgm:pt modelId="{9E59F553-A416-45D5-BFB0-612E9848719C}" type="pres">
      <dgm:prSet presAssocID="{06D017FD-88B5-4B22-A27C-208660947239}" presName="vert1" presStyleCnt="0"/>
      <dgm:spPr/>
    </dgm:pt>
    <dgm:pt modelId="{BFBE19D1-6341-4FF0-954D-86464694453F}" type="pres">
      <dgm:prSet presAssocID="{32083455-9E7A-4DBC-B981-9F40439585F4}" presName="vertSpace2a" presStyleCnt="0"/>
      <dgm:spPr/>
    </dgm:pt>
    <dgm:pt modelId="{C986AAC5-95EA-413B-B9BC-897A8729731C}" type="pres">
      <dgm:prSet presAssocID="{32083455-9E7A-4DBC-B981-9F40439585F4}" presName="horz2" presStyleCnt="0"/>
      <dgm:spPr/>
    </dgm:pt>
    <dgm:pt modelId="{1A12BC25-CB00-4838-9F75-7C1F918C9D43}" type="pres">
      <dgm:prSet presAssocID="{32083455-9E7A-4DBC-B981-9F40439585F4}" presName="horzSpace2" presStyleCnt="0"/>
      <dgm:spPr/>
    </dgm:pt>
    <dgm:pt modelId="{B7323440-466C-4448-9A48-883FDA143DE5}" type="pres">
      <dgm:prSet presAssocID="{32083455-9E7A-4DBC-B981-9F40439585F4}" presName="tx2" presStyleLbl="revTx" presStyleIdx="7" presStyleCnt="10"/>
      <dgm:spPr/>
    </dgm:pt>
    <dgm:pt modelId="{A1FE924B-77CC-41DB-A4E1-5375CE4998A7}" type="pres">
      <dgm:prSet presAssocID="{32083455-9E7A-4DBC-B981-9F40439585F4}" presName="vert2" presStyleCnt="0"/>
      <dgm:spPr/>
    </dgm:pt>
    <dgm:pt modelId="{2DFCBCA8-98DD-4011-8BBE-E49459A2F1AD}" type="pres">
      <dgm:prSet presAssocID="{32083455-9E7A-4DBC-B981-9F40439585F4}" presName="thinLine2b" presStyleLbl="callout" presStyleIdx="3" presStyleCnt="5"/>
      <dgm:spPr/>
    </dgm:pt>
    <dgm:pt modelId="{C7AF1871-92D4-4DD6-983B-0ECEA482EACC}" type="pres">
      <dgm:prSet presAssocID="{32083455-9E7A-4DBC-B981-9F40439585F4}" presName="vertSpace2b" presStyleCnt="0"/>
      <dgm:spPr/>
    </dgm:pt>
    <dgm:pt modelId="{C62368B5-C26C-4BF9-952E-5827E057BBFF}" type="pres">
      <dgm:prSet presAssocID="{3D568911-2AE9-4D36-9FFE-A5CD1CD3328C}" presName="thickLine" presStyleLbl="alignNode1" presStyleIdx="4" presStyleCnt="5"/>
      <dgm:spPr/>
    </dgm:pt>
    <dgm:pt modelId="{89FC7766-2B4F-4937-8E8B-F8A39D324301}" type="pres">
      <dgm:prSet presAssocID="{3D568911-2AE9-4D36-9FFE-A5CD1CD3328C}" presName="horz1" presStyleCnt="0"/>
      <dgm:spPr/>
    </dgm:pt>
    <dgm:pt modelId="{44EEAFAC-D363-4B82-857A-08EE68381D9F}" type="pres">
      <dgm:prSet presAssocID="{3D568911-2AE9-4D36-9FFE-A5CD1CD3328C}" presName="tx1" presStyleLbl="revTx" presStyleIdx="8" presStyleCnt="10"/>
      <dgm:spPr/>
    </dgm:pt>
    <dgm:pt modelId="{41EEAF65-D9A8-4070-AE97-715E9B89DBE6}" type="pres">
      <dgm:prSet presAssocID="{3D568911-2AE9-4D36-9FFE-A5CD1CD3328C}" presName="vert1" presStyleCnt="0"/>
      <dgm:spPr/>
    </dgm:pt>
    <dgm:pt modelId="{B9AC72C6-4AB5-43E8-9DC5-79E0E8396151}" type="pres">
      <dgm:prSet presAssocID="{B71CF13E-25C8-4E3F-9DC7-1D1B90B779CF}" presName="vertSpace2a" presStyleCnt="0"/>
      <dgm:spPr/>
    </dgm:pt>
    <dgm:pt modelId="{8CD917E5-41E8-47BD-883D-0ECA11E923C0}" type="pres">
      <dgm:prSet presAssocID="{B71CF13E-25C8-4E3F-9DC7-1D1B90B779CF}" presName="horz2" presStyleCnt="0"/>
      <dgm:spPr/>
    </dgm:pt>
    <dgm:pt modelId="{EE648A88-9C81-4664-BA22-8E181608C7CC}" type="pres">
      <dgm:prSet presAssocID="{B71CF13E-25C8-4E3F-9DC7-1D1B90B779CF}" presName="horzSpace2" presStyleCnt="0"/>
      <dgm:spPr/>
    </dgm:pt>
    <dgm:pt modelId="{8765CE11-939E-4F7C-A43C-F0D1FC92228D}" type="pres">
      <dgm:prSet presAssocID="{B71CF13E-25C8-4E3F-9DC7-1D1B90B779CF}" presName="tx2" presStyleLbl="revTx" presStyleIdx="9" presStyleCnt="10"/>
      <dgm:spPr/>
    </dgm:pt>
    <dgm:pt modelId="{14BCF7F2-05BA-4890-ACB2-72AE1716F5A3}" type="pres">
      <dgm:prSet presAssocID="{B71CF13E-25C8-4E3F-9DC7-1D1B90B779CF}" presName="vert2" presStyleCnt="0"/>
      <dgm:spPr/>
    </dgm:pt>
    <dgm:pt modelId="{1914B06C-346D-423D-8B9A-E3A61603F369}" type="pres">
      <dgm:prSet presAssocID="{B71CF13E-25C8-4E3F-9DC7-1D1B90B779CF}" presName="thinLine2b" presStyleLbl="callout" presStyleIdx="4" presStyleCnt="5"/>
      <dgm:spPr/>
    </dgm:pt>
    <dgm:pt modelId="{36FA523B-815B-4336-8E71-C60E7B88B26C}" type="pres">
      <dgm:prSet presAssocID="{B71CF13E-25C8-4E3F-9DC7-1D1B90B779CF}" presName="vertSpace2b" presStyleCnt="0"/>
      <dgm:spPr/>
    </dgm:pt>
  </dgm:ptLst>
  <dgm:cxnLst>
    <dgm:cxn modelId="{2B8E9413-B86F-471F-9CCE-D5051CCEAB1D}" type="presOf" srcId="{342D750B-C20E-4CDD-A536-E051D57BE69B}" destId="{4950B6E2-1EDF-4F7F-BB46-1184C887EA60}" srcOrd="0" destOrd="0" presId="urn:microsoft.com/office/officeart/2008/layout/LinedList"/>
    <dgm:cxn modelId="{492F542B-55B0-4093-8D16-8DC9533C2C34}" type="presOf" srcId="{CCCFAC1E-283B-4D16-8F49-53A7E829D6B3}" destId="{3CDF0C31-0286-47D7-9220-866BC5B32822}" srcOrd="0" destOrd="0" presId="urn:microsoft.com/office/officeart/2008/layout/LinedList"/>
    <dgm:cxn modelId="{1380CC38-09B9-4CDF-A17F-880DD32AF0B8}" type="presOf" srcId="{3D568911-2AE9-4D36-9FFE-A5CD1CD3328C}" destId="{44EEAFAC-D363-4B82-857A-08EE68381D9F}" srcOrd="0" destOrd="0" presId="urn:microsoft.com/office/officeart/2008/layout/LinedList"/>
    <dgm:cxn modelId="{06B49F44-3629-4880-9725-5D49251C2E2E}" srcId="{EC26148B-98FD-44A3-B227-9CF4C212E886}" destId="{47B8869E-5857-481A-96E0-AE9E7A4F0163}" srcOrd="0" destOrd="0" parTransId="{AC2D6A3A-BE93-4A10-86CA-7ADFB9187309}" sibTransId="{206A4F0A-7D24-471E-A744-8F7F8D1F3DCD}"/>
    <dgm:cxn modelId="{F7912145-243F-426F-9D9C-0A50DE70B4A3}" srcId="{0640C534-3ADC-44FE-A41B-7ECDC8013F1B}" destId="{EC26148B-98FD-44A3-B227-9CF4C212E886}" srcOrd="2" destOrd="0" parTransId="{0E93F071-0E71-4D3F-9B66-270E720EC135}" sibTransId="{FCA7A556-2D0F-41E2-8509-4A9E693FEFB1}"/>
    <dgm:cxn modelId="{1FFF3E4A-19E7-4EC8-9F4D-664E04976F65}" srcId="{342D750B-C20E-4CDD-A536-E051D57BE69B}" destId="{41BF1207-01B2-431A-9887-5CBBE297F370}" srcOrd="0" destOrd="0" parTransId="{3BE10E45-4139-4602-BF91-3BCCF59B476D}" sibTransId="{F654492B-DBFE-4501-B7AD-152569D12084}"/>
    <dgm:cxn modelId="{A7A9994D-E158-4F1D-B251-FA0B498BF9AA}" srcId="{0640C534-3ADC-44FE-A41B-7ECDC8013F1B}" destId="{342D750B-C20E-4CDD-A536-E051D57BE69B}" srcOrd="1" destOrd="0" parTransId="{A40A787F-F075-4318-BF40-E4ECE530EA04}" sibTransId="{56A7EA29-330D-4CEF-B93A-CF21DC9D39C8}"/>
    <dgm:cxn modelId="{6CB13559-7DBB-40C1-8364-09D56FA5FA67}" srcId="{0640C534-3ADC-44FE-A41B-7ECDC8013F1B}" destId="{CCCFAC1E-283B-4D16-8F49-53A7E829D6B3}" srcOrd="0" destOrd="0" parTransId="{88EE99A6-FE20-4F40-8DCD-BAAA381BB65B}" sibTransId="{C9098BCC-7F29-4474-83A7-9CB930DC5529}"/>
    <dgm:cxn modelId="{1E774459-3540-4DA4-82EA-36322F23BFD2}" srcId="{3D568911-2AE9-4D36-9FFE-A5CD1CD3328C}" destId="{B71CF13E-25C8-4E3F-9DC7-1D1B90B779CF}" srcOrd="0" destOrd="0" parTransId="{FA0B9421-7B7F-4788-9A70-439A8B994DF6}" sibTransId="{B3C59899-964C-4A57-944F-503D1EB09C01}"/>
    <dgm:cxn modelId="{55ABC162-4411-4669-B575-E2AF43BB010B}" type="presOf" srcId="{B71CF13E-25C8-4E3F-9DC7-1D1B90B779CF}" destId="{8765CE11-939E-4F7C-A43C-F0D1FC92228D}" srcOrd="0" destOrd="0" presId="urn:microsoft.com/office/officeart/2008/layout/LinedList"/>
    <dgm:cxn modelId="{DC8D9972-D0B8-4D54-A37F-E5D5871331BA}" srcId="{0640C534-3ADC-44FE-A41B-7ECDC8013F1B}" destId="{3D568911-2AE9-4D36-9FFE-A5CD1CD3328C}" srcOrd="4" destOrd="0" parTransId="{609DB299-1DE4-440F-AAC2-D70735A8A55B}" sibTransId="{921F9608-7C44-43CC-B329-B3016415BA06}"/>
    <dgm:cxn modelId="{B9265BA7-F7E9-4A6C-B0FC-B60719E69B22}" type="presOf" srcId="{06D017FD-88B5-4B22-A27C-208660947239}" destId="{F036FA6D-B394-4CD6-A4E5-59B114428E31}" srcOrd="0" destOrd="0" presId="urn:microsoft.com/office/officeart/2008/layout/LinedList"/>
    <dgm:cxn modelId="{6A06ADAA-053A-48AF-9BC3-F59BCD14A928}" type="presOf" srcId="{EC26148B-98FD-44A3-B227-9CF4C212E886}" destId="{E6C30076-2529-4168-9FD7-D243BEBC29FF}" srcOrd="0" destOrd="0" presId="urn:microsoft.com/office/officeart/2008/layout/LinedList"/>
    <dgm:cxn modelId="{964C10B2-BF7A-4110-B23B-86E2EF1E2EE1}" type="presOf" srcId="{32083455-9E7A-4DBC-B981-9F40439585F4}" destId="{B7323440-466C-4448-9A48-883FDA143DE5}" srcOrd="0" destOrd="0" presId="urn:microsoft.com/office/officeart/2008/layout/LinedList"/>
    <dgm:cxn modelId="{69CDF0B5-8C83-426F-B1B8-AC28923C535D}" type="presOf" srcId="{AD8342E9-EC12-47B2-916B-1E679F9D515E}" destId="{76D152CB-0C7D-46A7-B7A9-3EC30D257131}" srcOrd="0" destOrd="0" presId="urn:microsoft.com/office/officeart/2008/layout/LinedList"/>
    <dgm:cxn modelId="{74211FBF-B274-41D5-9EF9-886C7B8A0907}" type="presOf" srcId="{47B8869E-5857-481A-96E0-AE9E7A4F0163}" destId="{663CAE21-E994-421C-9BF9-5FBDAC3A4DE2}" srcOrd="0" destOrd="0" presId="urn:microsoft.com/office/officeart/2008/layout/LinedList"/>
    <dgm:cxn modelId="{C12124CC-9178-4E8D-8B92-BA6FEAF107C4}" srcId="{0640C534-3ADC-44FE-A41B-7ECDC8013F1B}" destId="{06D017FD-88B5-4B22-A27C-208660947239}" srcOrd="3" destOrd="0" parTransId="{43F81E4C-5920-495D-9CA7-24DE2CFAF7D1}" sibTransId="{C8BED512-8AD8-4CE0-AE07-DA3C3F3977F8}"/>
    <dgm:cxn modelId="{D7EB7ADC-5E44-4402-B4B2-12C65CB85BF2}" type="presOf" srcId="{0640C534-3ADC-44FE-A41B-7ECDC8013F1B}" destId="{9F8B5474-CBB4-418D-A9C0-644FCBE8FDEC}" srcOrd="0" destOrd="0" presId="urn:microsoft.com/office/officeart/2008/layout/LinedList"/>
    <dgm:cxn modelId="{58F63AE0-F24B-4F1C-9F3D-0F06834854E9}" srcId="{06D017FD-88B5-4B22-A27C-208660947239}" destId="{32083455-9E7A-4DBC-B981-9F40439585F4}" srcOrd="0" destOrd="0" parTransId="{9EBA6CBD-B5F2-41CF-B383-728AA0A28C33}" sibTransId="{82CA8946-A3E9-40DC-AA7F-A1BFEF7EBAF2}"/>
    <dgm:cxn modelId="{DE9309ED-3F31-43FF-B19F-E34265EE3D44}" srcId="{CCCFAC1E-283B-4D16-8F49-53A7E829D6B3}" destId="{AD8342E9-EC12-47B2-916B-1E679F9D515E}" srcOrd="0" destOrd="0" parTransId="{279F5117-67A9-4FA4-84B9-8635EC145636}" sibTransId="{FC0E0431-3004-4F84-9C82-C6578E856AAD}"/>
    <dgm:cxn modelId="{9CCD59ED-5BA2-4D09-8BF5-B55F2766E96B}" type="presOf" srcId="{41BF1207-01B2-431A-9887-5CBBE297F370}" destId="{A83A45EC-5FD3-475A-88A9-C14CAD2279C1}" srcOrd="0" destOrd="0" presId="urn:microsoft.com/office/officeart/2008/layout/LinedList"/>
    <dgm:cxn modelId="{600F7992-0041-481F-BFBA-23DDC3819482}" type="presParOf" srcId="{9F8B5474-CBB4-418D-A9C0-644FCBE8FDEC}" destId="{C8A4A7BF-65CE-4A53-B513-E1F29F9E3673}" srcOrd="0" destOrd="0" presId="urn:microsoft.com/office/officeart/2008/layout/LinedList"/>
    <dgm:cxn modelId="{7118A4F7-F80C-4459-AE12-ABA7EF4C2825}" type="presParOf" srcId="{9F8B5474-CBB4-418D-A9C0-644FCBE8FDEC}" destId="{4443AF9C-F7E8-48B5-AB09-663AC1CE8A73}" srcOrd="1" destOrd="0" presId="urn:microsoft.com/office/officeart/2008/layout/LinedList"/>
    <dgm:cxn modelId="{90110DF2-8D6C-4461-B6DC-7C8D8B8A9861}" type="presParOf" srcId="{4443AF9C-F7E8-48B5-AB09-663AC1CE8A73}" destId="{3CDF0C31-0286-47D7-9220-866BC5B32822}" srcOrd="0" destOrd="0" presId="urn:microsoft.com/office/officeart/2008/layout/LinedList"/>
    <dgm:cxn modelId="{8933FB7D-B624-49A4-88C5-FDF6BAFC4953}" type="presParOf" srcId="{4443AF9C-F7E8-48B5-AB09-663AC1CE8A73}" destId="{03E99246-0FF0-4403-AE39-C5E3AE91A8A2}" srcOrd="1" destOrd="0" presId="urn:microsoft.com/office/officeart/2008/layout/LinedList"/>
    <dgm:cxn modelId="{B02E2E35-9F56-407E-94B8-2FF26EE5BFCA}" type="presParOf" srcId="{03E99246-0FF0-4403-AE39-C5E3AE91A8A2}" destId="{F6DE9F34-982D-4B1A-8FF9-6DB8CEA148CB}" srcOrd="0" destOrd="0" presId="urn:microsoft.com/office/officeart/2008/layout/LinedList"/>
    <dgm:cxn modelId="{F2DF458E-3267-49D3-9528-19CE144AB628}" type="presParOf" srcId="{03E99246-0FF0-4403-AE39-C5E3AE91A8A2}" destId="{9EDE2667-B651-4C75-98D0-EB14AAC067A5}" srcOrd="1" destOrd="0" presId="urn:microsoft.com/office/officeart/2008/layout/LinedList"/>
    <dgm:cxn modelId="{34A8A268-ACCD-4D18-B4D0-48984503495C}" type="presParOf" srcId="{9EDE2667-B651-4C75-98D0-EB14AAC067A5}" destId="{DD106C47-D667-4083-A365-A3695F8B9CD6}" srcOrd="0" destOrd="0" presId="urn:microsoft.com/office/officeart/2008/layout/LinedList"/>
    <dgm:cxn modelId="{D605276B-1BFF-4B12-8570-793010C78FB3}" type="presParOf" srcId="{9EDE2667-B651-4C75-98D0-EB14AAC067A5}" destId="{76D152CB-0C7D-46A7-B7A9-3EC30D257131}" srcOrd="1" destOrd="0" presId="urn:microsoft.com/office/officeart/2008/layout/LinedList"/>
    <dgm:cxn modelId="{A293CD44-C4A7-4F77-858F-712828B08135}" type="presParOf" srcId="{9EDE2667-B651-4C75-98D0-EB14AAC067A5}" destId="{3462A06C-4406-4F1F-9583-AB3CE145211A}" srcOrd="2" destOrd="0" presId="urn:microsoft.com/office/officeart/2008/layout/LinedList"/>
    <dgm:cxn modelId="{BBA10F97-E343-4A8F-8797-CE38BA861DB7}" type="presParOf" srcId="{03E99246-0FF0-4403-AE39-C5E3AE91A8A2}" destId="{9CD93029-0A57-4774-B0C2-62AFE072DB31}" srcOrd="2" destOrd="0" presId="urn:microsoft.com/office/officeart/2008/layout/LinedList"/>
    <dgm:cxn modelId="{5B18157F-D945-4929-B0E0-21AE67C7153F}" type="presParOf" srcId="{03E99246-0FF0-4403-AE39-C5E3AE91A8A2}" destId="{0C1FDA2A-E8A0-4762-8CBD-25B92A4600C5}" srcOrd="3" destOrd="0" presId="urn:microsoft.com/office/officeart/2008/layout/LinedList"/>
    <dgm:cxn modelId="{81158DE5-9173-493E-924C-17C7F7F57A16}" type="presParOf" srcId="{9F8B5474-CBB4-418D-A9C0-644FCBE8FDEC}" destId="{70763F9A-EB5E-4CC3-BF14-2F48777A9202}" srcOrd="2" destOrd="0" presId="urn:microsoft.com/office/officeart/2008/layout/LinedList"/>
    <dgm:cxn modelId="{73A6C685-F075-4739-ABD6-532E18585106}" type="presParOf" srcId="{9F8B5474-CBB4-418D-A9C0-644FCBE8FDEC}" destId="{8A17D471-D118-47CF-9C22-F6698E3F36DF}" srcOrd="3" destOrd="0" presId="urn:microsoft.com/office/officeart/2008/layout/LinedList"/>
    <dgm:cxn modelId="{67CA1C09-80DB-4B5A-838C-C344BD515D33}" type="presParOf" srcId="{8A17D471-D118-47CF-9C22-F6698E3F36DF}" destId="{4950B6E2-1EDF-4F7F-BB46-1184C887EA60}" srcOrd="0" destOrd="0" presId="urn:microsoft.com/office/officeart/2008/layout/LinedList"/>
    <dgm:cxn modelId="{F4D0E187-F735-4995-B141-D1F8A91CE3C2}" type="presParOf" srcId="{8A17D471-D118-47CF-9C22-F6698E3F36DF}" destId="{A96A65AE-DC57-4881-825B-52CFE2530A32}" srcOrd="1" destOrd="0" presId="urn:microsoft.com/office/officeart/2008/layout/LinedList"/>
    <dgm:cxn modelId="{BEAD2565-F275-493A-98C4-61E5A6C1E854}" type="presParOf" srcId="{A96A65AE-DC57-4881-825B-52CFE2530A32}" destId="{B6D6D92C-C31F-4EB2-B440-B798B09E06EB}" srcOrd="0" destOrd="0" presId="urn:microsoft.com/office/officeart/2008/layout/LinedList"/>
    <dgm:cxn modelId="{0327490B-48F0-4484-97E3-AD800C49050D}" type="presParOf" srcId="{A96A65AE-DC57-4881-825B-52CFE2530A32}" destId="{F808B3E4-A751-447D-851A-416EC519BCC5}" srcOrd="1" destOrd="0" presId="urn:microsoft.com/office/officeart/2008/layout/LinedList"/>
    <dgm:cxn modelId="{9DA82AF8-EE1E-42BA-B0CA-EE9EB3198B98}" type="presParOf" srcId="{F808B3E4-A751-447D-851A-416EC519BCC5}" destId="{81C65661-BABF-4B36-89DC-C9AE8EC5C117}" srcOrd="0" destOrd="0" presId="urn:microsoft.com/office/officeart/2008/layout/LinedList"/>
    <dgm:cxn modelId="{E8D8E759-201E-4673-91EA-059CC86D957B}" type="presParOf" srcId="{F808B3E4-A751-447D-851A-416EC519BCC5}" destId="{A83A45EC-5FD3-475A-88A9-C14CAD2279C1}" srcOrd="1" destOrd="0" presId="urn:microsoft.com/office/officeart/2008/layout/LinedList"/>
    <dgm:cxn modelId="{57D0689C-C999-41DE-B3D7-8EC83AC55095}" type="presParOf" srcId="{F808B3E4-A751-447D-851A-416EC519BCC5}" destId="{CE365BCD-3A74-4155-ACA5-185EA860E8BA}" srcOrd="2" destOrd="0" presId="urn:microsoft.com/office/officeart/2008/layout/LinedList"/>
    <dgm:cxn modelId="{F6C2D74A-5776-40A9-9B15-FDFDB2C4D306}" type="presParOf" srcId="{A96A65AE-DC57-4881-825B-52CFE2530A32}" destId="{626065DE-1398-4267-83EF-A1098C387EA1}" srcOrd="2" destOrd="0" presId="urn:microsoft.com/office/officeart/2008/layout/LinedList"/>
    <dgm:cxn modelId="{8B214631-F8B4-4FD1-A0C9-8BE87806E974}" type="presParOf" srcId="{A96A65AE-DC57-4881-825B-52CFE2530A32}" destId="{B5ACB970-7135-4984-82B5-80D8854A75D1}" srcOrd="3" destOrd="0" presId="urn:microsoft.com/office/officeart/2008/layout/LinedList"/>
    <dgm:cxn modelId="{824D73B0-B6E5-4201-B5D6-4A971270AA92}" type="presParOf" srcId="{9F8B5474-CBB4-418D-A9C0-644FCBE8FDEC}" destId="{31E7A01B-2E6A-45DD-8870-24B8740D35ED}" srcOrd="4" destOrd="0" presId="urn:microsoft.com/office/officeart/2008/layout/LinedList"/>
    <dgm:cxn modelId="{03D0835B-85D2-41BF-860D-5DFA3CB69B8B}" type="presParOf" srcId="{9F8B5474-CBB4-418D-A9C0-644FCBE8FDEC}" destId="{BA58FD74-94EF-40A9-8DC4-C5BBCC587028}" srcOrd="5" destOrd="0" presId="urn:microsoft.com/office/officeart/2008/layout/LinedList"/>
    <dgm:cxn modelId="{D0365E61-79FF-41C5-AC33-566704277FF0}" type="presParOf" srcId="{BA58FD74-94EF-40A9-8DC4-C5BBCC587028}" destId="{E6C30076-2529-4168-9FD7-D243BEBC29FF}" srcOrd="0" destOrd="0" presId="urn:microsoft.com/office/officeart/2008/layout/LinedList"/>
    <dgm:cxn modelId="{90F91AAF-C33A-4514-B019-907BFA1CCEC4}" type="presParOf" srcId="{BA58FD74-94EF-40A9-8DC4-C5BBCC587028}" destId="{FCD99EEF-E650-4855-A35C-01670894B3D2}" srcOrd="1" destOrd="0" presId="urn:microsoft.com/office/officeart/2008/layout/LinedList"/>
    <dgm:cxn modelId="{EE1DA014-32DE-464A-8AA1-02C23C76B02E}" type="presParOf" srcId="{FCD99EEF-E650-4855-A35C-01670894B3D2}" destId="{CF3D2B77-A85D-42C1-B6C1-B5339F46457E}" srcOrd="0" destOrd="0" presId="urn:microsoft.com/office/officeart/2008/layout/LinedList"/>
    <dgm:cxn modelId="{8F88E425-2D29-440B-AEA9-A57D53F50322}" type="presParOf" srcId="{FCD99EEF-E650-4855-A35C-01670894B3D2}" destId="{7F1B1943-A549-4DC1-9CFB-66530C68EB2A}" srcOrd="1" destOrd="0" presId="urn:microsoft.com/office/officeart/2008/layout/LinedList"/>
    <dgm:cxn modelId="{4D7F890C-3693-4B8B-A0DB-C7BA2F8AA1F9}" type="presParOf" srcId="{7F1B1943-A549-4DC1-9CFB-66530C68EB2A}" destId="{BF234CDF-225B-4E01-9736-D4F4B1DB90C7}" srcOrd="0" destOrd="0" presId="urn:microsoft.com/office/officeart/2008/layout/LinedList"/>
    <dgm:cxn modelId="{BC130467-5D85-4E6A-94F2-F5C7428435C7}" type="presParOf" srcId="{7F1B1943-A549-4DC1-9CFB-66530C68EB2A}" destId="{663CAE21-E994-421C-9BF9-5FBDAC3A4DE2}" srcOrd="1" destOrd="0" presId="urn:microsoft.com/office/officeart/2008/layout/LinedList"/>
    <dgm:cxn modelId="{E526A8DA-4F6F-4252-B90F-3D791F7DE078}" type="presParOf" srcId="{7F1B1943-A549-4DC1-9CFB-66530C68EB2A}" destId="{11BBDC98-F766-4CFE-A38F-D0A846A8B5E5}" srcOrd="2" destOrd="0" presId="urn:microsoft.com/office/officeart/2008/layout/LinedList"/>
    <dgm:cxn modelId="{C21A4161-7410-4F4C-8CAD-4751AD1D0255}" type="presParOf" srcId="{FCD99EEF-E650-4855-A35C-01670894B3D2}" destId="{A3378D32-9002-41CF-9CA0-8B060C17AA8E}" srcOrd="2" destOrd="0" presId="urn:microsoft.com/office/officeart/2008/layout/LinedList"/>
    <dgm:cxn modelId="{C4BBE48A-3E09-4171-9556-F78ECAD50A26}" type="presParOf" srcId="{FCD99EEF-E650-4855-A35C-01670894B3D2}" destId="{B5ADA20B-FFEF-4C37-B4A8-1A521D318B1A}" srcOrd="3" destOrd="0" presId="urn:microsoft.com/office/officeart/2008/layout/LinedList"/>
    <dgm:cxn modelId="{C7E318F5-A7CE-4068-8BF3-A17A939D302B}" type="presParOf" srcId="{9F8B5474-CBB4-418D-A9C0-644FCBE8FDEC}" destId="{C398AF36-FDC0-4B79-8AFF-89391076DBF2}" srcOrd="6" destOrd="0" presId="urn:microsoft.com/office/officeart/2008/layout/LinedList"/>
    <dgm:cxn modelId="{716103BE-817C-4CFA-9EF6-A2E93DC2BFD3}" type="presParOf" srcId="{9F8B5474-CBB4-418D-A9C0-644FCBE8FDEC}" destId="{93C40EBA-8CF8-4BB1-945C-FD5F09AEE491}" srcOrd="7" destOrd="0" presId="urn:microsoft.com/office/officeart/2008/layout/LinedList"/>
    <dgm:cxn modelId="{5B8ADE8F-ABA0-4587-BCC1-77C829B96FA4}" type="presParOf" srcId="{93C40EBA-8CF8-4BB1-945C-FD5F09AEE491}" destId="{F036FA6D-B394-4CD6-A4E5-59B114428E31}" srcOrd="0" destOrd="0" presId="urn:microsoft.com/office/officeart/2008/layout/LinedList"/>
    <dgm:cxn modelId="{D9EA876B-380D-435C-8F32-AD4F68471054}" type="presParOf" srcId="{93C40EBA-8CF8-4BB1-945C-FD5F09AEE491}" destId="{9E59F553-A416-45D5-BFB0-612E9848719C}" srcOrd="1" destOrd="0" presId="urn:microsoft.com/office/officeart/2008/layout/LinedList"/>
    <dgm:cxn modelId="{BB1876BE-ACA1-4821-8EA9-7A2C1981AB8C}" type="presParOf" srcId="{9E59F553-A416-45D5-BFB0-612E9848719C}" destId="{BFBE19D1-6341-4FF0-954D-86464694453F}" srcOrd="0" destOrd="0" presId="urn:microsoft.com/office/officeart/2008/layout/LinedList"/>
    <dgm:cxn modelId="{0276A7F0-BEC0-4251-88FC-1EAA25B50F7A}" type="presParOf" srcId="{9E59F553-A416-45D5-BFB0-612E9848719C}" destId="{C986AAC5-95EA-413B-B9BC-897A8729731C}" srcOrd="1" destOrd="0" presId="urn:microsoft.com/office/officeart/2008/layout/LinedList"/>
    <dgm:cxn modelId="{A29132DD-AD5E-4EFF-B2B3-4F4268455BBE}" type="presParOf" srcId="{C986AAC5-95EA-413B-B9BC-897A8729731C}" destId="{1A12BC25-CB00-4838-9F75-7C1F918C9D43}" srcOrd="0" destOrd="0" presId="urn:microsoft.com/office/officeart/2008/layout/LinedList"/>
    <dgm:cxn modelId="{CBCC59D7-45AD-4373-AC58-F6C3E5463161}" type="presParOf" srcId="{C986AAC5-95EA-413B-B9BC-897A8729731C}" destId="{B7323440-466C-4448-9A48-883FDA143DE5}" srcOrd="1" destOrd="0" presId="urn:microsoft.com/office/officeart/2008/layout/LinedList"/>
    <dgm:cxn modelId="{D3747809-F323-4ADD-A3FD-02963822D05B}" type="presParOf" srcId="{C986AAC5-95EA-413B-B9BC-897A8729731C}" destId="{A1FE924B-77CC-41DB-A4E1-5375CE4998A7}" srcOrd="2" destOrd="0" presId="urn:microsoft.com/office/officeart/2008/layout/LinedList"/>
    <dgm:cxn modelId="{1A918D74-4291-49CC-ACD9-00B6CE815D95}" type="presParOf" srcId="{9E59F553-A416-45D5-BFB0-612E9848719C}" destId="{2DFCBCA8-98DD-4011-8BBE-E49459A2F1AD}" srcOrd="2" destOrd="0" presId="urn:microsoft.com/office/officeart/2008/layout/LinedList"/>
    <dgm:cxn modelId="{035E68CA-FB61-4FAD-9892-795B89337EA9}" type="presParOf" srcId="{9E59F553-A416-45D5-BFB0-612E9848719C}" destId="{C7AF1871-92D4-4DD6-983B-0ECEA482EACC}" srcOrd="3" destOrd="0" presId="urn:microsoft.com/office/officeart/2008/layout/LinedList"/>
    <dgm:cxn modelId="{6AA04CD2-928F-45C1-8D1F-09F79F3524CB}" type="presParOf" srcId="{9F8B5474-CBB4-418D-A9C0-644FCBE8FDEC}" destId="{C62368B5-C26C-4BF9-952E-5827E057BBFF}" srcOrd="8" destOrd="0" presId="urn:microsoft.com/office/officeart/2008/layout/LinedList"/>
    <dgm:cxn modelId="{099A2171-EBF6-4A88-BD53-B0933C9A8052}" type="presParOf" srcId="{9F8B5474-CBB4-418D-A9C0-644FCBE8FDEC}" destId="{89FC7766-2B4F-4937-8E8B-F8A39D324301}" srcOrd="9" destOrd="0" presId="urn:microsoft.com/office/officeart/2008/layout/LinedList"/>
    <dgm:cxn modelId="{051D07FB-3A13-4760-9AAF-054EF607A9E2}" type="presParOf" srcId="{89FC7766-2B4F-4937-8E8B-F8A39D324301}" destId="{44EEAFAC-D363-4B82-857A-08EE68381D9F}" srcOrd="0" destOrd="0" presId="urn:microsoft.com/office/officeart/2008/layout/LinedList"/>
    <dgm:cxn modelId="{E936E205-5E0B-486E-AC87-C09AFBE20A31}" type="presParOf" srcId="{89FC7766-2B4F-4937-8E8B-F8A39D324301}" destId="{41EEAF65-D9A8-4070-AE97-715E9B89DBE6}" srcOrd="1" destOrd="0" presId="urn:microsoft.com/office/officeart/2008/layout/LinedList"/>
    <dgm:cxn modelId="{2854A8AE-CD17-4A16-A5A4-3F82610E6819}" type="presParOf" srcId="{41EEAF65-D9A8-4070-AE97-715E9B89DBE6}" destId="{B9AC72C6-4AB5-43E8-9DC5-79E0E8396151}" srcOrd="0" destOrd="0" presId="urn:microsoft.com/office/officeart/2008/layout/LinedList"/>
    <dgm:cxn modelId="{638BECCE-8920-4CF7-859D-2E750F66D2DB}" type="presParOf" srcId="{41EEAF65-D9A8-4070-AE97-715E9B89DBE6}" destId="{8CD917E5-41E8-47BD-883D-0ECA11E923C0}" srcOrd="1" destOrd="0" presId="urn:microsoft.com/office/officeart/2008/layout/LinedList"/>
    <dgm:cxn modelId="{8160EB26-01FB-4251-96E3-AB3A7D820899}" type="presParOf" srcId="{8CD917E5-41E8-47BD-883D-0ECA11E923C0}" destId="{EE648A88-9C81-4664-BA22-8E181608C7CC}" srcOrd="0" destOrd="0" presId="urn:microsoft.com/office/officeart/2008/layout/LinedList"/>
    <dgm:cxn modelId="{D5839ED6-FF0C-46CD-95C5-DC076E1A73E7}" type="presParOf" srcId="{8CD917E5-41E8-47BD-883D-0ECA11E923C0}" destId="{8765CE11-939E-4F7C-A43C-F0D1FC92228D}" srcOrd="1" destOrd="0" presId="urn:microsoft.com/office/officeart/2008/layout/LinedList"/>
    <dgm:cxn modelId="{E477D61D-2EF7-4347-9732-7AD9CFA7301C}" type="presParOf" srcId="{8CD917E5-41E8-47BD-883D-0ECA11E923C0}" destId="{14BCF7F2-05BA-4890-ACB2-72AE1716F5A3}" srcOrd="2" destOrd="0" presId="urn:microsoft.com/office/officeart/2008/layout/LinedList"/>
    <dgm:cxn modelId="{23CD67BD-F6A5-417F-BE4D-9ABDB0C9D1B2}" type="presParOf" srcId="{41EEAF65-D9A8-4070-AE97-715E9B89DBE6}" destId="{1914B06C-346D-423D-8B9A-E3A61603F369}" srcOrd="2" destOrd="0" presId="urn:microsoft.com/office/officeart/2008/layout/LinedList"/>
    <dgm:cxn modelId="{B3239B2F-AE95-4D6E-92ED-35A8408435B7}" type="presParOf" srcId="{41EEAF65-D9A8-4070-AE97-715E9B89DBE6}" destId="{36FA523B-815B-4336-8E71-C60E7B88B26C}"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838138D-C3C2-4145-9A64-8FB766D346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117662B-67BA-42B8-B07B-CF9F56E28EF4}">
      <dgm:prSet/>
      <dgm:spPr/>
      <dgm:t>
        <a:bodyPr/>
        <a:lstStyle/>
        <a:p>
          <a:r>
            <a:rPr lang="en-US" b="1"/>
            <a:t>Contingency plans</a:t>
          </a:r>
          <a:r>
            <a:rPr lang="en-US"/>
            <a:t> are predefined actions that the project team will take if an identified risk event occurs</a:t>
          </a:r>
        </a:p>
      </dgm:t>
    </dgm:pt>
    <dgm:pt modelId="{251D653B-069E-4399-9D7C-49C0D5D30C4A}" type="parTrans" cxnId="{6F4AD4E3-2D17-47B5-A4A4-95A2F58C4129}">
      <dgm:prSet/>
      <dgm:spPr/>
      <dgm:t>
        <a:bodyPr/>
        <a:lstStyle/>
        <a:p>
          <a:endParaRPr lang="en-US"/>
        </a:p>
      </dgm:t>
    </dgm:pt>
    <dgm:pt modelId="{A7F00C4E-DD5A-4E93-BCD8-15EC21C96146}" type="sibTrans" cxnId="{6F4AD4E3-2D17-47B5-A4A4-95A2F58C4129}">
      <dgm:prSet/>
      <dgm:spPr/>
      <dgm:t>
        <a:bodyPr/>
        <a:lstStyle/>
        <a:p>
          <a:endParaRPr lang="en-US"/>
        </a:p>
      </dgm:t>
    </dgm:pt>
    <dgm:pt modelId="{79396E62-DA79-4D45-A177-64640ED7DEA9}">
      <dgm:prSet/>
      <dgm:spPr/>
      <dgm:t>
        <a:bodyPr/>
        <a:lstStyle/>
        <a:p>
          <a:r>
            <a:rPr lang="en-US" b="1"/>
            <a:t>Fallback plans</a:t>
          </a:r>
          <a:r>
            <a:rPr lang="en-US"/>
            <a:t> are developed for risks that have a high impact on meeting project objectives, and are put into effect if attempts to reduce the risk are not effective</a:t>
          </a:r>
        </a:p>
      </dgm:t>
    </dgm:pt>
    <dgm:pt modelId="{E81F2C64-168A-4C23-A72B-B3CA1CE32EE9}" type="parTrans" cxnId="{5982AE2D-2C0F-44C2-B1DB-7514A27ED57D}">
      <dgm:prSet/>
      <dgm:spPr/>
      <dgm:t>
        <a:bodyPr/>
        <a:lstStyle/>
        <a:p>
          <a:endParaRPr lang="en-US"/>
        </a:p>
      </dgm:t>
    </dgm:pt>
    <dgm:pt modelId="{027BED3A-3344-449A-9227-ACA79170C388}" type="sibTrans" cxnId="{5982AE2D-2C0F-44C2-B1DB-7514A27ED57D}">
      <dgm:prSet/>
      <dgm:spPr/>
      <dgm:t>
        <a:bodyPr/>
        <a:lstStyle/>
        <a:p>
          <a:endParaRPr lang="en-US"/>
        </a:p>
      </dgm:t>
    </dgm:pt>
    <dgm:pt modelId="{41A922F2-7A30-48A5-8383-3131B919EC7D}">
      <dgm:prSet/>
      <dgm:spPr/>
      <dgm:t>
        <a:bodyPr/>
        <a:lstStyle/>
        <a:p>
          <a:r>
            <a:rPr lang="en-US" b="1"/>
            <a:t>Contingency reserves</a:t>
          </a:r>
          <a:r>
            <a:rPr lang="en-US"/>
            <a:t> or </a:t>
          </a:r>
          <a:r>
            <a:rPr lang="en-US" b="1"/>
            <a:t>allowances</a:t>
          </a:r>
          <a:r>
            <a:rPr lang="en-US"/>
            <a:t> are provisions held by the project sponsor or organization to reduce the risk of cost or schedule overruns to an acceptable level; </a:t>
          </a:r>
          <a:r>
            <a:rPr lang="en-US" b="1"/>
            <a:t>management reserves </a:t>
          </a:r>
          <a:r>
            <a:rPr lang="en-US"/>
            <a:t>are funds held for unknown risks</a:t>
          </a:r>
        </a:p>
      </dgm:t>
    </dgm:pt>
    <dgm:pt modelId="{19081428-5225-4005-9296-35C7BB6A665A}" type="parTrans" cxnId="{EA4235F7-7687-4211-B92D-1AFFD7A0B013}">
      <dgm:prSet/>
      <dgm:spPr/>
      <dgm:t>
        <a:bodyPr/>
        <a:lstStyle/>
        <a:p>
          <a:endParaRPr lang="en-US"/>
        </a:p>
      </dgm:t>
    </dgm:pt>
    <dgm:pt modelId="{9A6940D9-3AB2-485C-AE9E-07243B07FD3E}" type="sibTrans" cxnId="{EA4235F7-7687-4211-B92D-1AFFD7A0B013}">
      <dgm:prSet/>
      <dgm:spPr/>
      <dgm:t>
        <a:bodyPr/>
        <a:lstStyle/>
        <a:p>
          <a:endParaRPr lang="en-US"/>
        </a:p>
      </dgm:t>
    </dgm:pt>
    <dgm:pt modelId="{783774D4-815B-45FA-906F-FB564A72E0B9}" type="pres">
      <dgm:prSet presAssocID="{8838138D-C3C2-4145-9A64-8FB766D34641}" presName="vert0" presStyleCnt="0">
        <dgm:presLayoutVars>
          <dgm:dir/>
          <dgm:animOne val="branch"/>
          <dgm:animLvl val="lvl"/>
        </dgm:presLayoutVars>
      </dgm:prSet>
      <dgm:spPr/>
    </dgm:pt>
    <dgm:pt modelId="{8050554C-BBFD-42D1-A2F0-4F3D403EB0A0}" type="pres">
      <dgm:prSet presAssocID="{2117662B-67BA-42B8-B07B-CF9F56E28EF4}" presName="thickLine" presStyleLbl="alignNode1" presStyleIdx="0" presStyleCnt="3"/>
      <dgm:spPr/>
    </dgm:pt>
    <dgm:pt modelId="{0218F56B-FBD0-499A-A6DC-C115E24C4C5C}" type="pres">
      <dgm:prSet presAssocID="{2117662B-67BA-42B8-B07B-CF9F56E28EF4}" presName="horz1" presStyleCnt="0"/>
      <dgm:spPr/>
    </dgm:pt>
    <dgm:pt modelId="{6A01511F-BF24-40E4-8184-3063DF506BFD}" type="pres">
      <dgm:prSet presAssocID="{2117662B-67BA-42B8-B07B-CF9F56E28EF4}" presName="tx1" presStyleLbl="revTx" presStyleIdx="0" presStyleCnt="3"/>
      <dgm:spPr/>
    </dgm:pt>
    <dgm:pt modelId="{A6486490-A654-47EC-9595-47D1816CE184}" type="pres">
      <dgm:prSet presAssocID="{2117662B-67BA-42B8-B07B-CF9F56E28EF4}" presName="vert1" presStyleCnt="0"/>
      <dgm:spPr/>
    </dgm:pt>
    <dgm:pt modelId="{7297227E-A318-4521-B0A5-85451BFC3110}" type="pres">
      <dgm:prSet presAssocID="{79396E62-DA79-4D45-A177-64640ED7DEA9}" presName="thickLine" presStyleLbl="alignNode1" presStyleIdx="1" presStyleCnt="3"/>
      <dgm:spPr/>
    </dgm:pt>
    <dgm:pt modelId="{8884EE04-77B5-4874-9A24-54335078BA77}" type="pres">
      <dgm:prSet presAssocID="{79396E62-DA79-4D45-A177-64640ED7DEA9}" presName="horz1" presStyleCnt="0"/>
      <dgm:spPr/>
    </dgm:pt>
    <dgm:pt modelId="{19EDB973-E59B-49E1-BE4F-FAB1B2A4E772}" type="pres">
      <dgm:prSet presAssocID="{79396E62-DA79-4D45-A177-64640ED7DEA9}" presName="tx1" presStyleLbl="revTx" presStyleIdx="1" presStyleCnt="3"/>
      <dgm:spPr/>
    </dgm:pt>
    <dgm:pt modelId="{19E22E47-A2DD-46C1-939F-B2C5FC910FEB}" type="pres">
      <dgm:prSet presAssocID="{79396E62-DA79-4D45-A177-64640ED7DEA9}" presName="vert1" presStyleCnt="0"/>
      <dgm:spPr/>
    </dgm:pt>
    <dgm:pt modelId="{EB18DBB6-F561-4F32-A141-04E0FC178C4E}" type="pres">
      <dgm:prSet presAssocID="{41A922F2-7A30-48A5-8383-3131B919EC7D}" presName="thickLine" presStyleLbl="alignNode1" presStyleIdx="2" presStyleCnt="3"/>
      <dgm:spPr/>
    </dgm:pt>
    <dgm:pt modelId="{E88199CC-992A-45B2-B634-B7CEB047B796}" type="pres">
      <dgm:prSet presAssocID="{41A922F2-7A30-48A5-8383-3131B919EC7D}" presName="horz1" presStyleCnt="0"/>
      <dgm:spPr/>
    </dgm:pt>
    <dgm:pt modelId="{BDA60F72-E771-4C6C-93FB-20E3807ED32A}" type="pres">
      <dgm:prSet presAssocID="{41A922F2-7A30-48A5-8383-3131B919EC7D}" presName="tx1" presStyleLbl="revTx" presStyleIdx="2" presStyleCnt="3"/>
      <dgm:spPr/>
    </dgm:pt>
    <dgm:pt modelId="{63BECE81-AD57-4E7A-9ACB-9D27D30A5E8B}" type="pres">
      <dgm:prSet presAssocID="{41A922F2-7A30-48A5-8383-3131B919EC7D}" presName="vert1" presStyleCnt="0"/>
      <dgm:spPr/>
    </dgm:pt>
  </dgm:ptLst>
  <dgm:cxnLst>
    <dgm:cxn modelId="{5982AE2D-2C0F-44C2-B1DB-7514A27ED57D}" srcId="{8838138D-C3C2-4145-9A64-8FB766D34641}" destId="{79396E62-DA79-4D45-A177-64640ED7DEA9}" srcOrd="1" destOrd="0" parTransId="{E81F2C64-168A-4C23-A72B-B3CA1CE32EE9}" sibTransId="{027BED3A-3344-449A-9227-ACA79170C388}"/>
    <dgm:cxn modelId="{1B65E136-2E01-4A36-A599-10D8381FFC1B}" type="presOf" srcId="{41A922F2-7A30-48A5-8383-3131B919EC7D}" destId="{BDA60F72-E771-4C6C-93FB-20E3807ED32A}" srcOrd="0" destOrd="0" presId="urn:microsoft.com/office/officeart/2008/layout/LinedList"/>
    <dgm:cxn modelId="{E03A2262-5E8B-4BB9-BB75-B1EA054EF34D}" type="presOf" srcId="{79396E62-DA79-4D45-A177-64640ED7DEA9}" destId="{19EDB973-E59B-49E1-BE4F-FAB1B2A4E772}" srcOrd="0" destOrd="0" presId="urn:microsoft.com/office/officeart/2008/layout/LinedList"/>
    <dgm:cxn modelId="{0C73A3BD-AB65-4313-8109-6A0413CE9DF9}" type="presOf" srcId="{8838138D-C3C2-4145-9A64-8FB766D34641}" destId="{783774D4-815B-45FA-906F-FB564A72E0B9}" srcOrd="0" destOrd="0" presId="urn:microsoft.com/office/officeart/2008/layout/LinedList"/>
    <dgm:cxn modelId="{DCD615D7-CED6-4892-A873-66B8D41229A9}" type="presOf" srcId="{2117662B-67BA-42B8-B07B-CF9F56E28EF4}" destId="{6A01511F-BF24-40E4-8184-3063DF506BFD}" srcOrd="0" destOrd="0" presId="urn:microsoft.com/office/officeart/2008/layout/LinedList"/>
    <dgm:cxn modelId="{6F4AD4E3-2D17-47B5-A4A4-95A2F58C4129}" srcId="{8838138D-C3C2-4145-9A64-8FB766D34641}" destId="{2117662B-67BA-42B8-B07B-CF9F56E28EF4}" srcOrd="0" destOrd="0" parTransId="{251D653B-069E-4399-9D7C-49C0D5D30C4A}" sibTransId="{A7F00C4E-DD5A-4E93-BCD8-15EC21C96146}"/>
    <dgm:cxn modelId="{EA4235F7-7687-4211-B92D-1AFFD7A0B013}" srcId="{8838138D-C3C2-4145-9A64-8FB766D34641}" destId="{41A922F2-7A30-48A5-8383-3131B919EC7D}" srcOrd="2" destOrd="0" parTransId="{19081428-5225-4005-9296-35C7BB6A665A}" sibTransId="{9A6940D9-3AB2-485C-AE9E-07243B07FD3E}"/>
    <dgm:cxn modelId="{324262B7-7543-46D1-96B8-144CD7A5D0AC}" type="presParOf" srcId="{783774D4-815B-45FA-906F-FB564A72E0B9}" destId="{8050554C-BBFD-42D1-A2F0-4F3D403EB0A0}" srcOrd="0" destOrd="0" presId="urn:microsoft.com/office/officeart/2008/layout/LinedList"/>
    <dgm:cxn modelId="{2D57DDFD-8DAD-42DF-B5CA-073D69575A83}" type="presParOf" srcId="{783774D4-815B-45FA-906F-FB564A72E0B9}" destId="{0218F56B-FBD0-499A-A6DC-C115E24C4C5C}" srcOrd="1" destOrd="0" presId="urn:microsoft.com/office/officeart/2008/layout/LinedList"/>
    <dgm:cxn modelId="{CFE5FBCA-63C2-4642-B047-338A43C3BB4C}" type="presParOf" srcId="{0218F56B-FBD0-499A-A6DC-C115E24C4C5C}" destId="{6A01511F-BF24-40E4-8184-3063DF506BFD}" srcOrd="0" destOrd="0" presId="urn:microsoft.com/office/officeart/2008/layout/LinedList"/>
    <dgm:cxn modelId="{9F137194-BD6A-4196-A7D1-931C99063CA7}" type="presParOf" srcId="{0218F56B-FBD0-499A-A6DC-C115E24C4C5C}" destId="{A6486490-A654-47EC-9595-47D1816CE184}" srcOrd="1" destOrd="0" presId="urn:microsoft.com/office/officeart/2008/layout/LinedList"/>
    <dgm:cxn modelId="{DC6B0B01-FF00-4409-A1FB-7672B7893B05}" type="presParOf" srcId="{783774D4-815B-45FA-906F-FB564A72E0B9}" destId="{7297227E-A318-4521-B0A5-85451BFC3110}" srcOrd="2" destOrd="0" presId="urn:microsoft.com/office/officeart/2008/layout/LinedList"/>
    <dgm:cxn modelId="{30DF0595-10A3-403F-8A6E-61F96CD5A342}" type="presParOf" srcId="{783774D4-815B-45FA-906F-FB564A72E0B9}" destId="{8884EE04-77B5-4874-9A24-54335078BA77}" srcOrd="3" destOrd="0" presId="urn:microsoft.com/office/officeart/2008/layout/LinedList"/>
    <dgm:cxn modelId="{A2E1A9B4-8616-4D70-8AC1-F1F6D046B613}" type="presParOf" srcId="{8884EE04-77B5-4874-9A24-54335078BA77}" destId="{19EDB973-E59B-49E1-BE4F-FAB1B2A4E772}" srcOrd="0" destOrd="0" presId="urn:microsoft.com/office/officeart/2008/layout/LinedList"/>
    <dgm:cxn modelId="{1AC0DC24-5ACD-46AA-8259-A1ECC242707D}" type="presParOf" srcId="{8884EE04-77B5-4874-9A24-54335078BA77}" destId="{19E22E47-A2DD-46C1-939F-B2C5FC910FEB}" srcOrd="1" destOrd="0" presId="urn:microsoft.com/office/officeart/2008/layout/LinedList"/>
    <dgm:cxn modelId="{9B512C69-B192-4498-B10D-28BF6B259A71}" type="presParOf" srcId="{783774D4-815B-45FA-906F-FB564A72E0B9}" destId="{EB18DBB6-F561-4F32-A141-04E0FC178C4E}" srcOrd="4" destOrd="0" presId="urn:microsoft.com/office/officeart/2008/layout/LinedList"/>
    <dgm:cxn modelId="{425F4E9C-7702-4D56-9AF7-BB9511A16F15}" type="presParOf" srcId="{783774D4-815B-45FA-906F-FB564A72E0B9}" destId="{E88199CC-992A-45B2-B634-B7CEB047B796}" srcOrd="5" destOrd="0" presId="urn:microsoft.com/office/officeart/2008/layout/LinedList"/>
    <dgm:cxn modelId="{2BC40E58-0CBA-4B69-9B81-BFC261DA7C20}" type="presParOf" srcId="{E88199CC-992A-45B2-B634-B7CEB047B796}" destId="{BDA60F72-E771-4C6C-93FB-20E3807ED32A}" srcOrd="0" destOrd="0" presId="urn:microsoft.com/office/officeart/2008/layout/LinedList"/>
    <dgm:cxn modelId="{95E5D4DE-DC0C-469B-9B28-1FAD91BEDF90}" type="presParOf" srcId="{E88199CC-992A-45B2-B634-B7CEB047B796}" destId="{63BECE81-AD57-4E7A-9ACB-9D27D30A5E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BB7EA6B-E80D-471D-BE6E-05F8C5D1DEE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ECC8FBE-F656-49C1-98E6-B5419C8FB3FC}">
      <dgm:prSet/>
      <dgm:spPr/>
      <dgm:t>
        <a:bodyPr/>
        <a:lstStyle/>
        <a:p>
          <a:r>
            <a:rPr lang="en-US"/>
            <a:t>It is also important to identify residual and secondary risks</a:t>
          </a:r>
        </a:p>
      </dgm:t>
    </dgm:pt>
    <dgm:pt modelId="{A66965B3-5E70-4F13-9278-5E0E78E84FD7}" type="parTrans" cxnId="{8DC15C6C-8E3F-4192-A93B-CF2C08AA6E40}">
      <dgm:prSet/>
      <dgm:spPr/>
      <dgm:t>
        <a:bodyPr/>
        <a:lstStyle/>
        <a:p>
          <a:endParaRPr lang="en-US"/>
        </a:p>
      </dgm:t>
    </dgm:pt>
    <dgm:pt modelId="{DBA9D269-C939-448F-A49A-F8BE13875A72}" type="sibTrans" cxnId="{8DC15C6C-8E3F-4192-A93B-CF2C08AA6E40}">
      <dgm:prSet/>
      <dgm:spPr/>
      <dgm:t>
        <a:bodyPr/>
        <a:lstStyle/>
        <a:p>
          <a:endParaRPr lang="en-US"/>
        </a:p>
      </dgm:t>
    </dgm:pt>
    <dgm:pt modelId="{5FFC217F-6D2D-4065-BDAB-32399FB1D617}">
      <dgm:prSet/>
      <dgm:spPr/>
      <dgm:t>
        <a:bodyPr/>
        <a:lstStyle/>
        <a:p>
          <a:r>
            <a:rPr lang="en-US" b="1"/>
            <a:t>Residual risks</a:t>
          </a:r>
          <a:r>
            <a:rPr lang="en-US"/>
            <a:t> are risks that remain after all of the response strategies have been implemented</a:t>
          </a:r>
        </a:p>
      </dgm:t>
    </dgm:pt>
    <dgm:pt modelId="{BE6C76DB-91A7-4DCB-95A5-7A5B11863FE8}" type="parTrans" cxnId="{E4D16E83-39C8-495E-A745-84831B611AAF}">
      <dgm:prSet/>
      <dgm:spPr/>
      <dgm:t>
        <a:bodyPr/>
        <a:lstStyle/>
        <a:p>
          <a:endParaRPr lang="en-US"/>
        </a:p>
      </dgm:t>
    </dgm:pt>
    <dgm:pt modelId="{A63C7070-16C7-4635-8617-9C08AD51BB16}" type="sibTrans" cxnId="{E4D16E83-39C8-495E-A745-84831B611AAF}">
      <dgm:prSet/>
      <dgm:spPr/>
      <dgm:t>
        <a:bodyPr/>
        <a:lstStyle/>
        <a:p>
          <a:endParaRPr lang="en-US"/>
        </a:p>
      </dgm:t>
    </dgm:pt>
    <dgm:pt modelId="{5DA59373-6243-46B0-901F-D45C39E4D08A}">
      <dgm:prSet/>
      <dgm:spPr/>
      <dgm:t>
        <a:bodyPr/>
        <a:lstStyle/>
        <a:p>
          <a:r>
            <a:rPr lang="en-US" b="1"/>
            <a:t>Secondary risks</a:t>
          </a:r>
          <a:r>
            <a:rPr lang="en-US"/>
            <a:t> are a direct result of implementing a risk response</a:t>
          </a:r>
        </a:p>
      </dgm:t>
    </dgm:pt>
    <dgm:pt modelId="{FEADEBC6-E699-4C37-95B0-48A66860C9AE}" type="parTrans" cxnId="{028BF7A7-35A4-4B39-94CB-27768B081859}">
      <dgm:prSet/>
      <dgm:spPr/>
      <dgm:t>
        <a:bodyPr/>
        <a:lstStyle/>
        <a:p>
          <a:endParaRPr lang="en-US"/>
        </a:p>
      </dgm:t>
    </dgm:pt>
    <dgm:pt modelId="{AD6F93A9-31CE-46AB-A871-5AE1AAAAA7A3}" type="sibTrans" cxnId="{028BF7A7-35A4-4B39-94CB-27768B081859}">
      <dgm:prSet/>
      <dgm:spPr/>
      <dgm:t>
        <a:bodyPr/>
        <a:lstStyle/>
        <a:p>
          <a:endParaRPr lang="en-US"/>
        </a:p>
      </dgm:t>
    </dgm:pt>
    <dgm:pt modelId="{F86EF8B5-28B1-484B-BABE-DAD0236E0E62}" type="pres">
      <dgm:prSet presAssocID="{3BB7EA6B-E80D-471D-BE6E-05F8C5D1DEE5}" presName="vert0" presStyleCnt="0">
        <dgm:presLayoutVars>
          <dgm:dir/>
          <dgm:animOne val="branch"/>
          <dgm:animLvl val="lvl"/>
        </dgm:presLayoutVars>
      </dgm:prSet>
      <dgm:spPr/>
    </dgm:pt>
    <dgm:pt modelId="{6E14B1C0-E76D-4D50-B224-7ADD589E9991}" type="pres">
      <dgm:prSet presAssocID="{1ECC8FBE-F656-49C1-98E6-B5419C8FB3FC}" presName="thickLine" presStyleLbl="alignNode1" presStyleIdx="0" presStyleCnt="3"/>
      <dgm:spPr/>
    </dgm:pt>
    <dgm:pt modelId="{2944FB11-1A34-4789-A427-83FA4D1A00E9}" type="pres">
      <dgm:prSet presAssocID="{1ECC8FBE-F656-49C1-98E6-B5419C8FB3FC}" presName="horz1" presStyleCnt="0"/>
      <dgm:spPr/>
    </dgm:pt>
    <dgm:pt modelId="{B041CD89-B6C8-4426-9EB2-5B55F1E20359}" type="pres">
      <dgm:prSet presAssocID="{1ECC8FBE-F656-49C1-98E6-B5419C8FB3FC}" presName="tx1" presStyleLbl="revTx" presStyleIdx="0" presStyleCnt="3"/>
      <dgm:spPr/>
    </dgm:pt>
    <dgm:pt modelId="{38BED273-105A-44DA-9B34-31260F6117C9}" type="pres">
      <dgm:prSet presAssocID="{1ECC8FBE-F656-49C1-98E6-B5419C8FB3FC}" presName="vert1" presStyleCnt="0"/>
      <dgm:spPr/>
    </dgm:pt>
    <dgm:pt modelId="{61046838-6E76-4426-9B15-688D3A00507F}" type="pres">
      <dgm:prSet presAssocID="{5FFC217F-6D2D-4065-BDAB-32399FB1D617}" presName="thickLine" presStyleLbl="alignNode1" presStyleIdx="1" presStyleCnt="3"/>
      <dgm:spPr/>
    </dgm:pt>
    <dgm:pt modelId="{091208B4-FE76-43B4-8A2C-5F775FE16D02}" type="pres">
      <dgm:prSet presAssocID="{5FFC217F-6D2D-4065-BDAB-32399FB1D617}" presName="horz1" presStyleCnt="0"/>
      <dgm:spPr/>
    </dgm:pt>
    <dgm:pt modelId="{5CC22853-2B4A-4D52-A9C0-79551CEFC6C3}" type="pres">
      <dgm:prSet presAssocID="{5FFC217F-6D2D-4065-BDAB-32399FB1D617}" presName="tx1" presStyleLbl="revTx" presStyleIdx="1" presStyleCnt="3"/>
      <dgm:spPr/>
    </dgm:pt>
    <dgm:pt modelId="{56F8A56F-76C4-41C6-9A77-FADE52D4D2F2}" type="pres">
      <dgm:prSet presAssocID="{5FFC217F-6D2D-4065-BDAB-32399FB1D617}" presName="vert1" presStyleCnt="0"/>
      <dgm:spPr/>
    </dgm:pt>
    <dgm:pt modelId="{A4E552E4-E441-405D-9D58-83F985899CB0}" type="pres">
      <dgm:prSet presAssocID="{5DA59373-6243-46B0-901F-D45C39E4D08A}" presName="thickLine" presStyleLbl="alignNode1" presStyleIdx="2" presStyleCnt="3"/>
      <dgm:spPr/>
    </dgm:pt>
    <dgm:pt modelId="{9D0FC55B-F05E-4307-BF88-4C309239BDCD}" type="pres">
      <dgm:prSet presAssocID="{5DA59373-6243-46B0-901F-D45C39E4D08A}" presName="horz1" presStyleCnt="0"/>
      <dgm:spPr/>
    </dgm:pt>
    <dgm:pt modelId="{AD63203B-F210-4FDF-B799-72EF7B251252}" type="pres">
      <dgm:prSet presAssocID="{5DA59373-6243-46B0-901F-D45C39E4D08A}" presName="tx1" presStyleLbl="revTx" presStyleIdx="2" presStyleCnt="3"/>
      <dgm:spPr/>
    </dgm:pt>
    <dgm:pt modelId="{4B2C9B9D-CFB0-442C-BA17-03D73A00C29C}" type="pres">
      <dgm:prSet presAssocID="{5DA59373-6243-46B0-901F-D45C39E4D08A}" presName="vert1" presStyleCnt="0"/>
      <dgm:spPr/>
    </dgm:pt>
  </dgm:ptLst>
  <dgm:cxnLst>
    <dgm:cxn modelId="{A9CAE41C-2F7A-4784-AE75-35EDFBB034EF}" type="presOf" srcId="{1ECC8FBE-F656-49C1-98E6-B5419C8FB3FC}" destId="{B041CD89-B6C8-4426-9EB2-5B55F1E20359}" srcOrd="0" destOrd="0" presId="urn:microsoft.com/office/officeart/2008/layout/LinedList"/>
    <dgm:cxn modelId="{8DC15C6C-8E3F-4192-A93B-CF2C08AA6E40}" srcId="{3BB7EA6B-E80D-471D-BE6E-05F8C5D1DEE5}" destId="{1ECC8FBE-F656-49C1-98E6-B5419C8FB3FC}" srcOrd="0" destOrd="0" parTransId="{A66965B3-5E70-4F13-9278-5E0E78E84FD7}" sibTransId="{DBA9D269-C939-448F-A49A-F8BE13875A72}"/>
    <dgm:cxn modelId="{E4D16E83-39C8-495E-A745-84831B611AAF}" srcId="{3BB7EA6B-E80D-471D-BE6E-05F8C5D1DEE5}" destId="{5FFC217F-6D2D-4065-BDAB-32399FB1D617}" srcOrd="1" destOrd="0" parTransId="{BE6C76DB-91A7-4DCB-95A5-7A5B11863FE8}" sibTransId="{A63C7070-16C7-4635-8617-9C08AD51BB16}"/>
    <dgm:cxn modelId="{028BF7A7-35A4-4B39-94CB-27768B081859}" srcId="{3BB7EA6B-E80D-471D-BE6E-05F8C5D1DEE5}" destId="{5DA59373-6243-46B0-901F-D45C39E4D08A}" srcOrd="2" destOrd="0" parTransId="{FEADEBC6-E699-4C37-95B0-48A66860C9AE}" sibTransId="{AD6F93A9-31CE-46AB-A871-5AE1AAAAA7A3}"/>
    <dgm:cxn modelId="{37541BC2-1ABF-4906-B683-D04409D1D685}" type="presOf" srcId="{3BB7EA6B-E80D-471D-BE6E-05F8C5D1DEE5}" destId="{F86EF8B5-28B1-484B-BABE-DAD0236E0E62}" srcOrd="0" destOrd="0" presId="urn:microsoft.com/office/officeart/2008/layout/LinedList"/>
    <dgm:cxn modelId="{E86B97D9-D842-4D74-BF30-724B603A8D37}" type="presOf" srcId="{5DA59373-6243-46B0-901F-D45C39E4D08A}" destId="{AD63203B-F210-4FDF-B799-72EF7B251252}" srcOrd="0" destOrd="0" presId="urn:microsoft.com/office/officeart/2008/layout/LinedList"/>
    <dgm:cxn modelId="{202EC9E0-3D82-4991-ABBB-42A76EB361A1}" type="presOf" srcId="{5FFC217F-6D2D-4065-BDAB-32399FB1D617}" destId="{5CC22853-2B4A-4D52-A9C0-79551CEFC6C3}" srcOrd="0" destOrd="0" presId="urn:microsoft.com/office/officeart/2008/layout/LinedList"/>
    <dgm:cxn modelId="{93781563-A178-4C7E-BE98-DDAE101EE09C}" type="presParOf" srcId="{F86EF8B5-28B1-484B-BABE-DAD0236E0E62}" destId="{6E14B1C0-E76D-4D50-B224-7ADD589E9991}" srcOrd="0" destOrd="0" presId="urn:microsoft.com/office/officeart/2008/layout/LinedList"/>
    <dgm:cxn modelId="{E103AD4B-8DC9-4137-8325-EB1BB2389095}" type="presParOf" srcId="{F86EF8B5-28B1-484B-BABE-DAD0236E0E62}" destId="{2944FB11-1A34-4789-A427-83FA4D1A00E9}" srcOrd="1" destOrd="0" presId="urn:microsoft.com/office/officeart/2008/layout/LinedList"/>
    <dgm:cxn modelId="{23FB0E8C-2F19-40BE-A95D-0D811B07A420}" type="presParOf" srcId="{2944FB11-1A34-4789-A427-83FA4D1A00E9}" destId="{B041CD89-B6C8-4426-9EB2-5B55F1E20359}" srcOrd="0" destOrd="0" presId="urn:microsoft.com/office/officeart/2008/layout/LinedList"/>
    <dgm:cxn modelId="{C82EA2D4-D1FE-44F6-9ACF-43F1E6A5D84A}" type="presParOf" srcId="{2944FB11-1A34-4789-A427-83FA4D1A00E9}" destId="{38BED273-105A-44DA-9B34-31260F6117C9}" srcOrd="1" destOrd="0" presId="urn:microsoft.com/office/officeart/2008/layout/LinedList"/>
    <dgm:cxn modelId="{C64639D9-CF66-4699-8BB5-A14890F60DC6}" type="presParOf" srcId="{F86EF8B5-28B1-484B-BABE-DAD0236E0E62}" destId="{61046838-6E76-4426-9B15-688D3A00507F}" srcOrd="2" destOrd="0" presId="urn:microsoft.com/office/officeart/2008/layout/LinedList"/>
    <dgm:cxn modelId="{91FA7A5F-47DC-4BAC-979D-11C5C5048832}" type="presParOf" srcId="{F86EF8B5-28B1-484B-BABE-DAD0236E0E62}" destId="{091208B4-FE76-43B4-8A2C-5F775FE16D02}" srcOrd="3" destOrd="0" presId="urn:microsoft.com/office/officeart/2008/layout/LinedList"/>
    <dgm:cxn modelId="{174205BB-6E77-4FCE-8514-834562DC6AFA}" type="presParOf" srcId="{091208B4-FE76-43B4-8A2C-5F775FE16D02}" destId="{5CC22853-2B4A-4D52-A9C0-79551CEFC6C3}" srcOrd="0" destOrd="0" presId="urn:microsoft.com/office/officeart/2008/layout/LinedList"/>
    <dgm:cxn modelId="{DFD396FF-311D-413B-82BD-DBC4617691CB}" type="presParOf" srcId="{091208B4-FE76-43B4-8A2C-5F775FE16D02}" destId="{56F8A56F-76C4-41C6-9A77-FADE52D4D2F2}" srcOrd="1" destOrd="0" presId="urn:microsoft.com/office/officeart/2008/layout/LinedList"/>
    <dgm:cxn modelId="{B70EC07E-A65C-451B-8768-EE5AE8423245}" type="presParOf" srcId="{F86EF8B5-28B1-484B-BABE-DAD0236E0E62}" destId="{A4E552E4-E441-405D-9D58-83F985899CB0}" srcOrd="4" destOrd="0" presId="urn:microsoft.com/office/officeart/2008/layout/LinedList"/>
    <dgm:cxn modelId="{445F522D-33D3-4186-834B-7A078AA13EA9}" type="presParOf" srcId="{F86EF8B5-28B1-484B-BABE-DAD0236E0E62}" destId="{9D0FC55B-F05E-4307-BF88-4C309239BDCD}" srcOrd="5" destOrd="0" presId="urn:microsoft.com/office/officeart/2008/layout/LinedList"/>
    <dgm:cxn modelId="{E4A51513-287C-422A-8715-1B1B04EAC25A}" type="presParOf" srcId="{9D0FC55B-F05E-4307-BF88-4C309239BDCD}" destId="{AD63203B-F210-4FDF-B799-72EF7B251252}" srcOrd="0" destOrd="0" presId="urn:microsoft.com/office/officeart/2008/layout/LinedList"/>
    <dgm:cxn modelId="{9C771152-AA5F-4C0B-9B48-B1060680C38C}" type="presParOf" srcId="{9D0FC55B-F05E-4307-BF88-4C309239BDCD}" destId="{4B2C9B9D-CFB0-442C-BA17-03D73A00C2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078959-B52B-460B-BA6E-DA5DFC389FB6}" type="doc">
      <dgm:prSet loTypeId="urn:microsoft.com/office/officeart/2005/8/layout/chevron1" loCatId="process" qsTypeId="urn:microsoft.com/office/officeart/2005/8/quickstyle/simple3" qsCatId="simple" csTypeId="urn:microsoft.com/office/officeart/2005/8/colors/colorful1" csCatId="colorful" phldr="1"/>
      <dgm:spPr/>
    </dgm:pt>
    <dgm:pt modelId="{1B08AF93-5BB3-4541-8B52-BA374538DB47}">
      <dgm:prSet phldrT="[Text]" custT="1"/>
      <dgm:spPr/>
      <dgm:t>
        <a:bodyPr/>
        <a:lstStyle/>
        <a:p>
          <a:r>
            <a:rPr lang="en-US" sz="1600" dirty="0"/>
            <a:t>Functional</a:t>
          </a:r>
        </a:p>
      </dgm:t>
    </dgm:pt>
    <dgm:pt modelId="{D8D961CA-C108-4C96-AB62-C7B5224EE7C4}" type="parTrans" cxnId="{9582862B-CDC8-4622-82F8-DD8625132C41}">
      <dgm:prSet/>
      <dgm:spPr/>
      <dgm:t>
        <a:bodyPr/>
        <a:lstStyle/>
        <a:p>
          <a:endParaRPr lang="en-US" sz="1600"/>
        </a:p>
      </dgm:t>
    </dgm:pt>
    <dgm:pt modelId="{48AF1BE8-C135-4C0B-88BE-9AC281981E60}" type="sibTrans" cxnId="{9582862B-CDC8-4622-82F8-DD8625132C41}">
      <dgm:prSet/>
      <dgm:spPr/>
      <dgm:t>
        <a:bodyPr/>
        <a:lstStyle/>
        <a:p>
          <a:endParaRPr lang="en-US" sz="1600"/>
        </a:p>
      </dgm:t>
    </dgm:pt>
    <dgm:pt modelId="{4259D220-6580-4332-A7BC-29B47E0BAF91}">
      <dgm:prSet phldrT="[Text]" custT="1"/>
      <dgm:spPr/>
      <dgm:t>
        <a:bodyPr/>
        <a:lstStyle/>
        <a:p>
          <a:r>
            <a:rPr lang="en-US" sz="1600" dirty="0"/>
            <a:t>Weak Matrix</a:t>
          </a:r>
        </a:p>
      </dgm:t>
    </dgm:pt>
    <dgm:pt modelId="{8561719F-B95F-4576-B42C-A79FBBB8CB9B}" type="parTrans" cxnId="{35268728-1E8F-48D0-9F74-E78067CE3468}">
      <dgm:prSet/>
      <dgm:spPr/>
      <dgm:t>
        <a:bodyPr/>
        <a:lstStyle/>
        <a:p>
          <a:endParaRPr lang="en-US" sz="1600"/>
        </a:p>
      </dgm:t>
    </dgm:pt>
    <dgm:pt modelId="{3569D19D-51DF-4455-B9FB-E57D5EF66B35}" type="sibTrans" cxnId="{35268728-1E8F-48D0-9F74-E78067CE3468}">
      <dgm:prSet/>
      <dgm:spPr/>
      <dgm:t>
        <a:bodyPr/>
        <a:lstStyle/>
        <a:p>
          <a:endParaRPr lang="en-US" sz="1600"/>
        </a:p>
      </dgm:t>
    </dgm:pt>
    <dgm:pt modelId="{6B692578-C531-43AD-88C2-97085E490256}">
      <dgm:prSet phldrT="[Text]" custT="1"/>
      <dgm:spPr>
        <a:gradFill flip="none" rotWithShape="1">
          <a:gsLst>
            <a:gs pos="36000">
              <a:srgbClr val="92D050"/>
            </a:gs>
            <a:gs pos="50500">
              <a:srgbClr val="B3CC84"/>
            </a:gs>
            <a:gs pos="68000">
              <a:schemeClr val="accent4">
                <a:hueOff val="0"/>
                <a:satOff val="0"/>
                <a:lumOff val="0"/>
                <a:alphaOff val="0"/>
                <a:tint val="55000"/>
                <a:satMod val="140000"/>
              </a:schemeClr>
            </a:gs>
          </a:gsLst>
          <a:path path="circle">
            <a:fillToRect l="100000" t="100000"/>
          </a:path>
          <a:tileRect r="-100000" b="-100000"/>
        </a:gradFill>
      </dgm:spPr>
      <dgm:t>
        <a:bodyPr/>
        <a:lstStyle/>
        <a:p>
          <a:r>
            <a:rPr lang="en-US" sz="1600" dirty="0"/>
            <a:t>Balanced Matrix</a:t>
          </a:r>
        </a:p>
      </dgm:t>
    </dgm:pt>
    <dgm:pt modelId="{5F707F4A-FE81-4BDD-8B78-2444BDC03203}" type="parTrans" cxnId="{4EE4C158-16FC-4090-81DA-EBC308666EC8}">
      <dgm:prSet/>
      <dgm:spPr/>
      <dgm:t>
        <a:bodyPr/>
        <a:lstStyle/>
        <a:p>
          <a:endParaRPr lang="en-US" sz="1600"/>
        </a:p>
      </dgm:t>
    </dgm:pt>
    <dgm:pt modelId="{44097F99-AAD3-466B-898A-45931A8DFF58}" type="sibTrans" cxnId="{4EE4C158-16FC-4090-81DA-EBC308666EC8}">
      <dgm:prSet/>
      <dgm:spPr/>
      <dgm:t>
        <a:bodyPr/>
        <a:lstStyle/>
        <a:p>
          <a:endParaRPr lang="en-US" sz="1600"/>
        </a:p>
      </dgm:t>
    </dgm:pt>
    <dgm:pt modelId="{432D4946-37A7-4492-B335-AA8DEE8FD1B4}">
      <dgm:prSet phldrT="[Text]" custT="1"/>
      <dgm:spPr>
        <a:solidFill>
          <a:srgbClr val="92D050"/>
        </a:solidFill>
      </dgm:spPr>
      <dgm:t>
        <a:bodyPr/>
        <a:lstStyle/>
        <a:p>
          <a:r>
            <a:rPr lang="en-US" sz="1600" dirty="0"/>
            <a:t>Strong Matrix</a:t>
          </a:r>
        </a:p>
      </dgm:t>
    </dgm:pt>
    <dgm:pt modelId="{4D8AC766-44E7-42F2-B777-423579D726ED}" type="parTrans" cxnId="{9D613A27-5602-467B-A8F7-AE5234C801D9}">
      <dgm:prSet/>
      <dgm:spPr/>
      <dgm:t>
        <a:bodyPr/>
        <a:lstStyle/>
        <a:p>
          <a:endParaRPr lang="en-US" sz="1600"/>
        </a:p>
      </dgm:t>
    </dgm:pt>
    <dgm:pt modelId="{620ED7A1-747E-4232-A8E0-16FDE33DDB63}" type="sibTrans" cxnId="{9D613A27-5602-467B-A8F7-AE5234C801D9}">
      <dgm:prSet/>
      <dgm:spPr/>
      <dgm:t>
        <a:bodyPr/>
        <a:lstStyle/>
        <a:p>
          <a:endParaRPr lang="en-US" sz="1600"/>
        </a:p>
      </dgm:t>
    </dgm:pt>
    <dgm:pt modelId="{F9BD89FE-8683-4BB7-B4BF-2FC0F1BC9725}">
      <dgm:prSet phldrT="[Text]" custT="1"/>
      <dgm:spPr>
        <a:solidFill>
          <a:srgbClr val="00B050"/>
        </a:solidFill>
      </dgm:spPr>
      <dgm:t>
        <a:bodyPr/>
        <a:lstStyle/>
        <a:p>
          <a:r>
            <a:rPr lang="en-US" sz="1600" dirty="0"/>
            <a:t>Projectized</a:t>
          </a:r>
        </a:p>
      </dgm:t>
    </dgm:pt>
    <dgm:pt modelId="{698069B1-806E-4B9D-88CC-39B177F09591}" type="parTrans" cxnId="{C4A21E06-8A57-4AB2-908E-19283234B23F}">
      <dgm:prSet/>
      <dgm:spPr/>
      <dgm:t>
        <a:bodyPr/>
        <a:lstStyle/>
        <a:p>
          <a:endParaRPr lang="en-US" sz="1600"/>
        </a:p>
      </dgm:t>
    </dgm:pt>
    <dgm:pt modelId="{49D45B3C-52C7-45BC-B95A-BD66E013EC71}" type="sibTrans" cxnId="{C4A21E06-8A57-4AB2-908E-19283234B23F}">
      <dgm:prSet/>
      <dgm:spPr/>
      <dgm:t>
        <a:bodyPr/>
        <a:lstStyle/>
        <a:p>
          <a:endParaRPr lang="en-US" sz="1600"/>
        </a:p>
      </dgm:t>
    </dgm:pt>
    <dgm:pt modelId="{EBA85F6C-6106-4AF2-A935-24569DFB8281}" type="pres">
      <dgm:prSet presAssocID="{C0078959-B52B-460B-BA6E-DA5DFC389FB6}" presName="Name0" presStyleCnt="0">
        <dgm:presLayoutVars>
          <dgm:dir/>
          <dgm:animLvl val="lvl"/>
          <dgm:resizeHandles val="exact"/>
        </dgm:presLayoutVars>
      </dgm:prSet>
      <dgm:spPr/>
    </dgm:pt>
    <dgm:pt modelId="{6113401D-49F0-4F94-9C97-5A8AA3172FF7}" type="pres">
      <dgm:prSet presAssocID="{1B08AF93-5BB3-4541-8B52-BA374538DB47}" presName="parTxOnly" presStyleLbl="node1" presStyleIdx="0" presStyleCnt="5">
        <dgm:presLayoutVars>
          <dgm:chMax val="0"/>
          <dgm:chPref val="0"/>
          <dgm:bulletEnabled val="1"/>
        </dgm:presLayoutVars>
      </dgm:prSet>
      <dgm:spPr/>
    </dgm:pt>
    <dgm:pt modelId="{4D2E1612-FF8B-4325-8F50-6A9F98F8E70D}" type="pres">
      <dgm:prSet presAssocID="{48AF1BE8-C135-4C0B-88BE-9AC281981E60}" presName="parTxOnlySpace" presStyleCnt="0"/>
      <dgm:spPr/>
    </dgm:pt>
    <dgm:pt modelId="{A1925073-542E-4364-A630-D6E19D3F1E3A}" type="pres">
      <dgm:prSet presAssocID="{4259D220-6580-4332-A7BC-29B47E0BAF91}" presName="parTxOnly" presStyleLbl="node1" presStyleIdx="1" presStyleCnt="5">
        <dgm:presLayoutVars>
          <dgm:chMax val="0"/>
          <dgm:chPref val="0"/>
          <dgm:bulletEnabled val="1"/>
        </dgm:presLayoutVars>
      </dgm:prSet>
      <dgm:spPr/>
    </dgm:pt>
    <dgm:pt modelId="{0D63DF55-B3DA-425D-8B10-48FE221173A3}" type="pres">
      <dgm:prSet presAssocID="{3569D19D-51DF-4455-B9FB-E57D5EF66B35}" presName="parTxOnlySpace" presStyleCnt="0"/>
      <dgm:spPr/>
    </dgm:pt>
    <dgm:pt modelId="{592C6884-9C5F-4C41-B66C-5C17F696FE5D}" type="pres">
      <dgm:prSet presAssocID="{6B692578-C531-43AD-88C2-97085E490256}" presName="parTxOnly" presStyleLbl="node1" presStyleIdx="2" presStyleCnt="5">
        <dgm:presLayoutVars>
          <dgm:chMax val="0"/>
          <dgm:chPref val="0"/>
          <dgm:bulletEnabled val="1"/>
        </dgm:presLayoutVars>
      </dgm:prSet>
      <dgm:spPr/>
    </dgm:pt>
    <dgm:pt modelId="{439F8ABF-0EF8-48D1-83DD-5A03020D8F93}" type="pres">
      <dgm:prSet presAssocID="{44097F99-AAD3-466B-898A-45931A8DFF58}" presName="parTxOnlySpace" presStyleCnt="0"/>
      <dgm:spPr/>
    </dgm:pt>
    <dgm:pt modelId="{3F37E774-9C8F-46E7-BDDB-653E789AA7E9}" type="pres">
      <dgm:prSet presAssocID="{432D4946-37A7-4492-B335-AA8DEE8FD1B4}" presName="parTxOnly" presStyleLbl="node1" presStyleIdx="3" presStyleCnt="5">
        <dgm:presLayoutVars>
          <dgm:chMax val="0"/>
          <dgm:chPref val="0"/>
          <dgm:bulletEnabled val="1"/>
        </dgm:presLayoutVars>
      </dgm:prSet>
      <dgm:spPr/>
    </dgm:pt>
    <dgm:pt modelId="{7CFF79BF-1374-4476-8130-9F890BA07BF6}" type="pres">
      <dgm:prSet presAssocID="{620ED7A1-747E-4232-A8E0-16FDE33DDB63}" presName="parTxOnlySpace" presStyleCnt="0"/>
      <dgm:spPr/>
    </dgm:pt>
    <dgm:pt modelId="{B98574D6-7821-4B7B-99EC-24D291D62A49}" type="pres">
      <dgm:prSet presAssocID="{F9BD89FE-8683-4BB7-B4BF-2FC0F1BC9725}" presName="parTxOnly" presStyleLbl="node1" presStyleIdx="4" presStyleCnt="5">
        <dgm:presLayoutVars>
          <dgm:chMax val="0"/>
          <dgm:chPref val="0"/>
          <dgm:bulletEnabled val="1"/>
        </dgm:presLayoutVars>
      </dgm:prSet>
      <dgm:spPr/>
    </dgm:pt>
  </dgm:ptLst>
  <dgm:cxnLst>
    <dgm:cxn modelId="{C1A73202-A833-4D25-BF04-FA0E00183770}" type="presOf" srcId="{F9BD89FE-8683-4BB7-B4BF-2FC0F1BC9725}" destId="{B98574D6-7821-4B7B-99EC-24D291D62A49}" srcOrd="0" destOrd="0" presId="urn:microsoft.com/office/officeart/2005/8/layout/chevron1"/>
    <dgm:cxn modelId="{C4A21E06-8A57-4AB2-908E-19283234B23F}" srcId="{C0078959-B52B-460B-BA6E-DA5DFC389FB6}" destId="{F9BD89FE-8683-4BB7-B4BF-2FC0F1BC9725}" srcOrd="4" destOrd="0" parTransId="{698069B1-806E-4B9D-88CC-39B177F09591}" sibTransId="{49D45B3C-52C7-45BC-B95A-BD66E013EC71}"/>
    <dgm:cxn modelId="{CE57A908-CA51-4820-B019-D75C8C5F4E6C}" type="presOf" srcId="{432D4946-37A7-4492-B335-AA8DEE8FD1B4}" destId="{3F37E774-9C8F-46E7-BDDB-653E789AA7E9}" srcOrd="0" destOrd="0" presId="urn:microsoft.com/office/officeart/2005/8/layout/chevron1"/>
    <dgm:cxn modelId="{9D613A27-5602-467B-A8F7-AE5234C801D9}" srcId="{C0078959-B52B-460B-BA6E-DA5DFC389FB6}" destId="{432D4946-37A7-4492-B335-AA8DEE8FD1B4}" srcOrd="3" destOrd="0" parTransId="{4D8AC766-44E7-42F2-B777-423579D726ED}" sibTransId="{620ED7A1-747E-4232-A8E0-16FDE33DDB63}"/>
    <dgm:cxn modelId="{35268728-1E8F-48D0-9F74-E78067CE3468}" srcId="{C0078959-B52B-460B-BA6E-DA5DFC389FB6}" destId="{4259D220-6580-4332-A7BC-29B47E0BAF91}" srcOrd="1" destOrd="0" parTransId="{8561719F-B95F-4576-B42C-A79FBBB8CB9B}" sibTransId="{3569D19D-51DF-4455-B9FB-E57D5EF66B35}"/>
    <dgm:cxn modelId="{9582862B-CDC8-4622-82F8-DD8625132C41}" srcId="{C0078959-B52B-460B-BA6E-DA5DFC389FB6}" destId="{1B08AF93-5BB3-4541-8B52-BA374538DB47}" srcOrd="0" destOrd="0" parTransId="{D8D961CA-C108-4C96-AB62-C7B5224EE7C4}" sibTransId="{48AF1BE8-C135-4C0B-88BE-9AC281981E60}"/>
    <dgm:cxn modelId="{22079F3F-F79E-43BA-82CC-4C7B4B985978}" type="presOf" srcId="{4259D220-6580-4332-A7BC-29B47E0BAF91}" destId="{A1925073-542E-4364-A630-D6E19D3F1E3A}" srcOrd="0" destOrd="0" presId="urn:microsoft.com/office/officeart/2005/8/layout/chevron1"/>
    <dgm:cxn modelId="{4EE4C158-16FC-4090-81DA-EBC308666EC8}" srcId="{C0078959-B52B-460B-BA6E-DA5DFC389FB6}" destId="{6B692578-C531-43AD-88C2-97085E490256}" srcOrd="2" destOrd="0" parTransId="{5F707F4A-FE81-4BDD-8B78-2444BDC03203}" sibTransId="{44097F99-AAD3-466B-898A-45931A8DFF58}"/>
    <dgm:cxn modelId="{8BBC135C-0729-424B-971E-D5D0A0660682}" type="presOf" srcId="{6B692578-C531-43AD-88C2-97085E490256}" destId="{592C6884-9C5F-4C41-B66C-5C17F696FE5D}" srcOrd="0" destOrd="0" presId="urn:microsoft.com/office/officeart/2005/8/layout/chevron1"/>
    <dgm:cxn modelId="{6814A6B3-2BDE-4D40-9934-20B012052009}" type="presOf" srcId="{1B08AF93-5BB3-4541-8B52-BA374538DB47}" destId="{6113401D-49F0-4F94-9C97-5A8AA3172FF7}" srcOrd="0" destOrd="0" presId="urn:microsoft.com/office/officeart/2005/8/layout/chevron1"/>
    <dgm:cxn modelId="{D71BBCC6-9AE7-4056-BCCD-37C4479DD369}" type="presOf" srcId="{C0078959-B52B-460B-BA6E-DA5DFC389FB6}" destId="{EBA85F6C-6106-4AF2-A935-24569DFB8281}" srcOrd="0" destOrd="0" presId="urn:microsoft.com/office/officeart/2005/8/layout/chevron1"/>
    <dgm:cxn modelId="{6BA6AB95-A09E-4072-9301-C3FCC80D818D}" type="presParOf" srcId="{EBA85F6C-6106-4AF2-A935-24569DFB8281}" destId="{6113401D-49F0-4F94-9C97-5A8AA3172FF7}" srcOrd="0" destOrd="0" presId="urn:microsoft.com/office/officeart/2005/8/layout/chevron1"/>
    <dgm:cxn modelId="{00627864-CD7C-4DEE-A174-15CA81EB7646}" type="presParOf" srcId="{EBA85F6C-6106-4AF2-A935-24569DFB8281}" destId="{4D2E1612-FF8B-4325-8F50-6A9F98F8E70D}" srcOrd="1" destOrd="0" presId="urn:microsoft.com/office/officeart/2005/8/layout/chevron1"/>
    <dgm:cxn modelId="{08A69892-9FF0-4257-88F9-CCC4521DEFB4}" type="presParOf" srcId="{EBA85F6C-6106-4AF2-A935-24569DFB8281}" destId="{A1925073-542E-4364-A630-D6E19D3F1E3A}" srcOrd="2" destOrd="0" presId="urn:microsoft.com/office/officeart/2005/8/layout/chevron1"/>
    <dgm:cxn modelId="{68612A36-881C-4AB4-81A6-7C5493A9F491}" type="presParOf" srcId="{EBA85F6C-6106-4AF2-A935-24569DFB8281}" destId="{0D63DF55-B3DA-425D-8B10-48FE221173A3}" srcOrd="3" destOrd="0" presId="urn:microsoft.com/office/officeart/2005/8/layout/chevron1"/>
    <dgm:cxn modelId="{E7C4307B-464B-438E-BA03-57F7C4011098}" type="presParOf" srcId="{EBA85F6C-6106-4AF2-A935-24569DFB8281}" destId="{592C6884-9C5F-4C41-B66C-5C17F696FE5D}" srcOrd="4" destOrd="0" presId="urn:microsoft.com/office/officeart/2005/8/layout/chevron1"/>
    <dgm:cxn modelId="{CFB87733-2751-4F53-843C-74C9FB85D3F9}" type="presParOf" srcId="{EBA85F6C-6106-4AF2-A935-24569DFB8281}" destId="{439F8ABF-0EF8-48D1-83DD-5A03020D8F93}" srcOrd="5" destOrd="0" presId="urn:microsoft.com/office/officeart/2005/8/layout/chevron1"/>
    <dgm:cxn modelId="{5123A8A6-BBC9-48AB-A977-EB0A5135A85E}" type="presParOf" srcId="{EBA85F6C-6106-4AF2-A935-24569DFB8281}" destId="{3F37E774-9C8F-46E7-BDDB-653E789AA7E9}" srcOrd="6" destOrd="0" presId="urn:microsoft.com/office/officeart/2005/8/layout/chevron1"/>
    <dgm:cxn modelId="{C46CC4F8-84FF-4806-B894-0D7B710B04DC}" type="presParOf" srcId="{EBA85F6C-6106-4AF2-A935-24569DFB8281}" destId="{7CFF79BF-1374-4476-8130-9F890BA07BF6}" srcOrd="7" destOrd="0" presId="urn:microsoft.com/office/officeart/2005/8/layout/chevron1"/>
    <dgm:cxn modelId="{1FB15FA0-60F8-47EA-B0DA-8609B3632B80}" type="presParOf" srcId="{EBA85F6C-6106-4AF2-A935-24569DFB8281}" destId="{B98574D6-7821-4B7B-99EC-24D291D62A49}"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7F8F9A-C389-4FCB-88BB-FE952BAADC5F}" type="doc">
      <dgm:prSet loTypeId="urn:microsoft.com/office/officeart/2005/8/layout/hList6" loCatId="list" qsTypeId="urn:microsoft.com/office/officeart/2005/8/quickstyle/3d3" qsCatId="3D" csTypeId="urn:microsoft.com/office/officeart/2005/8/colors/colorful1" csCatId="colorful" phldr="1"/>
      <dgm:spPr/>
      <dgm:t>
        <a:bodyPr/>
        <a:lstStyle/>
        <a:p>
          <a:endParaRPr lang="en-US"/>
        </a:p>
      </dgm:t>
    </dgm:pt>
    <dgm:pt modelId="{F6FBBD19-E669-4DB2-9FE8-E62A52D3132D}">
      <dgm:prSet phldrT="[Text]" custT="1"/>
      <dgm:spPr/>
      <dgm:t>
        <a:bodyPr/>
        <a:lstStyle/>
        <a:p>
          <a:r>
            <a:rPr lang="en-US" sz="1600" b="1" i="1" dirty="0">
              <a:latin typeface="Arial" panose="020B0604020202020204" pitchFamily="34" charset="0"/>
              <a:cs typeface="Arial" panose="020B0604020202020204" pitchFamily="34" charset="0"/>
            </a:rPr>
            <a:t>Technical project management</a:t>
          </a:r>
          <a:endParaRPr lang="en-US" sz="1600" dirty="0">
            <a:latin typeface="Arial" panose="020B0604020202020204" pitchFamily="34" charset="0"/>
            <a:cs typeface="Arial" panose="020B0604020202020204" pitchFamily="34" charset="0"/>
          </a:endParaRPr>
        </a:p>
      </dgm:t>
    </dgm:pt>
    <dgm:pt modelId="{8BD7D070-18DB-4E82-A38A-BDAEE78B18B0}" type="parTrans" cxnId="{ACBD6144-4F5E-4D3B-B973-2ED88381F92F}">
      <dgm:prSet/>
      <dgm:spPr/>
      <dgm:t>
        <a:bodyPr/>
        <a:lstStyle/>
        <a:p>
          <a:endParaRPr lang="en-US"/>
        </a:p>
      </dgm:t>
    </dgm:pt>
    <dgm:pt modelId="{A941A995-B807-440E-9586-9E6075233784}" type="sibTrans" cxnId="{ACBD6144-4F5E-4D3B-B973-2ED88381F92F}">
      <dgm:prSet/>
      <dgm:spPr/>
      <dgm:t>
        <a:bodyPr/>
        <a:lstStyle/>
        <a:p>
          <a:endParaRPr lang="en-US"/>
        </a:p>
      </dgm:t>
    </dgm:pt>
    <dgm:pt modelId="{62345FCC-5C51-456B-A5CB-0B710F6C86F5}">
      <dgm:prSet phldrT="[Text]" custT="1"/>
      <dgm:spPr/>
      <dgm:t>
        <a:bodyPr/>
        <a:lstStyle/>
        <a:p>
          <a:r>
            <a:rPr lang="en-US" sz="1600" dirty="0">
              <a:latin typeface="Arial" panose="020B0604020202020204" pitchFamily="34" charset="0"/>
              <a:cs typeface="Arial" panose="020B0604020202020204" pitchFamily="34" charset="0"/>
            </a:rPr>
            <a:t>Agile practices</a:t>
          </a:r>
        </a:p>
      </dgm:t>
    </dgm:pt>
    <dgm:pt modelId="{64832B4D-6331-4E97-A454-4FB14F6F282D}" type="parTrans" cxnId="{F1FA918F-CD8C-4A0A-BD1D-048B42AC4B0D}">
      <dgm:prSet/>
      <dgm:spPr/>
      <dgm:t>
        <a:bodyPr/>
        <a:lstStyle/>
        <a:p>
          <a:endParaRPr lang="en-US"/>
        </a:p>
      </dgm:t>
    </dgm:pt>
    <dgm:pt modelId="{08D273D2-C253-47C4-94E6-5762B5CE875B}" type="sibTrans" cxnId="{F1FA918F-CD8C-4A0A-BD1D-048B42AC4B0D}">
      <dgm:prSet/>
      <dgm:spPr/>
      <dgm:t>
        <a:bodyPr/>
        <a:lstStyle/>
        <a:p>
          <a:endParaRPr lang="en-US"/>
        </a:p>
      </dgm:t>
    </dgm:pt>
    <dgm:pt modelId="{AF86BDB2-0A15-4E0E-8AD8-7F9EA4951AE3}">
      <dgm:prSet custT="1"/>
      <dgm:spPr/>
      <dgm:t>
        <a:bodyPr/>
        <a:lstStyle/>
        <a:p>
          <a:r>
            <a:rPr lang="en-US" sz="1600" dirty="0">
              <a:latin typeface="Arial" panose="020B0604020202020204" pitchFamily="34" charset="0"/>
              <a:cs typeface="Arial" panose="020B0604020202020204" pitchFamily="34" charset="0"/>
            </a:rPr>
            <a:t>Data gathering and modeling</a:t>
          </a:r>
        </a:p>
      </dgm:t>
    </dgm:pt>
    <dgm:pt modelId="{D116301D-B7D7-4903-8B87-A14B788CCA98}" type="parTrans" cxnId="{F4695700-9A52-4756-857A-0A07DF6DB9BD}">
      <dgm:prSet/>
      <dgm:spPr/>
      <dgm:t>
        <a:bodyPr/>
        <a:lstStyle/>
        <a:p>
          <a:endParaRPr lang="en-US"/>
        </a:p>
      </dgm:t>
    </dgm:pt>
    <dgm:pt modelId="{2B1B2EC9-AA83-4DE5-8B41-6298EC6FF450}" type="sibTrans" cxnId="{F4695700-9A52-4756-857A-0A07DF6DB9BD}">
      <dgm:prSet/>
      <dgm:spPr/>
      <dgm:t>
        <a:bodyPr/>
        <a:lstStyle/>
        <a:p>
          <a:endParaRPr lang="en-US"/>
        </a:p>
      </dgm:t>
    </dgm:pt>
    <dgm:pt modelId="{097F8E35-C7A8-440C-BE19-78ABD39D9101}">
      <dgm:prSet custT="1"/>
      <dgm:spPr/>
      <dgm:t>
        <a:bodyPr/>
        <a:lstStyle/>
        <a:p>
          <a:r>
            <a:rPr lang="en-US" sz="1600" dirty="0">
              <a:latin typeface="Arial" panose="020B0604020202020204" pitchFamily="34" charset="0"/>
              <a:cs typeface="Arial" panose="020B0604020202020204" pitchFamily="34" charset="0"/>
            </a:rPr>
            <a:t>Earned value analysis</a:t>
          </a:r>
        </a:p>
      </dgm:t>
    </dgm:pt>
    <dgm:pt modelId="{4FC76974-1448-4475-98CA-789B614EF790}" type="parTrans" cxnId="{22DC5B5E-A0A9-4F41-A630-DB2FE9C427FE}">
      <dgm:prSet/>
      <dgm:spPr/>
      <dgm:t>
        <a:bodyPr/>
        <a:lstStyle/>
        <a:p>
          <a:endParaRPr lang="en-US"/>
        </a:p>
      </dgm:t>
    </dgm:pt>
    <dgm:pt modelId="{1D5A4391-1818-449D-AB9B-4329D3F2BE3A}" type="sibTrans" cxnId="{22DC5B5E-A0A9-4F41-A630-DB2FE9C427FE}">
      <dgm:prSet/>
      <dgm:spPr/>
      <dgm:t>
        <a:bodyPr/>
        <a:lstStyle/>
        <a:p>
          <a:endParaRPr lang="en-US"/>
        </a:p>
      </dgm:t>
    </dgm:pt>
    <dgm:pt modelId="{0BD78BB8-6791-4665-B494-91D8B06234EC}">
      <dgm:prSet custT="1"/>
      <dgm:spPr/>
      <dgm:t>
        <a:bodyPr/>
        <a:lstStyle/>
        <a:p>
          <a:r>
            <a:rPr lang="en-US" sz="1600" dirty="0">
              <a:latin typeface="Arial" panose="020B0604020202020204" pitchFamily="34" charset="0"/>
              <a:cs typeface="Arial" panose="020B0604020202020204" pitchFamily="34" charset="0"/>
            </a:rPr>
            <a:t>Lifecycle management</a:t>
          </a:r>
        </a:p>
      </dgm:t>
    </dgm:pt>
    <dgm:pt modelId="{738BC176-FE59-4F8F-B6D2-32C04AFAA3C2}" type="parTrans" cxnId="{C86F4E99-42DA-4DA7-87A1-5F859E455BBC}">
      <dgm:prSet/>
      <dgm:spPr/>
      <dgm:t>
        <a:bodyPr/>
        <a:lstStyle/>
        <a:p>
          <a:endParaRPr lang="en-US"/>
        </a:p>
      </dgm:t>
    </dgm:pt>
    <dgm:pt modelId="{841945AB-6249-4061-8760-C801F15ECC01}" type="sibTrans" cxnId="{C86F4E99-42DA-4DA7-87A1-5F859E455BBC}">
      <dgm:prSet/>
      <dgm:spPr/>
      <dgm:t>
        <a:bodyPr/>
        <a:lstStyle/>
        <a:p>
          <a:endParaRPr lang="en-US"/>
        </a:p>
      </dgm:t>
    </dgm:pt>
    <dgm:pt modelId="{CD8C8B49-4F89-4C7D-8966-3D2D7391FC3A}">
      <dgm:prSet custT="1"/>
      <dgm:spPr/>
      <dgm:t>
        <a:bodyPr/>
        <a:lstStyle/>
        <a:p>
          <a:r>
            <a:rPr lang="en-US" sz="1600" dirty="0">
              <a:latin typeface="Arial" panose="020B0604020202020204" pitchFamily="34" charset="0"/>
              <a:cs typeface="Arial" panose="020B0604020202020204" pitchFamily="34" charset="0"/>
            </a:rPr>
            <a:t>Performance management</a:t>
          </a:r>
        </a:p>
      </dgm:t>
    </dgm:pt>
    <dgm:pt modelId="{5FC7EC0F-6628-4A26-B695-25194C66EAF8}" type="parTrans" cxnId="{9E0633F3-2C34-4026-9190-DDFD939596E3}">
      <dgm:prSet/>
      <dgm:spPr/>
      <dgm:t>
        <a:bodyPr/>
        <a:lstStyle/>
        <a:p>
          <a:endParaRPr lang="en-US"/>
        </a:p>
      </dgm:t>
    </dgm:pt>
    <dgm:pt modelId="{A315D26B-643D-41BB-8AF8-9DE6511BABA5}" type="sibTrans" cxnId="{9E0633F3-2C34-4026-9190-DDFD939596E3}">
      <dgm:prSet/>
      <dgm:spPr/>
      <dgm:t>
        <a:bodyPr/>
        <a:lstStyle/>
        <a:p>
          <a:endParaRPr lang="en-US"/>
        </a:p>
      </dgm:t>
    </dgm:pt>
    <dgm:pt modelId="{46A15482-F271-4316-8769-012F90823482}">
      <dgm:prSet custT="1"/>
      <dgm:spPr/>
      <dgm:t>
        <a:bodyPr/>
        <a:lstStyle/>
        <a:p>
          <a:r>
            <a:rPr lang="en-US" sz="1600" dirty="0">
              <a:latin typeface="Arial" panose="020B0604020202020204" pitchFamily="34" charset="0"/>
              <a:cs typeface="Arial" panose="020B0604020202020204" pitchFamily="34" charset="0"/>
            </a:rPr>
            <a:t>Requirements management and traceability	</a:t>
          </a:r>
        </a:p>
      </dgm:t>
    </dgm:pt>
    <dgm:pt modelId="{8136FFCC-242E-43A5-8AA7-40E69B303ED8}" type="parTrans" cxnId="{28E6324C-4E57-4179-AA4A-AB5E9E0891E9}">
      <dgm:prSet/>
      <dgm:spPr/>
      <dgm:t>
        <a:bodyPr/>
        <a:lstStyle/>
        <a:p>
          <a:endParaRPr lang="en-US"/>
        </a:p>
      </dgm:t>
    </dgm:pt>
    <dgm:pt modelId="{988C691B-DC2E-4D40-8454-168531AB58B1}" type="sibTrans" cxnId="{28E6324C-4E57-4179-AA4A-AB5E9E0891E9}">
      <dgm:prSet/>
      <dgm:spPr/>
      <dgm:t>
        <a:bodyPr/>
        <a:lstStyle/>
        <a:p>
          <a:endParaRPr lang="en-US"/>
        </a:p>
      </dgm:t>
    </dgm:pt>
    <dgm:pt modelId="{3799C9E6-9A55-44A6-99E1-A89BCE585DAF}">
      <dgm:prSet custT="1"/>
      <dgm:spPr/>
      <dgm:t>
        <a:bodyPr/>
        <a:lstStyle/>
        <a:p>
          <a:r>
            <a:rPr lang="en-US" sz="1600" dirty="0">
              <a:latin typeface="Arial" panose="020B0604020202020204" pitchFamily="34" charset="0"/>
              <a:cs typeface="Arial" panose="020B0604020202020204" pitchFamily="34" charset="0"/>
            </a:rPr>
            <a:t>Risk management</a:t>
          </a:r>
        </a:p>
      </dgm:t>
    </dgm:pt>
    <dgm:pt modelId="{27273BA0-610F-4BBD-A9E9-09A8B62CF514}" type="parTrans" cxnId="{1B91C979-9CEB-4358-A323-667518522709}">
      <dgm:prSet/>
      <dgm:spPr/>
      <dgm:t>
        <a:bodyPr/>
        <a:lstStyle/>
        <a:p>
          <a:endParaRPr lang="en-US"/>
        </a:p>
      </dgm:t>
    </dgm:pt>
    <dgm:pt modelId="{A8C341DE-0541-415A-B153-D5E6CD051DF0}" type="sibTrans" cxnId="{1B91C979-9CEB-4358-A323-667518522709}">
      <dgm:prSet/>
      <dgm:spPr/>
      <dgm:t>
        <a:bodyPr/>
        <a:lstStyle/>
        <a:p>
          <a:endParaRPr lang="en-US"/>
        </a:p>
      </dgm:t>
    </dgm:pt>
    <dgm:pt modelId="{80C15615-D5F1-4E8D-B12C-8416A9BC2706}">
      <dgm:prSet custT="1"/>
      <dgm:spPr/>
      <dgm:t>
        <a:bodyPr/>
        <a:lstStyle/>
        <a:p>
          <a:r>
            <a:rPr lang="en-US" sz="1600" dirty="0">
              <a:latin typeface="Arial" panose="020B0604020202020204" pitchFamily="34" charset="0"/>
              <a:cs typeface="Arial" panose="020B0604020202020204" pitchFamily="34" charset="0"/>
            </a:rPr>
            <a:t>Schedule management</a:t>
          </a:r>
        </a:p>
      </dgm:t>
    </dgm:pt>
    <dgm:pt modelId="{96819208-32B1-4E89-B408-B2D616406406}" type="parTrans" cxnId="{03BF0ACD-BC0D-49A2-B959-49E8C296BA85}">
      <dgm:prSet/>
      <dgm:spPr/>
      <dgm:t>
        <a:bodyPr/>
        <a:lstStyle/>
        <a:p>
          <a:endParaRPr lang="en-US"/>
        </a:p>
      </dgm:t>
    </dgm:pt>
    <dgm:pt modelId="{BEFC1C1D-B8A6-4BAE-A52D-E63068658D44}" type="sibTrans" cxnId="{03BF0ACD-BC0D-49A2-B959-49E8C296BA85}">
      <dgm:prSet/>
      <dgm:spPr/>
      <dgm:t>
        <a:bodyPr/>
        <a:lstStyle/>
        <a:p>
          <a:endParaRPr lang="en-US"/>
        </a:p>
      </dgm:t>
    </dgm:pt>
    <dgm:pt modelId="{40EA575C-E9D0-4BA3-AB84-2583F7E74A42}">
      <dgm:prSet custT="1"/>
      <dgm:spPr/>
      <dgm:t>
        <a:bodyPr/>
        <a:lstStyle/>
        <a:p>
          <a:r>
            <a:rPr lang="en-US" sz="1600" dirty="0">
              <a:latin typeface="Arial" panose="020B0604020202020204" pitchFamily="34" charset="0"/>
              <a:cs typeface="Arial" panose="020B0604020202020204" pitchFamily="34" charset="0"/>
            </a:rPr>
            <a:t>Time, budget, cost estimation</a:t>
          </a:r>
        </a:p>
      </dgm:t>
    </dgm:pt>
    <dgm:pt modelId="{32E7A776-400A-42CC-AB09-2B6370C8F82E}" type="parTrans" cxnId="{33D07D38-388F-4955-9073-9FD30F62369F}">
      <dgm:prSet/>
      <dgm:spPr/>
      <dgm:t>
        <a:bodyPr/>
        <a:lstStyle/>
        <a:p>
          <a:endParaRPr lang="en-US"/>
        </a:p>
      </dgm:t>
    </dgm:pt>
    <dgm:pt modelId="{E8CE5002-F656-49FD-BA78-15EF0A692C07}" type="sibTrans" cxnId="{33D07D38-388F-4955-9073-9FD30F62369F}">
      <dgm:prSet/>
      <dgm:spPr/>
      <dgm:t>
        <a:bodyPr/>
        <a:lstStyle/>
        <a:p>
          <a:endParaRPr lang="en-US"/>
        </a:p>
      </dgm:t>
    </dgm:pt>
    <dgm:pt modelId="{2C4FDDE5-B98B-4EBB-8344-9CDBDEA8C7C0}">
      <dgm:prSet custT="1"/>
      <dgm:spPr/>
      <dgm:t>
        <a:bodyPr/>
        <a:lstStyle/>
        <a:p>
          <a:r>
            <a:rPr lang="en-US" sz="1600" dirty="0">
              <a:latin typeface="Arial" panose="020B0604020202020204" pitchFamily="34" charset="0"/>
              <a:cs typeface="Arial" panose="020B0604020202020204" pitchFamily="34" charset="0"/>
            </a:rPr>
            <a:t>Governance of projects</a:t>
          </a:r>
        </a:p>
      </dgm:t>
    </dgm:pt>
    <dgm:pt modelId="{0339851B-4228-4117-A8AF-A758219C559D}" type="sibTrans" cxnId="{D2D1F475-E919-450C-A5E3-417D7438B9B2}">
      <dgm:prSet/>
      <dgm:spPr/>
      <dgm:t>
        <a:bodyPr/>
        <a:lstStyle/>
        <a:p>
          <a:endParaRPr lang="en-US"/>
        </a:p>
      </dgm:t>
    </dgm:pt>
    <dgm:pt modelId="{8C3FE5F2-A821-453A-94DC-51D3F44F7929}" type="parTrans" cxnId="{D2D1F475-E919-450C-A5E3-417D7438B9B2}">
      <dgm:prSet/>
      <dgm:spPr/>
      <dgm:t>
        <a:bodyPr/>
        <a:lstStyle/>
        <a:p>
          <a:endParaRPr lang="en-US"/>
        </a:p>
      </dgm:t>
    </dgm:pt>
    <dgm:pt modelId="{2EC40428-3062-477B-8325-BD9BF130E36B}">
      <dgm:prSet custT="1"/>
      <dgm:spPr/>
      <dgm:t>
        <a:bodyPr/>
        <a:lstStyle/>
        <a:p>
          <a:r>
            <a:rPr lang="en-US" sz="1600" b="1" i="1" dirty="0">
              <a:latin typeface="Arial" panose="020B0604020202020204" pitchFamily="34" charset="0"/>
              <a:cs typeface="Arial" panose="020B0604020202020204" pitchFamily="34" charset="0"/>
            </a:rPr>
            <a:t>Leadership</a:t>
          </a:r>
          <a:endParaRPr lang="en-US" sz="1600" dirty="0">
            <a:latin typeface="Arial" panose="020B0604020202020204" pitchFamily="34" charset="0"/>
            <a:cs typeface="Arial" panose="020B0604020202020204" pitchFamily="34" charset="0"/>
          </a:endParaRPr>
        </a:p>
      </dgm:t>
    </dgm:pt>
    <dgm:pt modelId="{A41A607B-0474-499D-BDAE-8179098E33CF}" type="parTrans" cxnId="{3F46440B-4B53-4DC2-81A7-FF037E452A87}">
      <dgm:prSet/>
      <dgm:spPr/>
      <dgm:t>
        <a:bodyPr/>
        <a:lstStyle/>
        <a:p>
          <a:endParaRPr lang="en-US"/>
        </a:p>
      </dgm:t>
    </dgm:pt>
    <dgm:pt modelId="{525DE086-3360-41B9-B8E5-08A5DC32D5D9}" type="sibTrans" cxnId="{3F46440B-4B53-4DC2-81A7-FF037E452A87}">
      <dgm:prSet/>
      <dgm:spPr/>
      <dgm:t>
        <a:bodyPr/>
        <a:lstStyle/>
        <a:p>
          <a:endParaRPr lang="en-US"/>
        </a:p>
      </dgm:t>
    </dgm:pt>
    <dgm:pt modelId="{0BAE8B3E-2825-451E-A71C-4CB48D8EB7A8}">
      <dgm:prSet custT="1"/>
      <dgm:spPr/>
      <dgm:t>
        <a:bodyPr/>
        <a:lstStyle/>
        <a:p>
          <a:r>
            <a:rPr lang="en-US" sz="1600" dirty="0">
              <a:latin typeface="Arial" panose="020B0604020202020204" pitchFamily="34" charset="0"/>
              <a:cs typeface="Arial" panose="020B0604020202020204" pitchFamily="34" charset="0"/>
            </a:rPr>
            <a:t>Brainstorming</a:t>
          </a:r>
        </a:p>
      </dgm:t>
    </dgm:pt>
    <dgm:pt modelId="{BD866681-E097-430A-AA9C-BD1A62B00D22}" type="parTrans" cxnId="{9D072DE1-D521-4607-9B06-F2811963ED2B}">
      <dgm:prSet/>
      <dgm:spPr/>
      <dgm:t>
        <a:bodyPr/>
        <a:lstStyle/>
        <a:p>
          <a:endParaRPr lang="en-US"/>
        </a:p>
      </dgm:t>
    </dgm:pt>
    <dgm:pt modelId="{6AE6542E-09CD-4FAA-BC71-7A911F6CBD21}" type="sibTrans" cxnId="{9D072DE1-D521-4607-9B06-F2811963ED2B}">
      <dgm:prSet/>
      <dgm:spPr/>
      <dgm:t>
        <a:bodyPr/>
        <a:lstStyle/>
        <a:p>
          <a:endParaRPr lang="en-US"/>
        </a:p>
      </dgm:t>
    </dgm:pt>
    <dgm:pt modelId="{CCA80745-D010-48DD-BD33-E64EE5736412}">
      <dgm:prSet custT="1"/>
      <dgm:spPr/>
      <dgm:t>
        <a:bodyPr/>
        <a:lstStyle/>
        <a:p>
          <a:r>
            <a:rPr lang="en-US" sz="1600" dirty="0">
              <a:latin typeface="Arial" panose="020B0604020202020204" pitchFamily="34" charset="0"/>
              <a:cs typeface="Arial" panose="020B0604020202020204" pitchFamily="34" charset="0"/>
            </a:rPr>
            <a:t>Coaching and mentoring</a:t>
          </a:r>
        </a:p>
      </dgm:t>
    </dgm:pt>
    <dgm:pt modelId="{E15218B8-189B-476A-87CB-8FC537B20D26}" type="parTrans" cxnId="{35E0E9A0-44E8-4440-9529-4AEC20B88D53}">
      <dgm:prSet/>
      <dgm:spPr/>
      <dgm:t>
        <a:bodyPr/>
        <a:lstStyle/>
        <a:p>
          <a:endParaRPr lang="en-US"/>
        </a:p>
      </dgm:t>
    </dgm:pt>
    <dgm:pt modelId="{8CACCEBB-E055-4D96-895E-E0A7A0CA5C94}" type="sibTrans" cxnId="{35E0E9A0-44E8-4440-9529-4AEC20B88D53}">
      <dgm:prSet/>
      <dgm:spPr/>
      <dgm:t>
        <a:bodyPr/>
        <a:lstStyle/>
        <a:p>
          <a:endParaRPr lang="en-US"/>
        </a:p>
      </dgm:t>
    </dgm:pt>
    <dgm:pt modelId="{BB3563CB-411C-4AE0-B432-C7FE4074A065}">
      <dgm:prSet custT="1"/>
      <dgm:spPr/>
      <dgm:t>
        <a:bodyPr/>
        <a:lstStyle/>
        <a:p>
          <a:r>
            <a:rPr lang="en-US" sz="1600" dirty="0">
              <a:latin typeface="Arial" panose="020B0604020202020204" pitchFamily="34" charset="0"/>
              <a:cs typeface="Arial" panose="020B0604020202020204" pitchFamily="34" charset="0"/>
            </a:rPr>
            <a:t>Conflict management</a:t>
          </a:r>
        </a:p>
      </dgm:t>
    </dgm:pt>
    <dgm:pt modelId="{2FCE449A-4216-4275-9EC8-899A1A58F939}" type="parTrans" cxnId="{A07BEE69-8C31-49B8-AAD6-379AE4929105}">
      <dgm:prSet/>
      <dgm:spPr/>
      <dgm:t>
        <a:bodyPr/>
        <a:lstStyle/>
        <a:p>
          <a:endParaRPr lang="en-US"/>
        </a:p>
      </dgm:t>
    </dgm:pt>
    <dgm:pt modelId="{CCCC81E1-7809-4C66-B85A-07E985F7F6F3}" type="sibTrans" cxnId="{A07BEE69-8C31-49B8-AAD6-379AE4929105}">
      <dgm:prSet/>
      <dgm:spPr/>
      <dgm:t>
        <a:bodyPr/>
        <a:lstStyle/>
        <a:p>
          <a:endParaRPr lang="en-US"/>
        </a:p>
      </dgm:t>
    </dgm:pt>
    <dgm:pt modelId="{67A25FE3-B284-470B-AE27-D61B18BA3E52}">
      <dgm:prSet custT="1"/>
      <dgm:spPr/>
      <dgm:t>
        <a:bodyPr/>
        <a:lstStyle/>
        <a:p>
          <a:r>
            <a:rPr lang="en-US" sz="1600" dirty="0">
              <a:latin typeface="Arial" panose="020B0604020202020204" pitchFamily="34" charset="0"/>
              <a:cs typeface="Arial" panose="020B0604020202020204" pitchFamily="34" charset="0"/>
            </a:rPr>
            <a:t>Emotional intelligence</a:t>
          </a:r>
        </a:p>
      </dgm:t>
    </dgm:pt>
    <dgm:pt modelId="{BB46BC64-7E32-4CC0-B178-F80D36CA0910}" type="parTrans" cxnId="{51D821C1-813E-4D71-B5DA-7F33182AC0DD}">
      <dgm:prSet/>
      <dgm:spPr/>
      <dgm:t>
        <a:bodyPr/>
        <a:lstStyle/>
        <a:p>
          <a:endParaRPr lang="en-US"/>
        </a:p>
      </dgm:t>
    </dgm:pt>
    <dgm:pt modelId="{7E2F398B-C3E4-4EFE-9595-39589A4E92FB}" type="sibTrans" cxnId="{51D821C1-813E-4D71-B5DA-7F33182AC0DD}">
      <dgm:prSet/>
      <dgm:spPr/>
      <dgm:t>
        <a:bodyPr/>
        <a:lstStyle/>
        <a:p>
          <a:endParaRPr lang="en-US"/>
        </a:p>
      </dgm:t>
    </dgm:pt>
    <dgm:pt modelId="{0B4729CA-0989-4B38-B60D-9A809D011CE3}">
      <dgm:prSet custT="1"/>
      <dgm:spPr/>
      <dgm:t>
        <a:bodyPr/>
        <a:lstStyle/>
        <a:p>
          <a:r>
            <a:rPr lang="en-US" sz="1600" dirty="0">
              <a:latin typeface="Arial" panose="020B0604020202020204" pitchFamily="34" charset="0"/>
              <a:cs typeface="Arial" panose="020B0604020202020204" pitchFamily="34" charset="0"/>
            </a:rPr>
            <a:t>Influencing</a:t>
          </a:r>
        </a:p>
      </dgm:t>
    </dgm:pt>
    <dgm:pt modelId="{D664ABA0-08F0-464F-9C92-8E08FBF8B560}" type="parTrans" cxnId="{610C4012-CA21-433B-9C25-E864249575D8}">
      <dgm:prSet/>
      <dgm:spPr/>
      <dgm:t>
        <a:bodyPr/>
        <a:lstStyle/>
        <a:p>
          <a:endParaRPr lang="en-US"/>
        </a:p>
      </dgm:t>
    </dgm:pt>
    <dgm:pt modelId="{4D8C6F6E-6A36-4073-BE01-9C017D5D6EF6}" type="sibTrans" cxnId="{610C4012-CA21-433B-9C25-E864249575D8}">
      <dgm:prSet/>
      <dgm:spPr/>
      <dgm:t>
        <a:bodyPr/>
        <a:lstStyle/>
        <a:p>
          <a:endParaRPr lang="en-US"/>
        </a:p>
      </dgm:t>
    </dgm:pt>
    <dgm:pt modelId="{FA117D5D-10E2-42C2-B531-F5C3A2644493}">
      <dgm:prSet custT="1"/>
      <dgm:spPr/>
      <dgm:t>
        <a:bodyPr/>
        <a:lstStyle/>
        <a:p>
          <a:r>
            <a:rPr lang="en-US" sz="1600" dirty="0">
              <a:latin typeface="Arial" panose="020B0604020202020204" pitchFamily="34" charset="0"/>
              <a:cs typeface="Arial" panose="020B0604020202020204" pitchFamily="34" charset="0"/>
            </a:rPr>
            <a:t>Interpersonal skills</a:t>
          </a:r>
        </a:p>
      </dgm:t>
    </dgm:pt>
    <dgm:pt modelId="{E7E7FF21-9E5C-473F-A54E-F618FCBF56A6}" type="parTrans" cxnId="{A879F5A1-A803-473B-95A7-75B1F4A8CDB9}">
      <dgm:prSet/>
      <dgm:spPr/>
      <dgm:t>
        <a:bodyPr/>
        <a:lstStyle/>
        <a:p>
          <a:endParaRPr lang="en-US"/>
        </a:p>
      </dgm:t>
    </dgm:pt>
    <dgm:pt modelId="{96D12BA1-4BBE-46F4-9793-A4877098A6D7}" type="sibTrans" cxnId="{A879F5A1-A803-473B-95A7-75B1F4A8CDB9}">
      <dgm:prSet/>
      <dgm:spPr/>
      <dgm:t>
        <a:bodyPr/>
        <a:lstStyle/>
        <a:p>
          <a:endParaRPr lang="en-US"/>
        </a:p>
      </dgm:t>
    </dgm:pt>
    <dgm:pt modelId="{3E2695C3-3F5C-4F43-ACB6-9C03FC8C0B66}">
      <dgm:prSet custT="1"/>
      <dgm:spPr/>
      <dgm:t>
        <a:bodyPr/>
        <a:lstStyle/>
        <a:p>
          <a:r>
            <a:rPr lang="en-US" sz="1600" dirty="0">
              <a:latin typeface="Arial" panose="020B0604020202020204" pitchFamily="34" charset="0"/>
              <a:cs typeface="Arial" panose="020B0604020202020204" pitchFamily="34" charset="0"/>
            </a:rPr>
            <a:t>Listening</a:t>
          </a:r>
        </a:p>
      </dgm:t>
    </dgm:pt>
    <dgm:pt modelId="{74836B40-09BB-4955-9A5E-4220E2236C7B}" type="parTrans" cxnId="{24296F54-6CEE-4D1F-80E1-C90CCEF579FB}">
      <dgm:prSet/>
      <dgm:spPr/>
      <dgm:t>
        <a:bodyPr/>
        <a:lstStyle/>
        <a:p>
          <a:endParaRPr lang="en-US"/>
        </a:p>
      </dgm:t>
    </dgm:pt>
    <dgm:pt modelId="{CAC93E4A-7BDF-45F3-855D-61D230746025}" type="sibTrans" cxnId="{24296F54-6CEE-4D1F-80E1-C90CCEF579FB}">
      <dgm:prSet/>
      <dgm:spPr/>
      <dgm:t>
        <a:bodyPr/>
        <a:lstStyle/>
        <a:p>
          <a:endParaRPr lang="en-US"/>
        </a:p>
      </dgm:t>
    </dgm:pt>
    <dgm:pt modelId="{BD0E6040-69BD-407C-BADC-6F2085216E47}">
      <dgm:prSet custT="1"/>
      <dgm:spPr/>
      <dgm:t>
        <a:bodyPr/>
        <a:lstStyle/>
        <a:p>
          <a:r>
            <a:rPr lang="en-US" sz="1600" dirty="0">
              <a:latin typeface="Arial" panose="020B0604020202020204" pitchFamily="34" charset="0"/>
              <a:cs typeface="Arial" panose="020B0604020202020204" pitchFamily="34" charset="0"/>
            </a:rPr>
            <a:t>Negotiation</a:t>
          </a:r>
        </a:p>
      </dgm:t>
    </dgm:pt>
    <dgm:pt modelId="{2A372796-3902-49FF-9090-13F0A7967AB6}" type="parTrans" cxnId="{D587D988-83E1-403A-9A7D-5986F99338AD}">
      <dgm:prSet/>
      <dgm:spPr/>
      <dgm:t>
        <a:bodyPr/>
        <a:lstStyle/>
        <a:p>
          <a:endParaRPr lang="en-US"/>
        </a:p>
      </dgm:t>
    </dgm:pt>
    <dgm:pt modelId="{4B9E804E-7C7A-4E10-ADC9-E5A7A434E6B0}" type="sibTrans" cxnId="{D587D988-83E1-403A-9A7D-5986F99338AD}">
      <dgm:prSet/>
      <dgm:spPr/>
      <dgm:t>
        <a:bodyPr/>
        <a:lstStyle/>
        <a:p>
          <a:endParaRPr lang="en-US"/>
        </a:p>
      </dgm:t>
    </dgm:pt>
    <dgm:pt modelId="{60239812-7505-4F60-88E9-41D86314EBCD}">
      <dgm:prSet custT="1"/>
      <dgm:spPr/>
      <dgm:t>
        <a:bodyPr/>
        <a:lstStyle/>
        <a:p>
          <a:r>
            <a:rPr lang="en-US" sz="1600" dirty="0">
              <a:latin typeface="Arial" panose="020B0604020202020204" pitchFamily="34" charset="0"/>
              <a:cs typeface="Arial" panose="020B0604020202020204" pitchFamily="34" charset="0"/>
            </a:rPr>
            <a:t>Problem Solving</a:t>
          </a:r>
        </a:p>
      </dgm:t>
    </dgm:pt>
    <dgm:pt modelId="{531672B3-AB90-42F0-827B-9EE7FAF56D09}" type="parTrans" cxnId="{E913E70C-ACF2-4361-91B7-6AB6BF2CB713}">
      <dgm:prSet/>
      <dgm:spPr/>
      <dgm:t>
        <a:bodyPr/>
        <a:lstStyle/>
        <a:p>
          <a:endParaRPr lang="en-US"/>
        </a:p>
      </dgm:t>
    </dgm:pt>
    <dgm:pt modelId="{2A9E504D-DC41-465B-87DC-C8407F19876E}" type="sibTrans" cxnId="{E913E70C-ACF2-4361-91B7-6AB6BF2CB713}">
      <dgm:prSet/>
      <dgm:spPr/>
      <dgm:t>
        <a:bodyPr/>
        <a:lstStyle/>
        <a:p>
          <a:endParaRPr lang="en-US"/>
        </a:p>
      </dgm:t>
    </dgm:pt>
    <dgm:pt modelId="{10E72E7D-A90A-4ED7-9661-D26174FF4401}">
      <dgm:prSet custT="1"/>
      <dgm:spPr/>
      <dgm:t>
        <a:bodyPr/>
        <a:lstStyle/>
        <a:p>
          <a:r>
            <a:rPr lang="en-US" sz="1600" dirty="0">
              <a:latin typeface="Arial" panose="020B0604020202020204" pitchFamily="34" charset="0"/>
              <a:cs typeface="Arial" panose="020B0604020202020204" pitchFamily="34" charset="0"/>
            </a:rPr>
            <a:t>Team Building</a:t>
          </a:r>
        </a:p>
      </dgm:t>
    </dgm:pt>
    <dgm:pt modelId="{16B6A071-5B5F-4CA1-B20A-8EE2597DF44C}" type="parTrans" cxnId="{C4D5A656-50EF-4858-A9C8-10B9F12A1347}">
      <dgm:prSet/>
      <dgm:spPr/>
      <dgm:t>
        <a:bodyPr/>
        <a:lstStyle/>
        <a:p>
          <a:endParaRPr lang="en-US"/>
        </a:p>
      </dgm:t>
    </dgm:pt>
    <dgm:pt modelId="{82944406-2A0B-4DC4-89EC-4849AA5324CF}" type="sibTrans" cxnId="{C4D5A656-50EF-4858-A9C8-10B9F12A1347}">
      <dgm:prSet/>
      <dgm:spPr/>
      <dgm:t>
        <a:bodyPr/>
        <a:lstStyle/>
        <a:p>
          <a:endParaRPr lang="en-US"/>
        </a:p>
      </dgm:t>
    </dgm:pt>
    <dgm:pt modelId="{963BB9DA-248E-440F-94E0-EDE1AD8F4349}">
      <dgm:prSet custT="1"/>
      <dgm:spPr/>
      <dgm:t>
        <a:bodyPr/>
        <a:lstStyle/>
        <a:p>
          <a:r>
            <a:rPr lang="en-US" sz="1600" b="1" dirty="0">
              <a:latin typeface="Arial" panose="020B0604020202020204" pitchFamily="34" charset="0"/>
              <a:cs typeface="Arial" panose="020B0604020202020204" pitchFamily="34" charset="0"/>
            </a:rPr>
            <a:t>Strategic and Business Management</a:t>
          </a:r>
        </a:p>
      </dgm:t>
    </dgm:pt>
    <dgm:pt modelId="{F3E5C219-E1A6-4ACC-B5B4-A15FDD189DBD}" type="parTrans" cxnId="{BEBAFBD7-9EA4-49EA-B697-D1645E988A59}">
      <dgm:prSet/>
      <dgm:spPr/>
      <dgm:t>
        <a:bodyPr/>
        <a:lstStyle/>
        <a:p>
          <a:endParaRPr lang="en-US"/>
        </a:p>
      </dgm:t>
    </dgm:pt>
    <dgm:pt modelId="{70F0F6ED-9B16-4503-860A-0480FC207B54}" type="sibTrans" cxnId="{BEBAFBD7-9EA4-49EA-B697-D1645E988A59}">
      <dgm:prSet/>
      <dgm:spPr/>
      <dgm:t>
        <a:bodyPr/>
        <a:lstStyle/>
        <a:p>
          <a:endParaRPr lang="en-US"/>
        </a:p>
      </dgm:t>
    </dgm:pt>
    <dgm:pt modelId="{EE976D53-7E74-4BF3-BAA3-0F49750A1826}">
      <dgm:prSet custT="1"/>
      <dgm:spPr/>
      <dgm:t>
        <a:bodyPr/>
        <a:lstStyle/>
        <a:p>
          <a:r>
            <a:rPr lang="en-US" sz="1600" dirty="0">
              <a:latin typeface="Arial" panose="020B0604020202020204" pitchFamily="34" charset="0"/>
              <a:cs typeface="Arial" panose="020B0604020202020204" pitchFamily="34" charset="0"/>
            </a:rPr>
            <a:t>Benefits management and realization	</a:t>
          </a:r>
        </a:p>
      </dgm:t>
    </dgm:pt>
    <dgm:pt modelId="{40202BBB-7789-4B50-B36C-6B1794A26BC4}" type="parTrans" cxnId="{3DB294C5-0AFE-489D-960D-427EBEFC9521}">
      <dgm:prSet/>
      <dgm:spPr/>
      <dgm:t>
        <a:bodyPr/>
        <a:lstStyle/>
        <a:p>
          <a:endParaRPr lang="en-US"/>
        </a:p>
      </dgm:t>
    </dgm:pt>
    <dgm:pt modelId="{EA86169F-963C-4979-9413-AC46DB95D696}" type="sibTrans" cxnId="{3DB294C5-0AFE-489D-960D-427EBEFC9521}">
      <dgm:prSet/>
      <dgm:spPr/>
      <dgm:t>
        <a:bodyPr/>
        <a:lstStyle/>
        <a:p>
          <a:endParaRPr lang="en-US"/>
        </a:p>
      </dgm:t>
    </dgm:pt>
    <dgm:pt modelId="{DAD5F8E7-E168-4C9A-A126-288FC6AEF709}">
      <dgm:prSet custT="1"/>
      <dgm:spPr/>
      <dgm:t>
        <a:bodyPr/>
        <a:lstStyle/>
        <a:p>
          <a:r>
            <a:rPr lang="en-US" sz="1600" dirty="0">
              <a:latin typeface="Arial" panose="020B0604020202020204" pitchFamily="34" charset="0"/>
              <a:cs typeface="Arial" panose="020B0604020202020204" pitchFamily="34" charset="0"/>
            </a:rPr>
            <a:t>Business acumen</a:t>
          </a:r>
        </a:p>
      </dgm:t>
    </dgm:pt>
    <dgm:pt modelId="{D80D0C6F-F69E-4799-A0F9-19920B700AEC}" type="parTrans" cxnId="{6E73196C-EF8F-4441-9864-CD530137F4DC}">
      <dgm:prSet/>
      <dgm:spPr/>
      <dgm:t>
        <a:bodyPr/>
        <a:lstStyle/>
        <a:p>
          <a:endParaRPr lang="en-US"/>
        </a:p>
      </dgm:t>
    </dgm:pt>
    <dgm:pt modelId="{01475F79-23D5-4059-A183-1E75D8E3679D}" type="sibTrans" cxnId="{6E73196C-EF8F-4441-9864-CD530137F4DC}">
      <dgm:prSet/>
      <dgm:spPr/>
      <dgm:t>
        <a:bodyPr/>
        <a:lstStyle/>
        <a:p>
          <a:endParaRPr lang="en-US"/>
        </a:p>
      </dgm:t>
    </dgm:pt>
    <dgm:pt modelId="{27BCA0A5-EA5A-4CF8-88D1-4A50F491A47F}">
      <dgm:prSet custT="1"/>
      <dgm:spPr/>
      <dgm:t>
        <a:bodyPr/>
        <a:lstStyle/>
        <a:p>
          <a:r>
            <a:rPr lang="en-US" sz="1600" dirty="0">
              <a:latin typeface="Arial" panose="020B0604020202020204" pitchFamily="34" charset="0"/>
              <a:cs typeface="Arial" panose="020B0604020202020204" pitchFamily="34" charset="0"/>
            </a:rPr>
            <a:t>Competitive analysis</a:t>
          </a:r>
        </a:p>
      </dgm:t>
    </dgm:pt>
    <dgm:pt modelId="{1306D318-F899-415C-AF4F-B06EEF0BE49C}" type="parTrans" cxnId="{29847517-401D-473E-A49C-EF4BB511B0B1}">
      <dgm:prSet/>
      <dgm:spPr/>
      <dgm:t>
        <a:bodyPr/>
        <a:lstStyle/>
        <a:p>
          <a:endParaRPr lang="en-US"/>
        </a:p>
      </dgm:t>
    </dgm:pt>
    <dgm:pt modelId="{1062ACF7-2D9C-427C-9D46-EAAD74292088}" type="sibTrans" cxnId="{29847517-401D-473E-A49C-EF4BB511B0B1}">
      <dgm:prSet/>
      <dgm:spPr/>
      <dgm:t>
        <a:bodyPr/>
        <a:lstStyle/>
        <a:p>
          <a:endParaRPr lang="en-US"/>
        </a:p>
      </dgm:t>
    </dgm:pt>
    <dgm:pt modelId="{9587FFA1-1A54-4C1E-94E1-39E33F1E0FC1}">
      <dgm:prSet custT="1"/>
      <dgm:spPr/>
      <dgm:t>
        <a:bodyPr/>
        <a:lstStyle/>
        <a:p>
          <a:r>
            <a:rPr lang="en-US" sz="1600" dirty="0">
              <a:latin typeface="Arial" panose="020B0604020202020204" pitchFamily="34" charset="0"/>
              <a:cs typeface="Arial" panose="020B0604020202020204" pitchFamily="34" charset="0"/>
            </a:rPr>
            <a:t>Customer relationship and satisfaction</a:t>
          </a:r>
        </a:p>
      </dgm:t>
    </dgm:pt>
    <dgm:pt modelId="{C96CF256-CB4D-456E-ABB1-5651CF67CD12}" type="parTrans" cxnId="{7D6D91A4-61C9-4C23-A424-DC9BE2BEAF4C}">
      <dgm:prSet/>
      <dgm:spPr/>
      <dgm:t>
        <a:bodyPr/>
        <a:lstStyle/>
        <a:p>
          <a:endParaRPr lang="en-US"/>
        </a:p>
      </dgm:t>
    </dgm:pt>
    <dgm:pt modelId="{7D4BF096-F211-4B1A-AC42-8919970745FB}" type="sibTrans" cxnId="{7D6D91A4-61C9-4C23-A424-DC9BE2BEAF4C}">
      <dgm:prSet/>
      <dgm:spPr/>
      <dgm:t>
        <a:bodyPr/>
        <a:lstStyle/>
        <a:p>
          <a:endParaRPr lang="en-US"/>
        </a:p>
      </dgm:t>
    </dgm:pt>
    <dgm:pt modelId="{1FA706FE-9F80-4846-94E5-66B3056EBB11}">
      <dgm:prSet custT="1"/>
      <dgm:spPr/>
      <dgm:t>
        <a:bodyPr/>
        <a:lstStyle/>
        <a:p>
          <a:r>
            <a:rPr lang="en-US" sz="1600" dirty="0">
              <a:latin typeface="Arial" panose="020B0604020202020204" pitchFamily="34" charset="0"/>
              <a:cs typeface="Arial" panose="020B0604020202020204" pitchFamily="34" charset="0"/>
            </a:rPr>
            <a:t>Legal and regulatory compliance	</a:t>
          </a:r>
        </a:p>
      </dgm:t>
    </dgm:pt>
    <dgm:pt modelId="{D7670F2D-E121-4015-8349-42B17E0B4444}" type="parTrans" cxnId="{BDD6B032-8534-4EC0-8C30-55D0CED4C9EB}">
      <dgm:prSet/>
      <dgm:spPr/>
      <dgm:t>
        <a:bodyPr/>
        <a:lstStyle/>
        <a:p>
          <a:endParaRPr lang="en-US"/>
        </a:p>
      </dgm:t>
    </dgm:pt>
    <dgm:pt modelId="{EF4685BD-CB2C-43C4-81FC-E32801B98B5B}" type="sibTrans" cxnId="{BDD6B032-8534-4EC0-8C30-55D0CED4C9EB}">
      <dgm:prSet/>
      <dgm:spPr/>
      <dgm:t>
        <a:bodyPr/>
        <a:lstStyle/>
        <a:p>
          <a:endParaRPr lang="en-US"/>
        </a:p>
      </dgm:t>
    </dgm:pt>
    <dgm:pt modelId="{6E862F15-B3F9-4DF6-8219-806FF0698FF4}">
      <dgm:prSet custT="1"/>
      <dgm:spPr/>
      <dgm:t>
        <a:bodyPr/>
        <a:lstStyle/>
        <a:p>
          <a:r>
            <a:rPr lang="en-US" sz="1600" dirty="0">
              <a:latin typeface="Arial" panose="020B0604020202020204" pitchFamily="34" charset="0"/>
              <a:cs typeface="Arial" panose="020B0604020202020204" pitchFamily="34" charset="0"/>
            </a:rPr>
            <a:t>Market awareness and conditions</a:t>
          </a:r>
        </a:p>
      </dgm:t>
    </dgm:pt>
    <dgm:pt modelId="{FAF6A4A5-6E71-44F0-9E7A-6A8DA800CEE8}" type="parTrans" cxnId="{CCCE5150-AD09-4C77-B8C5-BAA5C2F114EF}">
      <dgm:prSet/>
      <dgm:spPr/>
      <dgm:t>
        <a:bodyPr/>
        <a:lstStyle/>
        <a:p>
          <a:endParaRPr lang="en-US"/>
        </a:p>
      </dgm:t>
    </dgm:pt>
    <dgm:pt modelId="{6213B105-6A25-458C-83E0-EB6A9075B6BF}" type="sibTrans" cxnId="{CCCE5150-AD09-4C77-B8C5-BAA5C2F114EF}">
      <dgm:prSet/>
      <dgm:spPr/>
      <dgm:t>
        <a:bodyPr/>
        <a:lstStyle/>
        <a:p>
          <a:endParaRPr lang="en-US"/>
        </a:p>
      </dgm:t>
    </dgm:pt>
    <dgm:pt modelId="{3F2BC686-66CF-4103-A612-426BC4A7B5FE}">
      <dgm:prSet custT="1"/>
      <dgm:spPr/>
      <dgm:t>
        <a:bodyPr/>
        <a:lstStyle/>
        <a:p>
          <a:r>
            <a:rPr lang="en-US" sz="1600" dirty="0">
              <a:latin typeface="Arial" panose="020B0604020202020204" pitchFamily="34" charset="0"/>
              <a:cs typeface="Arial" panose="020B0604020202020204" pitchFamily="34" charset="0"/>
            </a:rPr>
            <a:t>Operational functions such as finance, marketing</a:t>
          </a:r>
        </a:p>
      </dgm:t>
    </dgm:pt>
    <dgm:pt modelId="{988D9C4D-AEA6-4A4D-9B49-35F965EE76B4}" type="parTrans" cxnId="{29602DC6-0F2A-455B-A526-C619223DEF66}">
      <dgm:prSet/>
      <dgm:spPr/>
      <dgm:t>
        <a:bodyPr/>
        <a:lstStyle/>
        <a:p>
          <a:endParaRPr lang="en-US"/>
        </a:p>
      </dgm:t>
    </dgm:pt>
    <dgm:pt modelId="{BDA47D44-C6B3-495A-925A-DA734DECF4B4}" type="sibTrans" cxnId="{29602DC6-0F2A-455B-A526-C619223DEF66}">
      <dgm:prSet/>
      <dgm:spPr/>
      <dgm:t>
        <a:bodyPr/>
        <a:lstStyle/>
        <a:p>
          <a:endParaRPr lang="en-US"/>
        </a:p>
      </dgm:t>
    </dgm:pt>
    <dgm:pt modelId="{2669A365-D0FC-4894-93E2-47AF958B9321}">
      <dgm:prSet custT="1"/>
      <dgm:spPr/>
      <dgm:t>
        <a:bodyPr/>
        <a:lstStyle/>
        <a:p>
          <a:r>
            <a:rPr lang="en-US" sz="1600" dirty="0">
              <a:latin typeface="Arial" panose="020B0604020202020204" pitchFamily="34" charset="0"/>
              <a:cs typeface="Arial" panose="020B0604020202020204" pitchFamily="34" charset="0"/>
            </a:rPr>
            <a:t>Strategic planning and analysis</a:t>
          </a:r>
        </a:p>
      </dgm:t>
    </dgm:pt>
    <dgm:pt modelId="{C717A70B-1502-4F30-822C-A448CC778B72}" type="parTrans" cxnId="{CAB976DB-018A-469B-B704-6375CC25ED97}">
      <dgm:prSet/>
      <dgm:spPr/>
      <dgm:t>
        <a:bodyPr/>
        <a:lstStyle/>
        <a:p>
          <a:endParaRPr lang="en-US"/>
        </a:p>
      </dgm:t>
    </dgm:pt>
    <dgm:pt modelId="{1266DED8-3269-4276-B59D-DDFE9A613DDF}" type="sibTrans" cxnId="{CAB976DB-018A-469B-B704-6375CC25ED97}">
      <dgm:prSet/>
      <dgm:spPr/>
      <dgm:t>
        <a:bodyPr/>
        <a:lstStyle/>
        <a:p>
          <a:endParaRPr lang="en-US"/>
        </a:p>
      </dgm:t>
    </dgm:pt>
    <dgm:pt modelId="{EC78DF4B-2A60-493C-8E36-235FC824FB36}">
      <dgm:prSet custT="1"/>
      <dgm:spPr/>
      <dgm:t>
        <a:bodyPr/>
        <a:lstStyle/>
        <a:p>
          <a:r>
            <a:rPr lang="en-US" sz="1600" dirty="0">
              <a:latin typeface="Arial" panose="020B0604020202020204" pitchFamily="34" charset="0"/>
              <a:cs typeface="Arial" panose="020B0604020202020204" pitchFamily="34" charset="0"/>
            </a:rPr>
            <a:t>Scope management</a:t>
          </a:r>
        </a:p>
      </dgm:t>
    </dgm:pt>
    <dgm:pt modelId="{90F5FFEE-0FDA-4000-893F-462AD6ACB510}" type="parTrans" cxnId="{94297EA9-365F-4380-97AD-6160AFCC4728}">
      <dgm:prSet/>
      <dgm:spPr/>
      <dgm:t>
        <a:bodyPr/>
        <a:lstStyle/>
        <a:p>
          <a:endParaRPr lang="en-US"/>
        </a:p>
      </dgm:t>
    </dgm:pt>
    <dgm:pt modelId="{B41D2BA5-BDCB-4862-A698-EA72E0EFC006}" type="sibTrans" cxnId="{94297EA9-365F-4380-97AD-6160AFCC4728}">
      <dgm:prSet/>
      <dgm:spPr/>
      <dgm:t>
        <a:bodyPr/>
        <a:lstStyle/>
        <a:p>
          <a:endParaRPr lang="en-US"/>
        </a:p>
      </dgm:t>
    </dgm:pt>
    <dgm:pt modelId="{AC230A80-F34C-40BC-BD8C-B0EAA8CD0181}" type="pres">
      <dgm:prSet presAssocID="{047F8F9A-C389-4FCB-88BB-FE952BAADC5F}" presName="Name0" presStyleCnt="0">
        <dgm:presLayoutVars>
          <dgm:dir/>
          <dgm:resizeHandles val="exact"/>
        </dgm:presLayoutVars>
      </dgm:prSet>
      <dgm:spPr/>
    </dgm:pt>
    <dgm:pt modelId="{6999E59F-9ABC-4352-91D5-A59F33F76741}" type="pres">
      <dgm:prSet presAssocID="{F6FBBD19-E669-4DB2-9FE8-E62A52D3132D}" presName="node" presStyleLbl="node1" presStyleIdx="0" presStyleCnt="3">
        <dgm:presLayoutVars>
          <dgm:bulletEnabled val="1"/>
        </dgm:presLayoutVars>
      </dgm:prSet>
      <dgm:spPr/>
    </dgm:pt>
    <dgm:pt modelId="{875D3CE5-CE06-4463-90DC-5E28721448A8}" type="pres">
      <dgm:prSet presAssocID="{A941A995-B807-440E-9586-9E6075233784}" presName="sibTrans" presStyleCnt="0"/>
      <dgm:spPr/>
    </dgm:pt>
    <dgm:pt modelId="{CBD9566F-128C-430F-A459-E1DED4149873}" type="pres">
      <dgm:prSet presAssocID="{2EC40428-3062-477B-8325-BD9BF130E36B}" presName="node" presStyleLbl="node1" presStyleIdx="1" presStyleCnt="3">
        <dgm:presLayoutVars>
          <dgm:bulletEnabled val="1"/>
        </dgm:presLayoutVars>
      </dgm:prSet>
      <dgm:spPr/>
    </dgm:pt>
    <dgm:pt modelId="{10BE0543-F8C4-4039-90BA-68D9FA91767A}" type="pres">
      <dgm:prSet presAssocID="{525DE086-3360-41B9-B8E5-08A5DC32D5D9}" presName="sibTrans" presStyleCnt="0"/>
      <dgm:spPr/>
    </dgm:pt>
    <dgm:pt modelId="{17BB908F-B95C-4FCB-BBEC-BF9870EA02C0}" type="pres">
      <dgm:prSet presAssocID="{963BB9DA-248E-440F-94E0-EDE1AD8F4349}" presName="node" presStyleLbl="node1" presStyleIdx="2" presStyleCnt="3">
        <dgm:presLayoutVars>
          <dgm:bulletEnabled val="1"/>
        </dgm:presLayoutVars>
      </dgm:prSet>
      <dgm:spPr/>
    </dgm:pt>
  </dgm:ptLst>
  <dgm:cxnLst>
    <dgm:cxn modelId="{F4695700-9A52-4756-857A-0A07DF6DB9BD}" srcId="{F6FBBD19-E669-4DB2-9FE8-E62A52D3132D}" destId="{AF86BDB2-0A15-4E0E-8AD8-7F9EA4951AE3}" srcOrd="1" destOrd="0" parTransId="{D116301D-B7D7-4903-8B87-A14B788CCA98}" sibTransId="{2B1B2EC9-AA83-4DE5-8B41-6298EC6FF450}"/>
    <dgm:cxn modelId="{3F46440B-4B53-4DC2-81A7-FF037E452A87}" srcId="{047F8F9A-C389-4FCB-88BB-FE952BAADC5F}" destId="{2EC40428-3062-477B-8325-BD9BF130E36B}" srcOrd="1" destOrd="0" parTransId="{A41A607B-0474-499D-BDAE-8179098E33CF}" sibTransId="{525DE086-3360-41B9-B8E5-08A5DC32D5D9}"/>
    <dgm:cxn modelId="{E913E70C-ACF2-4361-91B7-6AB6BF2CB713}" srcId="{2EC40428-3062-477B-8325-BD9BF130E36B}" destId="{60239812-7505-4F60-88E9-41D86314EBCD}" srcOrd="8" destOrd="0" parTransId="{531672B3-AB90-42F0-827B-9EE7FAF56D09}" sibTransId="{2A9E504D-DC41-465B-87DC-C8407F19876E}"/>
    <dgm:cxn modelId="{610C4012-CA21-433B-9C25-E864249575D8}" srcId="{2EC40428-3062-477B-8325-BD9BF130E36B}" destId="{0B4729CA-0989-4B38-B60D-9A809D011CE3}" srcOrd="4" destOrd="0" parTransId="{D664ABA0-08F0-464F-9C92-8E08FBF8B560}" sibTransId="{4D8C6F6E-6A36-4073-BE01-9C017D5D6EF6}"/>
    <dgm:cxn modelId="{29847517-401D-473E-A49C-EF4BB511B0B1}" srcId="{963BB9DA-248E-440F-94E0-EDE1AD8F4349}" destId="{27BCA0A5-EA5A-4CF8-88D1-4A50F491A47F}" srcOrd="2" destOrd="0" parTransId="{1306D318-F899-415C-AF4F-B06EEF0BE49C}" sibTransId="{1062ACF7-2D9C-427C-9D46-EAAD74292088}"/>
    <dgm:cxn modelId="{F32B7318-B9F1-4617-B44F-2F4A1EAF7094}" type="presOf" srcId="{46A15482-F271-4316-8769-012F90823482}" destId="{6999E59F-9ABC-4352-91D5-A59F33F76741}" srcOrd="0" destOrd="7" presId="urn:microsoft.com/office/officeart/2005/8/layout/hList6"/>
    <dgm:cxn modelId="{55626224-147D-41B9-BACF-B9D9A369577C}" type="presOf" srcId="{EC78DF4B-2A60-493C-8E36-235FC824FB36}" destId="{6999E59F-9ABC-4352-91D5-A59F33F76741}" srcOrd="0" destOrd="10" presId="urn:microsoft.com/office/officeart/2005/8/layout/hList6"/>
    <dgm:cxn modelId="{70EEA226-1EE1-4842-BAAD-481BDBB3E83C}" type="presOf" srcId="{3F2BC686-66CF-4103-A612-426BC4A7B5FE}" destId="{17BB908F-B95C-4FCB-BBEC-BF9870EA02C0}" srcOrd="0" destOrd="7" presId="urn:microsoft.com/office/officeart/2005/8/layout/hList6"/>
    <dgm:cxn modelId="{BDD6B032-8534-4EC0-8C30-55D0CED4C9EB}" srcId="{963BB9DA-248E-440F-94E0-EDE1AD8F4349}" destId="{1FA706FE-9F80-4846-94E5-66B3056EBB11}" srcOrd="4" destOrd="0" parTransId="{D7670F2D-E121-4015-8349-42B17E0B4444}" sibTransId="{EF4685BD-CB2C-43C4-81FC-E32801B98B5B}"/>
    <dgm:cxn modelId="{33D07D38-388F-4955-9073-9FD30F62369F}" srcId="{F6FBBD19-E669-4DB2-9FE8-E62A52D3132D}" destId="{40EA575C-E9D0-4BA3-AB84-2583F7E74A42}" srcOrd="10" destOrd="0" parTransId="{32E7A776-400A-42CC-AB09-2B6370C8F82E}" sibTransId="{E8CE5002-F656-49FD-BA78-15EF0A692C07}"/>
    <dgm:cxn modelId="{BAB6EE39-1B3F-45AF-BF5D-B7EB1749F3E0}" type="presOf" srcId="{67A25FE3-B284-470B-AE27-D61B18BA3E52}" destId="{CBD9566F-128C-430F-A459-E1DED4149873}" srcOrd="0" destOrd="4" presId="urn:microsoft.com/office/officeart/2005/8/layout/hList6"/>
    <dgm:cxn modelId="{504CDB3C-8CBB-4294-AD8A-26C601A60072}" type="presOf" srcId="{0BD78BB8-6791-4665-B494-91D8B06234EC}" destId="{6999E59F-9ABC-4352-91D5-A59F33F76741}" srcOrd="0" destOrd="5" presId="urn:microsoft.com/office/officeart/2005/8/layout/hList6"/>
    <dgm:cxn modelId="{E7A6DC43-4533-4E39-9E75-123F88C23595}" type="presOf" srcId="{AF86BDB2-0A15-4E0E-8AD8-7F9EA4951AE3}" destId="{6999E59F-9ABC-4352-91D5-A59F33F76741}" srcOrd="0" destOrd="2" presId="urn:microsoft.com/office/officeart/2005/8/layout/hList6"/>
    <dgm:cxn modelId="{ACBD6144-4F5E-4D3B-B973-2ED88381F92F}" srcId="{047F8F9A-C389-4FCB-88BB-FE952BAADC5F}" destId="{F6FBBD19-E669-4DB2-9FE8-E62A52D3132D}" srcOrd="0" destOrd="0" parTransId="{8BD7D070-18DB-4E82-A38A-BDAEE78B18B0}" sibTransId="{A941A995-B807-440E-9586-9E6075233784}"/>
    <dgm:cxn modelId="{DC706F45-A271-4387-A035-A0E28D2AA473}" type="presOf" srcId="{0BAE8B3E-2825-451E-A71C-4CB48D8EB7A8}" destId="{CBD9566F-128C-430F-A459-E1DED4149873}" srcOrd="0" destOrd="1" presId="urn:microsoft.com/office/officeart/2005/8/layout/hList6"/>
    <dgm:cxn modelId="{28E6324C-4E57-4179-AA4A-AB5E9E0891E9}" srcId="{F6FBBD19-E669-4DB2-9FE8-E62A52D3132D}" destId="{46A15482-F271-4316-8769-012F90823482}" srcOrd="6" destOrd="0" parTransId="{8136FFCC-242E-43A5-8AA7-40E69B303ED8}" sibTransId="{988C691B-DC2E-4D40-8454-168531AB58B1}"/>
    <dgm:cxn modelId="{4160164F-FED3-484D-80DF-4F5482E5DFE1}" type="presOf" srcId="{047F8F9A-C389-4FCB-88BB-FE952BAADC5F}" destId="{AC230A80-F34C-40BC-BD8C-B0EAA8CD0181}" srcOrd="0" destOrd="0" presId="urn:microsoft.com/office/officeart/2005/8/layout/hList6"/>
    <dgm:cxn modelId="{CCCE5150-AD09-4C77-B8C5-BAA5C2F114EF}" srcId="{963BB9DA-248E-440F-94E0-EDE1AD8F4349}" destId="{6E862F15-B3F9-4DF6-8219-806FF0698FF4}" srcOrd="5" destOrd="0" parTransId="{FAF6A4A5-6E71-44F0-9E7A-6A8DA800CEE8}" sibTransId="{6213B105-6A25-458C-83E0-EB6A9075B6BF}"/>
    <dgm:cxn modelId="{24296F54-6CEE-4D1F-80E1-C90CCEF579FB}" srcId="{2EC40428-3062-477B-8325-BD9BF130E36B}" destId="{3E2695C3-3F5C-4F43-ACB6-9C03FC8C0B66}" srcOrd="6" destOrd="0" parTransId="{74836B40-09BB-4955-9A5E-4220E2236C7B}" sibTransId="{CAC93E4A-7BDF-45F3-855D-61D230746025}"/>
    <dgm:cxn modelId="{551E3E55-A9C5-40F0-889D-D729DFA27004}" type="presOf" srcId="{3E2695C3-3F5C-4F43-ACB6-9C03FC8C0B66}" destId="{CBD9566F-128C-430F-A459-E1DED4149873}" srcOrd="0" destOrd="7" presId="urn:microsoft.com/office/officeart/2005/8/layout/hList6"/>
    <dgm:cxn modelId="{C4D5A656-50EF-4858-A9C8-10B9F12A1347}" srcId="{2EC40428-3062-477B-8325-BD9BF130E36B}" destId="{10E72E7D-A90A-4ED7-9661-D26174FF4401}" srcOrd="9" destOrd="0" parTransId="{16B6A071-5B5F-4CA1-B20A-8EE2597DF44C}" sibTransId="{82944406-2A0B-4DC4-89EC-4849AA5324CF}"/>
    <dgm:cxn modelId="{5809AE5C-D094-4AA1-899E-2B3C1A93E57C}" type="presOf" srcId="{BB3563CB-411C-4AE0-B432-C7FE4074A065}" destId="{CBD9566F-128C-430F-A459-E1DED4149873}" srcOrd="0" destOrd="3" presId="urn:microsoft.com/office/officeart/2005/8/layout/hList6"/>
    <dgm:cxn modelId="{EDF3105D-1A25-4352-B158-594F13EB6B44}" type="presOf" srcId="{6E862F15-B3F9-4DF6-8219-806FF0698FF4}" destId="{17BB908F-B95C-4FCB-BBEC-BF9870EA02C0}" srcOrd="0" destOrd="6" presId="urn:microsoft.com/office/officeart/2005/8/layout/hList6"/>
    <dgm:cxn modelId="{9815ED5D-9582-4172-9881-D5555C12026A}" type="presOf" srcId="{80C15615-D5F1-4E8D-B12C-8416A9BC2706}" destId="{6999E59F-9ABC-4352-91D5-A59F33F76741}" srcOrd="0" destOrd="9" presId="urn:microsoft.com/office/officeart/2005/8/layout/hList6"/>
    <dgm:cxn modelId="{22DC5B5E-A0A9-4F41-A630-DB2FE9C427FE}" srcId="{F6FBBD19-E669-4DB2-9FE8-E62A52D3132D}" destId="{097F8E35-C7A8-440C-BE19-78ABD39D9101}" srcOrd="2" destOrd="0" parTransId="{4FC76974-1448-4475-98CA-789B614EF790}" sibTransId="{1D5A4391-1818-449D-AB9B-4329D3F2BE3A}"/>
    <dgm:cxn modelId="{F1883161-89DA-4E31-9F7F-D8E2D920B552}" type="presOf" srcId="{62345FCC-5C51-456B-A5CB-0B710F6C86F5}" destId="{6999E59F-9ABC-4352-91D5-A59F33F76741}" srcOrd="0" destOrd="1" presId="urn:microsoft.com/office/officeart/2005/8/layout/hList6"/>
    <dgm:cxn modelId="{9FC55F65-D7E4-4598-B657-9498A41E004B}" type="presOf" srcId="{EE976D53-7E74-4BF3-BAA3-0F49750A1826}" destId="{17BB908F-B95C-4FCB-BBEC-BF9870EA02C0}" srcOrd="0" destOrd="1" presId="urn:microsoft.com/office/officeart/2005/8/layout/hList6"/>
    <dgm:cxn modelId="{B9993766-7997-4996-990C-C2C61E30BB55}" type="presOf" srcId="{0B4729CA-0989-4B38-B60D-9A809D011CE3}" destId="{CBD9566F-128C-430F-A459-E1DED4149873}" srcOrd="0" destOrd="5" presId="urn:microsoft.com/office/officeart/2005/8/layout/hList6"/>
    <dgm:cxn modelId="{FB85D768-B7D1-453D-9511-CBE736B9C026}" type="presOf" srcId="{3799C9E6-9A55-44A6-99E1-A89BCE585DAF}" destId="{6999E59F-9ABC-4352-91D5-A59F33F76741}" srcOrd="0" destOrd="8" presId="urn:microsoft.com/office/officeart/2005/8/layout/hList6"/>
    <dgm:cxn modelId="{A07BEE69-8C31-49B8-AAD6-379AE4929105}" srcId="{2EC40428-3062-477B-8325-BD9BF130E36B}" destId="{BB3563CB-411C-4AE0-B432-C7FE4074A065}" srcOrd="2" destOrd="0" parTransId="{2FCE449A-4216-4275-9EC8-899A1A58F939}" sibTransId="{CCCC81E1-7809-4C66-B85A-07E985F7F6F3}"/>
    <dgm:cxn modelId="{6E73196C-EF8F-4441-9864-CD530137F4DC}" srcId="{963BB9DA-248E-440F-94E0-EDE1AD8F4349}" destId="{DAD5F8E7-E168-4C9A-A126-288FC6AEF709}" srcOrd="1" destOrd="0" parTransId="{D80D0C6F-F69E-4799-A0F9-19920B700AEC}" sibTransId="{01475F79-23D5-4059-A183-1E75D8E3679D}"/>
    <dgm:cxn modelId="{C41E6E6C-BC88-44A8-9A07-D044C1E80EA9}" type="presOf" srcId="{F6FBBD19-E669-4DB2-9FE8-E62A52D3132D}" destId="{6999E59F-9ABC-4352-91D5-A59F33F76741}" srcOrd="0" destOrd="0" presId="urn:microsoft.com/office/officeart/2005/8/layout/hList6"/>
    <dgm:cxn modelId="{67E9D86E-DDA7-44B4-B8CB-72425A1BB2C5}" type="presOf" srcId="{DAD5F8E7-E168-4C9A-A126-288FC6AEF709}" destId="{17BB908F-B95C-4FCB-BBEC-BF9870EA02C0}" srcOrd="0" destOrd="2" presId="urn:microsoft.com/office/officeart/2005/8/layout/hList6"/>
    <dgm:cxn modelId="{3F7B966F-9974-4A86-AA16-9149C4803581}" type="presOf" srcId="{2669A365-D0FC-4894-93E2-47AF958B9321}" destId="{17BB908F-B95C-4FCB-BBEC-BF9870EA02C0}" srcOrd="0" destOrd="8" presId="urn:microsoft.com/office/officeart/2005/8/layout/hList6"/>
    <dgm:cxn modelId="{63FCEC6F-D2B8-4A52-84F6-FF83FDA01515}" type="presOf" srcId="{27BCA0A5-EA5A-4CF8-88D1-4A50F491A47F}" destId="{17BB908F-B95C-4FCB-BBEC-BF9870EA02C0}" srcOrd="0" destOrd="3" presId="urn:microsoft.com/office/officeart/2005/8/layout/hList6"/>
    <dgm:cxn modelId="{5880A970-A740-4CCF-876E-9D850E819F91}" type="presOf" srcId="{963BB9DA-248E-440F-94E0-EDE1AD8F4349}" destId="{17BB908F-B95C-4FCB-BBEC-BF9870EA02C0}" srcOrd="0" destOrd="0" presId="urn:microsoft.com/office/officeart/2005/8/layout/hList6"/>
    <dgm:cxn modelId="{D2D1F475-E919-450C-A5E3-417D7438B9B2}" srcId="{F6FBBD19-E669-4DB2-9FE8-E62A52D3132D}" destId="{2C4FDDE5-B98B-4EBB-8344-9CDBDEA8C7C0}" srcOrd="3" destOrd="0" parTransId="{8C3FE5F2-A821-453A-94DC-51D3F44F7929}" sibTransId="{0339851B-4228-4117-A8AF-A758219C559D}"/>
    <dgm:cxn modelId="{1B91C979-9CEB-4358-A323-667518522709}" srcId="{F6FBBD19-E669-4DB2-9FE8-E62A52D3132D}" destId="{3799C9E6-9A55-44A6-99E1-A89BCE585DAF}" srcOrd="7" destOrd="0" parTransId="{27273BA0-610F-4BBD-A9E9-09A8B62CF514}" sibTransId="{A8C341DE-0541-415A-B153-D5E6CD051DF0}"/>
    <dgm:cxn modelId="{9169FA7D-B3BE-4619-8231-02A229784053}" type="presOf" srcId="{2EC40428-3062-477B-8325-BD9BF130E36B}" destId="{CBD9566F-128C-430F-A459-E1DED4149873}" srcOrd="0" destOrd="0" presId="urn:microsoft.com/office/officeart/2005/8/layout/hList6"/>
    <dgm:cxn modelId="{D587D988-83E1-403A-9A7D-5986F99338AD}" srcId="{2EC40428-3062-477B-8325-BD9BF130E36B}" destId="{BD0E6040-69BD-407C-BADC-6F2085216E47}" srcOrd="7" destOrd="0" parTransId="{2A372796-3902-49FF-9090-13F0A7967AB6}" sibTransId="{4B9E804E-7C7A-4E10-ADC9-E5A7A434E6B0}"/>
    <dgm:cxn modelId="{3E68358B-1A0F-4A7A-9B77-C38D049F32BC}" type="presOf" srcId="{9587FFA1-1A54-4C1E-94E1-39E33F1E0FC1}" destId="{17BB908F-B95C-4FCB-BBEC-BF9870EA02C0}" srcOrd="0" destOrd="4" presId="urn:microsoft.com/office/officeart/2005/8/layout/hList6"/>
    <dgm:cxn modelId="{3007548C-CC59-4EAB-858C-0665ADEAED84}" type="presOf" srcId="{CCA80745-D010-48DD-BD33-E64EE5736412}" destId="{CBD9566F-128C-430F-A459-E1DED4149873}" srcOrd="0" destOrd="2" presId="urn:microsoft.com/office/officeart/2005/8/layout/hList6"/>
    <dgm:cxn modelId="{F1FA918F-CD8C-4A0A-BD1D-048B42AC4B0D}" srcId="{F6FBBD19-E669-4DB2-9FE8-E62A52D3132D}" destId="{62345FCC-5C51-456B-A5CB-0B710F6C86F5}" srcOrd="0" destOrd="0" parTransId="{64832B4D-6331-4E97-A454-4FB14F6F282D}" sibTransId="{08D273D2-C253-47C4-94E6-5762B5CE875B}"/>
    <dgm:cxn modelId="{C86F4E99-42DA-4DA7-87A1-5F859E455BBC}" srcId="{F6FBBD19-E669-4DB2-9FE8-E62A52D3132D}" destId="{0BD78BB8-6791-4665-B494-91D8B06234EC}" srcOrd="4" destOrd="0" parTransId="{738BC176-FE59-4F8F-B6D2-32C04AFAA3C2}" sibTransId="{841945AB-6249-4061-8760-C801F15ECC01}"/>
    <dgm:cxn modelId="{DD3B74A0-27FE-472B-A607-98F09A3B4542}" type="presOf" srcId="{60239812-7505-4F60-88E9-41D86314EBCD}" destId="{CBD9566F-128C-430F-A459-E1DED4149873}" srcOrd="0" destOrd="9" presId="urn:microsoft.com/office/officeart/2005/8/layout/hList6"/>
    <dgm:cxn modelId="{35E0E9A0-44E8-4440-9529-4AEC20B88D53}" srcId="{2EC40428-3062-477B-8325-BD9BF130E36B}" destId="{CCA80745-D010-48DD-BD33-E64EE5736412}" srcOrd="1" destOrd="0" parTransId="{E15218B8-189B-476A-87CB-8FC537B20D26}" sibTransId="{8CACCEBB-E055-4D96-895E-E0A7A0CA5C94}"/>
    <dgm:cxn modelId="{A879F5A1-A803-473B-95A7-75B1F4A8CDB9}" srcId="{2EC40428-3062-477B-8325-BD9BF130E36B}" destId="{FA117D5D-10E2-42C2-B531-F5C3A2644493}" srcOrd="5" destOrd="0" parTransId="{E7E7FF21-9E5C-473F-A54E-F618FCBF56A6}" sibTransId="{96D12BA1-4BBE-46F4-9793-A4877098A6D7}"/>
    <dgm:cxn modelId="{357B27A3-92C5-4AE2-AB7D-2DF445D871E3}" type="presOf" srcId="{BD0E6040-69BD-407C-BADC-6F2085216E47}" destId="{CBD9566F-128C-430F-A459-E1DED4149873}" srcOrd="0" destOrd="8" presId="urn:microsoft.com/office/officeart/2005/8/layout/hList6"/>
    <dgm:cxn modelId="{47A26CA3-7948-4E3E-9314-CFABAB07F13C}" type="presOf" srcId="{CD8C8B49-4F89-4C7D-8966-3D2D7391FC3A}" destId="{6999E59F-9ABC-4352-91D5-A59F33F76741}" srcOrd="0" destOrd="6" presId="urn:microsoft.com/office/officeart/2005/8/layout/hList6"/>
    <dgm:cxn modelId="{7D6D91A4-61C9-4C23-A424-DC9BE2BEAF4C}" srcId="{963BB9DA-248E-440F-94E0-EDE1AD8F4349}" destId="{9587FFA1-1A54-4C1E-94E1-39E33F1E0FC1}" srcOrd="3" destOrd="0" parTransId="{C96CF256-CB4D-456E-ABB1-5651CF67CD12}" sibTransId="{7D4BF096-F211-4B1A-AC42-8919970745FB}"/>
    <dgm:cxn modelId="{458F03A9-D709-407C-A21E-B8AE03B31C2C}" type="presOf" srcId="{097F8E35-C7A8-440C-BE19-78ABD39D9101}" destId="{6999E59F-9ABC-4352-91D5-A59F33F76741}" srcOrd="0" destOrd="3" presId="urn:microsoft.com/office/officeart/2005/8/layout/hList6"/>
    <dgm:cxn modelId="{94297EA9-365F-4380-97AD-6160AFCC4728}" srcId="{F6FBBD19-E669-4DB2-9FE8-E62A52D3132D}" destId="{EC78DF4B-2A60-493C-8E36-235FC824FB36}" srcOrd="9" destOrd="0" parTransId="{90F5FFEE-0FDA-4000-893F-462AD6ACB510}" sibTransId="{B41D2BA5-BDCB-4862-A698-EA72E0EFC006}"/>
    <dgm:cxn modelId="{B94716BB-FF14-443F-AF6B-40A3292F5D37}" type="presOf" srcId="{FA117D5D-10E2-42C2-B531-F5C3A2644493}" destId="{CBD9566F-128C-430F-A459-E1DED4149873}" srcOrd="0" destOrd="6" presId="urn:microsoft.com/office/officeart/2005/8/layout/hList6"/>
    <dgm:cxn modelId="{51D821C1-813E-4D71-B5DA-7F33182AC0DD}" srcId="{2EC40428-3062-477B-8325-BD9BF130E36B}" destId="{67A25FE3-B284-470B-AE27-D61B18BA3E52}" srcOrd="3" destOrd="0" parTransId="{BB46BC64-7E32-4CC0-B178-F80D36CA0910}" sibTransId="{7E2F398B-C3E4-4EFE-9595-39589A4E92FB}"/>
    <dgm:cxn modelId="{3DB294C5-0AFE-489D-960D-427EBEFC9521}" srcId="{963BB9DA-248E-440F-94E0-EDE1AD8F4349}" destId="{EE976D53-7E74-4BF3-BAA3-0F49750A1826}" srcOrd="0" destOrd="0" parTransId="{40202BBB-7789-4B50-B36C-6B1794A26BC4}" sibTransId="{EA86169F-963C-4979-9413-AC46DB95D696}"/>
    <dgm:cxn modelId="{29602DC6-0F2A-455B-A526-C619223DEF66}" srcId="{963BB9DA-248E-440F-94E0-EDE1AD8F4349}" destId="{3F2BC686-66CF-4103-A612-426BC4A7B5FE}" srcOrd="6" destOrd="0" parTransId="{988D9C4D-AEA6-4A4D-9B49-35F965EE76B4}" sibTransId="{BDA47D44-C6B3-495A-925A-DA734DECF4B4}"/>
    <dgm:cxn modelId="{FE2A8BC9-2D32-4207-848B-2444264C0E07}" type="presOf" srcId="{10E72E7D-A90A-4ED7-9661-D26174FF4401}" destId="{CBD9566F-128C-430F-A459-E1DED4149873}" srcOrd="0" destOrd="10" presId="urn:microsoft.com/office/officeart/2005/8/layout/hList6"/>
    <dgm:cxn modelId="{03BF0ACD-BC0D-49A2-B959-49E8C296BA85}" srcId="{F6FBBD19-E669-4DB2-9FE8-E62A52D3132D}" destId="{80C15615-D5F1-4E8D-B12C-8416A9BC2706}" srcOrd="8" destOrd="0" parTransId="{96819208-32B1-4E89-B408-B2D616406406}" sibTransId="{BEFC1C1D-B8A6-4BAE-A52D-E63068658D44}"/>
    <dgm:cxn modelId="{BEBAFBD7-9EA4-49EA-B697-D1645E988A59}" srcId="{047F8F9A-C389-4FCB-88BB-FE952BAADC5F}" destId="{963BB9DA-248E-440F-94E0-EDE1AD8F4349}" srcOrd="2" destOrd="0" parTransId="{F3E5C219-E1A6-4ACC-B5B4-A15FDD189DBD}" sibTransId="{70F0F6ED-9B16-4503-860A-0480FC207B54}"/>
    <dgm:cxn modelId="{CAB976DB-018A-469B-B704-6375CC25ED97}" srcId="{963BB9DA-248E-440F-94E0-EDE1AD8F4349}" destId="{2669A365-D0FC-4894-93E2-47AF958B9321}" srcOrd="7" destOrd="0" parTransId="{C717A70B-1502-4F30-822C-A448CC778B72}" sibTransId="{1266DED8-3269-4276-B59D-DDFE9A613DDF}"/>
    <dgm:cxn modelId="{459BDCE0-A28E-42D9-BAE6-7DA888345D3A}" type="presOf" srcId="{1FA706FE-9F80-4846-94E5-66B3056EBB11}" destId="{17BB908F-B95C-4FCB-BBEC-BF9870EA02C0}" srcOrd="0" destOrd="5" presId="urn:microsoft.com/office/officeart/2005/8/layout/hList6"/>
    <dgm:cxn modelId="{9D072DE1-D521-4607-9B06-F2811963ED2B}" srcId="{2EC40428-3062-477B-8325-BD9BF130E36B}" destId="{0BAE8B3E-2825-451E-A71C-4CB48D8EB7A8}" srcOrd="0" destOrd="0" parTransId="{BD866681-E097-430A-AA9C-BD1A62B00D22}" sibTransId="{6AE6542E-09CD-4FAA-BC71-7A911F6CBD21}"/>
    <dgm:cxn modelId="{9E0633F3-2C34-4026-9190-DDFD939596E3}" srcId="{F6FBBD19-E669-4DB2-9FE8-E62A52D3132D}" destId="{CD8C8B49-4F89-4C7D-8966-3D2D7391FC3A}" srcOrd="5" destOrd="0" parTransId="{5FC7EC0F-6628-4A26-B695-25194C66EAF8}" sibTransId="{A315D26B-643D-41BB-8AF8-9DE6511BABA5}"/>
    <dgm:cxn modelId="{CC2BAFF9-F9B5-4393-A839-698DA73FC5D6}" type="presOf" srcId="{2C4FDDE5-B98B-4EBB-8344-9CDBDEA8C7C0}" destId="{6999E59F-9ABC-4352-91D5-A59F33F76741}" srcOrd="0" destOrd="4" presId="urn:microsoft.com/office/officeart/2005/8/layout/hList6"/>
    <dgm:cxn modelId="{873BD9FD-9109-4E83-A792-74D863F973EE}" type="presOf" srcId="{40EA575C-E9D0-4BA3-AB84-2583F7E74A42}" destId="{6999E59F-9ABC-4352-91D5-A59F33F76741}" srcOrd="0" destOrd="11" presId="urn:microsoft.com/office/officeart/2005/8/layout/hList6"/>
    <dgm:cxn modelId="{4DBA8C0E-6519-4042-93B6-370021C57DAE}" type="presParOf" srcId="{AC230A80-F34C-40BC-BD8C-B0EAA8CD0181}" destId="{6999E59F-9ABC-4352-91D5-A59F33F76741}" srcOrd="0" destOrd="0" presId="urn:microsoft.com/office/officeart/2005/8/layout/hList6"/>
    <dgm:cxn modelId="{AD5FCB06-BF67-4E8D-B390-DB07A663DA00}" type="presParOf" srcId="{AC230A80-F34C-40BC-BD8C-B0EAA8CD0181}" destId="{875D3CE5-CE06-4463-90DC-5E28721448A8}" srcOrd="1" destOrd="0" presId="urn:microsoft.com/office/officeart/2005/8/layout/hList6"/>
    <dgm:cxn modelId="{19161444-8237-45C7-9B26-5D8BCC0A2141}" type="presParOf" srcId="{AC230A80-F34C-40BC-BD8C-B0EAA8CD0181}" destId="{CBD9566F-128C-430F-A459-E1DED4149873}" srcOrd="2" destOrd="0" presId="urn:microsoft.com/office/officeart/2005/8/layout/hList6"/>
    <dgm:cxn modelId="{EF8066BF-78F5-4378-9426-9A4BAAD1817F}" type="presParOf" srcId="{AC230A80-F34C-40BC-BD8C-B0EAA8CD0181}" destId="{10BE0543-F8C4-4039-90BA-68D9FA91767A}" srcOrd="3" destOrd="0" presId="urn:microsoft.com/office/officeart/2005/8/layout/hList6"/>
    <dgm:cxn modelId="{E8B7A0BE-D593-42A7-BBE0-F9C180A28277}" type="presParOf" srcId="{AC230A80-F34C-40BC-BD8C-B0EAA8CD0181}" destId="{17BB908F-B95C-4FCB-BBEC-BF9870EA02C0}"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80FF8A-F442-4BD9-A68F-A89426E429DC}"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US"/>
        </a:p>
      </dgm:t>
    </dgm:pt>
    <dgm:pt modelId="{D813E265-CFD4-47BC-BB10-C8C041F36ACB}">
      <dgm:prSet/>
      <dgm:spPr/>
      <dgm:t>
        <a:bodyPr/>
        <a:lstStyle/>
        <a:p>
          <a:pPr rtl="0"/>
          <a:r>
            <a:rPr lang="en-US" dirty="0"/>
            <a:t>The project manager leads the project team in order to achieve the project objectives.  A project manager needs various skills.  Review skills in the three categories.  List 6-8 skills that you already have. Which courses gave you these skills?</a:t>
          </a:r>
          <a:r>
            <a:rPr lang="en-US" b="0" i="0" u="none" strike="noStrike" cap="none" baseline="0" noProof="0" dirty="0">
              <a:solidFill>
                <a:srgbClr val="010000"/>
              </a:solidFill>
              <a:latin typeface="Tw Cen MT"/>
            </a:rPr>
            <a:t> </a:t>
          </a:r>
          <a:r>
            <a:rPr lang="en-US" b="0" i="0" u="none" strike="noStrike" cap="none" baseline="0" noProof="0" dirty="0">
              <a:latin typeface="Tw Cen MT"/>
            </a:rPr>
            <a:t> How do you rate your skills</a:t>
          </a:r>
          <a:r>
            <a:rPr lang="en-US" b="0" i="0" u="none" strike="noStrike" cap="none" baseline="0" noProof="0" dirty="0">
              <a:solidFill>
                <a:srgbClr val="010000"/>
              </a:solidFill>
              <a:latin typeface="Tw Cen MT"/>
            </a:rPr>
            <a:t>?</a:t>
          </a:r>
          <a:endParaRPr lang="en-US" dirty="0"/>
        </a:p>
      </dgm:t>
    </dgm:pt>
    <dgm:pt modelId="{864B6333-50BF-43CD-A298-84C070C3C00E}" type="parTrans" cxnId="{0CC18391-E55D-4417-98DB-92F8EF82B113}">
      <dgm:prSet/>
      <dgm:spPr/>
      <dgm:t>
        <a:bodyPr/>
        <a:lstStyle/>
        <a:p>
          <a:endParaRPr lang="en-US"/>
        </a:p>
      </dgm:t>
    </dgm:pt>
    <dgm:pt modelId="{549C8F07-23B8-4EE4-9A17-EACADA16BBEC}" type="sibTrans" cxnId="{0CC18391-E55D-4417-98DB-92F8EF82B113}">
      <dgm:prSet/>
      <dgm:spPr/>
      <dgm:t>
        <a:bodyPr/>
        <a:lstStyle/>
        <a:p>
          <a:endParaRPr lang="en-US"/>
        </a:p>
      </dgm:t>
    </dgm:pt>
    <dgm:pt modelId="{27D90789-63F6-462B-9DF7-686E4332C03F}">
      <dgm:prSet/>
      <dgm:spPr/>
      <dgm:t>
        <a:bodyPr/>
        <a:lstStyle/>
        <a:p>
          <a:r>
            <a:rPr lang="en-US" dirty="0"/>
            <a:t>Describe a situation that needed you to apply a skill from the "Leadership" category.  </a:t>
          </a:r>
        </a:p>
      </dgm:t>
    </dgm:pt>
    <dgm:pt modelId="{DD4A1F82-924D-4D8F-996F-6B6F313A341D}" type="parTrans" cxnId="{8EB0C9CE-816B-40E1-A93D-24EA435FAFA6}">
      <dgm:prSet/>
      <dgm:spPr/>
      <dgm:t>
        <a:bodyPr/>
        <a:lstStyle/>
        <a:p>
          <a:endParaRPr lang="en-US"/>
        </a:p>
      </dgm:t>
    </dgm:pt>
    <dgm:pt modelId="{24AB3E07-F48A-4518-BFA4-B580C22051D6}" type="sibTrans" cxnId="{8EB0C9CE-816B-40E1-A93D-24EA435FAFA6}">
      <dgm:prSet/>
      <dgm:spPr/>
      <dgm:t>
        <a:bodyPr/>
        <a:lstStyle/>
        <a:p>
          <a:endParaRPr lang="en-US"/>
        </a:p>
      </dgm:t>
    </dgm:pt>
    <dgm:pt modelId="{46597506-2ED3-410E-A9E5-3D3A3840F90D}">
      <dgm:prSet phldr="0"/>
      <dgm:spPr/>
      <dgm:t>
        <a:bodyPr/>
        <a:lstStyle/>
        <a:p>
          <a:pPr rtl="0"/>
          <a:r>
            <a:rPr lang="en-US" dirty="0">
              <a:latin typeface="Tw Cen MT" panose="020B0602020104020603"/>
            </a:rPr>
            <a:t>Describe a situation that needed you to apply a skill from the "Technical Project Management" category</a:t>
          </a:r>
        </a:p>
      </dgm:t>
    </dgm:pt>
    <dgm:pt modelId="{928AD39B-90AA-4A92-BB95-81D4AE8A6772}" type="parTrans" cxnId="{5954FBDB-F3C6-48E5-B29D-7ED801927D8F}">
      <dgm:prSet/>
      <dgm:spPr/>
    </dgm:pt>
    <dgm:pt modelId="{A9BC649C-D747-474E-AEEB-29B6E811D874}" type="sibTrans" cxnId="{5954FBDB-F3C6-48E5-B29D-7ED801927D8F}">
      <dgm:prSet/>
      <dgm:spPr/>
    </dgm:pt>
    <dgm:pt modelId="{B79F2950-9ADE-49DF-90E2-1D6D2BA72582}" type="pres">
      <dgm:prSet presAssocID="{7680FF8A-F442-4BD9-A68F-A89426E429DC}" presName="Name0" presStyleCnt="0">
        <dgm:presLayoutVars>
          <dgm:dir/>
          <dgm:animLvl val="lvl"/>
          <dgm:resizeHandles val="exact"/>
        </dgm:presLayoutVars>
      </dgm:prSet>
      <dgm:spPr/>
    </dgm:pt>
    <dgm:pt modelId="{3F73B28C-D2F1-48CA-AE2C-F8A39FB5A851}" type="pres">
      <dgm:prSet presAssocID="{46597506-2ED3-410E-A9E5-3D3A3840F90D}" presName="boxAndChildren" presStyleCnt="0"/>
      <dgm:spPr/>
    </dgm:pt>
    <dgm:pt modelId="{24B3C3B5-EE1E-43DC-87D2-9C8771EA7CDF}" type="pres">
      <dgm:prSet presAssocID="{46597506-2ED3-410E-A9E5-3D3A3840F90D}" presName="parentTextBox" presStyleLbl="node1" presStyleIdx="0" presStyleCnt="3"/>
      <dgm:spPr/>
    </dgm:pt>
    <dgm:pt modelId="{EAA5DEFD-BF44-4AAB-825B-2F0DC5270A8A}" type="pres">
      <dgm:prSet presAssocID="{24AB3E07-F48A-4518-BFA4-B580C22051D6}" presName="sp" presStyleCnt="0"/>
      <dgm:spPr/>
    </dgm:pt>
    <dgm:pt modelId="{4B8ED828-CE90-4016-A5E5-1CA7F363A3D8}" type="pres">
      <dgm:prSet presAssocID="{27D90789-63F6-462B-9DF7-686E4332C03F}" presName="arrowAndChildren" presStyleCnt="0"/>
      <dgm:spPr/>
    </dgm:pt>
    <dgm:pt modelId="{59DACAE9-0F93-4854-BB35-09014F20170D}" type="pres">
      <dgm:prSet presAssocID="{27D90789-63F6-462B-9DF7-686E4332C03F}" presName="parentTextArrow" presStyleLbl="node1" presStyleIdx="1" presStyleCnt="3"/>
      <dgm:spPr/>
    </dgm:pt>
    <dgm:pt modelId="{4EC3F5B9-E902-428F-9755-0042AFAA586D}" type="pres">
      <dgm:prSet presAssocID="{549C8F07-23B8-4EE4-9A17-EACADA16BBEC}" presName="sp" presStyleCnt="0"/>
      <dgm:spPr/>
    </dgm:pt>
    <dgm:pt modelId="{D1D05F63-EA96-43A7-BACA-F8A3976137BD}" type="pres">
      <dgm:prSet presAssocID="{D813E265-CFD4-47BC-BB10-C8C041F36ACB}" presName="arrowAndChildren" presStyleCnt="0"/>
      <dgm:spPr/>
    </dgm:pt>
    <dgm:pt modelId="{504AEE8C-5D57-4DAB-A35E-ADB6DD03BEE5}" type="pres">
      <dgm:prSet presAssocID="{D813E265-CFD4-47BC-BB10-C8C041F36ACB}" presName="parentTextArrow" presStyleLbl="node1" presStyleIdx="2" presStyleCnt="3"/>
      <dgm:spPr/>
    </dgm:pt>
  </dgm:ptLst>
  <dgm:cxnLst>
    <dgm:cxn modelId="{423F322A-647A-4CA7-AE0B-FDB82BB7E29E}" type="presOf" srcId="{7680FF8A-F442-4BD9-A68F-A89426E429DC}" destId="{B79F2950-9ADE-49DF-90E2-1D6D2BA72582}" srcOrd="0" destOrd="0" presId="urn:microsoft.com/office/officeart/2005/8/layout/process4"/>
    <dgm:cxn modelId="{FB6F052E-6301-41E1-B8B9-792ED2473650}" type="presOf" srcId="{D813E265-CFD4-47BC-BB10-C8C041F36ACB}" destId="{504AEE8C-5D57-4DAB-A35E-ADB6DD03BEE5}" srcOrd="0" destOrd="0" presId="urn:microsoft.com/office/officeart/2005/8/layout/process4"/>
    <dgm:cxn modelId="{0CC18391-E55D-4417-98DB-92F8EF82B113}" srcId="{7680FF8A-F442-4BD9-A68F-A89426E429DC}" destId="{D813E265-CFD4-47BC-BB10-C8C041F36ACB}" srcOrd="0" destOrd="0" parTransId="{864B6333-50BF-43CD-A298-84C070C3C00E}" sibTransId="{549C8F07-23B8-4EE4-9A17-EACADA16BBEC}"/>
    <dgm:cxn modelId="{CFBC1599-9CA7-48D8-A044-1B8AB482D81F}" type="presOf" srcId="{46597506-2ED3-410E-A9E5-3D3A3840F90D}" destId="{24B3C3B5-EE1E-43DC-87D2-9C8771EA7CDF}" srcOrd="0" destOrd="0" presId="urn:microsoft.com/office/officeart/2005/8/layout/process4"/>
    <dgm:cxn modelId="{8EB0C9CE-816B-40E1-A93D-24EA435FAFA6}" srcId="{7680FF8A-F442-4BD9-A68F-A89426E429DC}" destId="{27D90789-63F6-462B-9DF7-686E4332C03F}" srcOrd="1" destOrd="0" parTransId="{DD4A1F82-924D-4D8F-996F-6B6F313A341D}" sibTransId="{24AB3E07-F48A-4518-BFA4-B580C22051D6}"/>
    <dgm:cxn modelId="{5954FBDB-F3C6-48E5-B29D-7ED801927D8F}" srcId="{7680FF8A-F442-4BD9-A68F-A89426E429DC}" destId="{46597506-2ED3-410E-A9E5-3D3A3840F90D}" srcOrd="2" destOrd="0" parTransId="{928AD39B-90AA-4A92-BB95-81D4AE8A6772}" sibTransId="{A9BC649C-D747-474E-AEEB-29B6E811D874}"/>
    <dgm:cxn modelId="{CC9FE3E9-1CFD-4017-B782-A539A55A2FD6}" type="presOf" srcId="{27D90789-63F6-462B-9DF7-686E4332C03F}" destId="{59DACAE9-0F93-4854-BB35-09014F20170D}" srcOrd="0" destOrd="0" presId="urn:microsoft.com/office/officeart/2005/8/layout/process4"/>
    <dgm:cxn modelId="{893C0AD6-1685-4051-BF2D-0235B04A183F}" type="presParOf" srcId="{B79F2950-9ADE-49DF-90E2-1D6D2BA72582}" destId="{3F73B28C-D2F1-48CA-AE2C-F8A39FB5A851}" srcOrd="0" destOrd="0" presId="urn:microsoft.com/office/officeart/2005/8/layout/process4"/>
    <dgm:cxn modelId="{E47247D5-4B69-47FA-9C1B-6A24CA5F14F8}" type="presParOf" srcId="{3F73B28C-D2F1-48CA-AE2C-F8A39FB5A851}" destId="{24B3C3B5-EE1E-43DC-87D2-9C8771EA7CDF}" srcOrd="0" destOrd="0" presId="urn:microsoft.com/office/officeart/2005/8/layout/process4"/>
    <dgm:cxn modelId="{113FDDE3-D094-4393-962B-13629B8F3F28}" type="presParOf" srcId="{B79F2950-9ADE-49DF-90E2-1D6D2BA72582}" destId="{EAA5DEFD-BF44-4AAB-825B-2F0DC5270A8A}" srcOrd="1" destOrd="0" presId="urn:microsoft.com/office/officeart/2005/8/layout/process4"/>
    <dgm:cxn modelId="{5DB9C186-1E7E-4A58-8C6B-A7E705B55826}" type="presParOf" srcId="{B79F2950-9ADE-49DF-90E2-1D6D2BA72582}" destId="{4B8ED828-CE90-4016-A5E5-1CA7F363A3D8}" srcOrd="2" destOrd="0" presId="urn:microsoft.com/office/officeart/2005/8/layout/process4"/>
    <dgm:cxn modelId="{E7DB9371-9842-48D5-8FC3-308CE52A6A1E}" type="presParOf" srcId="{4B8ED828-CE90-4016-A5E5-1CA7F363A3D8}" destId="{59DACAE9-0F93-4854-BB35-09014F20170D}" srcOrd="0" destOrd="0" presId="urn:microsoft.com/office/officeart/2005/8/layout/process4"/>
    <dgm:cxn modelId="{7BFDA2D9-5646-4C76-9C2A-B35F668AAA1A}" type="presParOf" srcId="{B79F2950-9ADE-49DF-90E2-1D6D2BA72582}" destId="{4EC3F5B9-E902-428F-9755-0042AFAA586D}" srcOrd="3" destOrd="0" presId="urn:microsoft.com/office/officeart/2005/8/layout/process4"/>
    <dgm:cxn modelId="{ED1DA8C0-D391-4BC3-B7EC-7971A8A44B35}" type="presParOf" srcId="{B79F2950-9ADE-49DF-90E2-1D6D2BA72582}" destId="{D1D05F63-EA96-43A7-BACA-F8A3976137BD}" srcOrd="4" destOrd="0" presId="urn:microsoft.com/office/officeart/2005/8/layout/process4"/>
    <dgm:cxn modelId="{54BF0D91-C943-4683-81B4-1211C26F0F81}" type="presParOf" srcId="{D1D05F63-EA96-43A7-BACA-F8A3976137BD}" destId="{504AEE8C-5D57-4DAB-A35E-ADB6DD03BEE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6E4A7F52-9E81-4B24-8B86-E18D46EB5261}">
      <dgm:prSet phldrT="[Text]"/>
      <dgm:spPr/>
      <dgm:t>
        <a:bodyPr/>
        <a:lstStyle/>
        <a:p>
          <a:r>
            <a:rPr lang="en-US" dirty="0"/>
            <a:t>Initiation</a:t>
          </a:r>
        </a:p>
      </dgm:t>
    </dgm:pt>
    <dgm:pt modelId="{F47C57A3-BCB2-4749-A7AA-B946654D66A7}" type="parTrans" cxnId="{766495D0-EA68-480A-8602-85CB0A5C8563}">
      <dgm:prSet/>
      <dgm:spPr/>
      <dgm:t>
        <a:bodyPr/>
        <a:lstStyle/>
        <a:p>
          <a:endParaRPr lang="en-US"/>
        </a:p>
      </dgm:t>
    </dgm:pt>
    <dgm:pt modelId="{47250483-0F96-44F0-B44E-804A4F368915}" type="sibTrans" cxnId="{766495D0-EA68-480A-8602-85CB0A5C8563}">
      <dgm:prSet/>
      <dgm:spPr/>
      <dgm:t>
        <a:bodyPr/>
        <a:lstStyle/>
        <a:p>
          <a:endParaRPr lang="en-US"/>
        </a:p>
      </dgm:t>
    </dgm:pt>
    <dgm:pt modelId="{AC515132-777F-44D5-8F66-F3257BA346C2}">
      <dgm:prSet phldrT="[Text]"/>
      <dgm:spPr/>
      <dgm:t>
        <a:bodyPr/>
        <a:lstStyle/>
        <a:p>
          <a:r>
            <a:rPr lang="en-US" dirty="0"/>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1A55E839-C409-4A46-9489-3B603193A1EC}">
      <dgm:prSet phldrT="[Text]"/>
      <dgm:spPr/>
      <dgm:t>
        <a:bodyPr/>
        <a:lstStyle/>
        <a:p>
          <a:r>
            <a:rPr lang="en-US" dirty="0"/>
            <a:t>Execution</a:t>
          </a:r>
        </a:p>
      </dgm:t>
    </dgm:pt>
    <dgm:pt modelId="{2E148585-9218-427C-8A16-A9CB2832509F}" type="parTrans" cxnId="{C5B320B2-F634-4C67-9CF2-E3843CDE09FF}">
      <dgm:prSet/>
      <dgm:spPr/>
      <dgm:t>
        <a:bodyPr/>
        <a:lstStyle/>
        <a:p>
          <a:endParaRPr lang="en-US"/>
        </a:p>
      </dgm:t>
    </dgm:pt>
    <dgm:pt modelId="{BD255741-3462-4F3D-83E0-DC38E7C34B4D}" type="sibTrans" cxnId="{C5B320B2-F634-4C67-9CF2-E3843CDE09FF}">
      <dgm:prSet/>
      <dgm:spPr/>
      <dgm:t>
        <a:bodyPr/>
        <a:lstStyle/>
        <a:p>
          <a:endParaRPr lang="en-US"/>
        </a:p>
      </dgm:t>
    </dgm:pt>
    <dgm:pt modelId="{63EEB8E6-06A6-456B-A83F-F3A300C7903F}">
      <dgm:prSet phldrT="[Text]"/>
      <dgm:spPr/>
      <dgm:t>
        <a:bodyPr/>
        <a:lstStyle/>
        <a:p>
          <a:r>
            <a:rPr lang="en-US" dirty="0"/>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397BD778-F85E-47E9-A7AA-445E055EF832}">
      <dgm:prSet phldrT="[Text]"/>
      <dgm:spPr/>
      <dgm:t>
        <a:bodyPr/>
        <a:lstStyle/>
        <a:p>
          <a:r>
            <a:rPr lang="en-US" dirty="0"/>
            <a:t>Identify Stakeholder</a:t>
          </a:r>
        </a:p>
      </dgm:t>
    </dgm:pt>
    <dgm:pt modelId="{F2B899CE-3AFA-40BE-ADA0-53E42F1744CA}" type="parTrans" cxnId="{E8F535B0-A927-4667-B9E4-BC2B446D56D3}">
      <dgm:prSet/>
      <dgm:spPr/>
      <dgm:t>
        <a:bodyPr/>
        <a:lstStyle/>
        <a:p>
          <a:endParaRPr lang="en-US"/>
        </a:p>
      </dgm:t>
    </dgm:pt>
    <dgm:pt modelId="{89230E64-FA0C-48A6-B8AD-23BD621760C7}" type="sibTrans" cxnId="{E8F535B0-A927-4667-B9E4-BC2B446D56D3}">
      <dgm:prSet/>
      <dgm:spPr/>
      <dgm:t>
        <a:bodyPr/>
        <a:lstStyle/>
        <a:p>
          <a:endParaRPr lang="en-US"/>
        </a:p>
      </dgm:t>
    </dgm:pt>
    <dgm:pt modelId="{9226F375-3CEE-4350-8435-7D9EC3C22514}">
      <dgm:prSet phldrT="[Text]"/>
      <dgm:spPr/>
      <dgm:t>
        <a:bodyPr/>
        <a:lstStyle/>
        <a:p>
          <a:r>
            <a:rPr lang="en-US" dirty="0"/>
            <a:t>Plan Stakeholder Engagement</a:t>
          </a:r>
        </a:p>
      </dgm:t>
    </dgm:pt>
    <dgm:pt modelId="{AB0A2E43-4445-47BA-BB48-2D40E17B9933}" type="parTrans" cxnId="{3BE41FF7-22F6-4A90-BE49-91D377D58D13}">
      <dgm:prSet/>
      <dgm:spPr/>
      <dgm:t>
        <a:bodyPr/>
        <a:lstStyle/>
        <a:p>
          <a:endParaRPr lang="en-US"/>
        </a:p>
      </dgm:t>
    </dgm:pt>
    <dgm:pt modelId="{6764D246-56EC-4787-BBBE-62D9D74D196C}" type="sibTrans" cxnId="{3BE41FF7-22F6-4A90-BE49-91D377D58D13}">
      <dgm:prSet/>
      <dgm:spPr/>
      <dgm:t>
        <a:bodyPr/>
        <a:lstStyle/>
        <a:p>
          <a:endParaRPr lang="en-US"/>
        </a:p>
      </dgm:t>
    </dgm:pt>
    <dgm:pt modelId="{8246A12E-8E92-4706-B541-0B9099474868}">
      <dgm:prSet phldrT="[Text]"/>
      <dgm:spPr/>
      <dgm:t>
        <a:bodyPr/>
        <a:lstStyle/>
        <a:p>
          <a:r>
            <a:rPr lang="en-US" dirty="0"/>
            <a:t>Manage Stakeholder Engagement</a:t>
          </a:r>
        </a:p>
      </dgm:t>
    </dgm:pt>
    <dgm:pt modelId="{2C682FA4-C73D-446D-B5AF-5087B9F1CD6D}" type="parTrans" cxnId="{3F775437-2848-4185-8027-6D825EC1B609}">
      <dgm:prSet/>
      <dgm:spPr/>
      <dgm:t>
        <a:bodyPr/>
        <a:lstStyle/>
        <a:p>
          <a:endParaRPr lang="en-US"/>
        </a:p>
      </dgm:t>
    </dgm:pt>
    <dgm:pt modelId="{0F466ACE-8786-40EC-89AC-20B9FD2C65A3}" type="sibTrans" cxnId="{3F775437-2848-4185-8027-6D825EC1B609}">
      <dgm:prSet/>
      <dgm:spPr/>
      <dgm:t>
        <a:bodyPr/>
        <a:lstStyle/>
        <a:p>
          <a:endParaRPr lang="en-US"/>
        </a:p>
      </dgm:t>
    </dgm:pt>
    <dgm:pt modelId="{5F37C252-C5C5-4CBE-90B1-81096791AC73}">
      <dgm:prSet phldrT="[Text]"/>
      <dgm:spPr/>
      <dgm:t>
        <a:bodyPr/>
        <a:lstStyle/>
        <a:p>
          <a:r>
            <a:rPr lang="en-US" dirty="0"/>
            <a:t>Monitor Stakeholder Engagement</a:t>
          </a:r>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B5E40221-F788-4289-9B0C-83402DCEEFCE}" type="pres">
      <dgm:prSet presAssocID="{6E4A7F52-9E81-4B24-8B86-E18D46EB5261}" presName="root" presStyleCnt="0"/>
      <dgm:spPr/>
    </dgm:pt>
    <dgm:pt modelId="{6DBE4AD7-B287-4E8C-8D3B-92640C74615A}" type="pres">
      <dgm:prSet presAssocID="{6E4A7F52-9E81-4B24-8B86-E18D46EB5261}" presName="rootComposite" presStyleCnt="0"/>
      <dgm:spPr/>
    </dgm:pt>
    <dgm:pt modelId="{D12D4DE2-83DF-4839-A7E8-5E8E3FA54AB3}" type="pres">
      <dgm:prSet presAssocID="{6E4A7F52-9E81-4B24-8B86-E18D46EB5261}" presName="rootText" presStyleLbl="node1" presStyleIdx="0" presStyleCnt="4"/>
      <dgm:spPr/>
    </dgm:pt>
    <dgm:pt modelId="{731C6BBB-8108-4775-97AD-6064CEB33382}" type="pres">
      <dgm:prSet presAssocID="{6E4A7F52-9E81-4B24-8B86-E18D46EB5261}" presName="rootConnector" presStyleLbl="node1" presStyleIdx="0" presStyleCnt="4"/>
      <dgm:spPr/>
    </dgm:pt>
    <dgm:pt modelId="{4B013F4D-C3E2-4950-9B95-2B5F6C5C7B4A}" type="pres">
      <dgm:prSet presAssocID="{6E4A7F52-9E81-4B24-8B86-E18D46EB5261}" presName="childShape" presStyleCnt="0"/>
      <dgm:spPr/>
    </dgm:pt>
    <dgm:pt modelId="{14C7A3E8-5714-4FC4-9801-A3A6DC7CFA1F}" type="pres">
      <dgm:prSet presAssocID="{F2B899CE-3AFA-40BE-ADA0-53E42F1744CA}" presName="Name13" presStyleLbl="parChTrans1D2" presStyleIdx="0" presStyleCnt="4"/>
      <dgm:spPr/>
    </dgm:pt>
    <dgm:pt modelId="{77517561-2062-4B97-8096-5873224344D4}" type="pres">
      <dgm:prSet presAssocID="{397BD778-F85E-47E9-A7AA-445E055EF832}" presName="childText" presStyleLbl="bgAcc1" presStyleIdx="0" presStyleCnt="4">
        <dgm:presLayoutVars>
          <dgm:bulletEnabled val="1"/>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1" presStyleCnt="4"/>
      <dgm:spPr/>
    </dgm:pt>
    <dgm:pt modelId="{780E7395-C20D-4BFA-BC36-B33B3C7718B5}" type="pres">
      <dgm:prSet presAssocID="{AC515132-777F-44D5-8F66-F3257BA346C2}" presName="rootConnector" presStyleLbl="node1" presStyleIdx="1" presStyleCnt="4"/>
      <dgm:spPr/>
    </dgm:pt>
    <dgm:pt modelId="{C3DFC92A-2402-4ADD-B687-580278365951}" type="pres">
      <dgm:prSet presAssocID="{AC515132-777F-44D5-8F66-F3257BA346C2}" presName="childShape" presStyleCnt="0"/>
      <dgm:spPr/>
    </dgm:pt>
    <dgm:pt modelId="{59CCA624-12A5-44A2-BF22-5F24CC4BFA23}" type="pres">
      <dgm:prSet presAssocID="{AB0A2E43-4445-47BA-BB48-2D40E17B9933}" presName="Name13" presStyleLbl="parChTrans1D2" presStyleIdx="1" presStyleCnt="4"/>
      <dgm:spPr/>
    </dgm:pt>
    <dgm:pt modelId="{EDC205EB-5F20-4D46-A0BE-0122E33AD64C}" type="pres">
      <dgm:prSet presAssocID="{9226F375-3CEE-4350-8435-7D9EC3C22514}" presName="childText" presStyleLbl="bgAcc1" presStyleIdx="1" presStyleCnt="4">
        <dgm:presLayoutVars>
          <dgm:bulletEnabled val="1"/>
        </dgm:presLayoutVars>
      </dgm:prSet>
      <dgm:spPr/>
    </dgm:pt>
    <dgm:pt modelId="{ABDAB1A1-E6B8-4A49-B3F0-0323CA4C4276}" type="pres">
      <dgm:prSet presAssocID="{1A55E839-C409-4A46-9489-3B603193A1EC}" presName="root" presStyleCnt="0"/>
      <dgm:spPr/>
    </dgm:pt>
    <dgm:pt modelId="{C71BEDA6-7120-4244-AB5C-13F1C32D904A}" type="pres">
      <dgm:prSet presAssocID="{1A55E839-C409-4A46-9489-3B603193A1EC}" presName="rootComposite" presStyleCnt="0"/>
      <dgm:spPr/>
    </dgm:pt>
    <dgm:pt modelId="{1A102987-1574-4A9F-9FF2-A386545F9547}" type="pres">
      <dgm:prSet presAssocID="{1A55E839-C409-4A46-9489-3B603193A1EC}" presName="rootText" presStyleLbl="node1" presStyleIdx="2" presStyleCnt="4"/>
      <dgm:spPr/>
    </dgm:pt>
    <dgm:pt modelId="{5D1D80EB-24BC-44A7-83A2-6681A2E5D40E}" type="pres">
      <dgm:prSet presAssocID="{1A55E839-C409-4A46-9489-3B603193A1EC}" presName="rootConnector" presStyleLbl="node1" presStyleIdx="2" presStyleCnt="4"/>
      <dgm:spPr/>
    </dgm:pt>
    <dgm:pt modelId="{7C7F9106-44C4-4C4A-AA51-ACF499DDECFE}" type="pres">
      <dgm:prSet presAssocID="{1A55E839-C409-4A46-9489-3B603193A1EC}" presName="childShape" presStyleCnt="0"/>
      <dgm:spPr/>
    </dgm:pt>
    <dgm:pt modelId="{B11BB474-D24A-40A1-978A-80C6C4988BA2}" type="pres">
      <dgm:prSet presAssocID="{2C682FA4-C73D-446D-B5AF-5087B9F1CD6D}" presName="Name13" presStyleLbl="parChTrans1D2" presStyleIdx="2" presStyleCnt="4"/>
      <dgm:spPr/>
    </dgm:pt>
    <dgm:pt modelId="{025861E5-E232-497E-BC16-7DF8FA5D60F9}" type="pres">
      <dgm:prSet presAssocID="{8246A12E-8E92-4706-B541-0B9099474868}" presName="childText" presStyleLbl="bgAcc1" presStyleIdx="2" presStyleCnt="4">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3" presStyleCnt="4"/>
      <dgm:spPr/>
    </dgm:pt>
    <dgm:pt modelId="{C8DDA424-17FD-4DB6-8138-E1300CD87548}" type="pres">
      <dgm:prSet presAssocID="{63EEB8E6-06A6-456B-A83F-F3A300C7903F}" presName="rootConnector" presStyleLbl="node1" presStyleIdx="3" presStyleCnt="4"/>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3" presStyleCnt="4"/>
      <dgm:spPr/>
    </dgm:pt>
    <dgm:pt modelId="{DA01706F-9CD5-49E0-A921-372262F4CD88}" type="pres">
      <dgm:prSet presAssocID="{5F37C252-C5C5-4CBE-90B1-81096791AC73}" presName="childText" presStyleLbl="bgAcc1" presStyleIdx="3" presStyleCnt="4">
        <dgm:presLayoutVars>
          <dgm:bulletEnabled val="1"/>
        </dgm:presLayoutVars>
      </dgm:prSet>
      <dgm:spPr/>
    </dgm:pt>
  </dgm:ptLst>
  <dgm:cxnLst>
    <dgm:cxn modelId="{8BE6EE0B-ACD6-408D-BC57-F500077DD8F3}" type="presOf" srcId="{6E4A7F52-9E81-4B24-8B86-E18D46EB5261}" destId="{D12D4DE2-83DF-4839-A7E8-5E8E3FA54AB3}" srcOrd="0" destOrd="0" presId="urn:microsoft.com/office/officeart/2005/8/layout/hierarchy3"/>
    <dgm:cxn modelId="{B765230E-CF1B-44B5-9177-C9C30327675D}" type="presOf" srcId="{63EEB8E6-06A6-456B-A83F-F3A300C7903F}" destId="{C261C3A1-0F86-41B4-868A-20D1F4E38CE9}" srcOrd="0" destOrd="0" presId="urn:microsoft.com/office/officeart/2005/8/layout/hierarchy3"/>
    <dgm:cxn modelId="{495E3A1A-4522-487A-A671-C499B36333FE}" srcId="{37ABD6D1-A200-4DA8-A686-29AA359E76BA}" destId="{63EEB8E6-06A6-456B-A83F-F3A300C7903F}" srcOrd="3" destOrd="0" parTransId="{C5CADA60-448C-493A-B324-9DF6A752C7AE}" sibTransId="{FF2BC034-C01F-4202-9572-792F1E3EC866}"/>
    <dgm:cxn modelId="{FF5BBA24-1DB4-4D81-90A6-8151A1F09A7E}" type="presOf" srcId="{1A55E839-C409-4A46-9489-3B603193A1EC}" destId="{5D1D80EB-24BC-44A7-83A2-6681A2E5D40E}" srcOrd="1" destOrd="0" presId="urn:microsoft.com/office/officeart/2005/8/layout/hierarchy3"/>
    <dgm:cxn modelId="{4D0E2F27-4915-4DD4-AA28-5016CA3E0ADA}" type="presOf" srcId="{AC515132-777F-44D5-8F66-F3257BA346C2}" destId="{780E7395-C20D-4BFA-BC36-B33B3C7718B5}" srcOrd="1" destOrd="0" presId="urn:microsoft.com/office/officeart/2005/8/layout/hierarchy3"/>
    <dgm:cxn modelId="{F3225F2B-5785-4D47-AFAF-8BE2CEEE58E1}" type="presOf" srcId="{6E4A7F52-9E81-4B24-8B86-E18D46EB5261}" destId="{731C6BBB-8108-4775-97AD-6064CEB33382}" srcOrd="1" destOrd="0" presId="urn:microsoft.com/office/officeart/2005/8/layout/hierarchy3"/>
    <dgm:cxn modelId="{D5325D31-5D3E-46C4-8191-9EA153B71F5C}" type="presOf" srcId="{AB0A2E43-4445-47BA-BB48-2D40E17B9933}" destId="{59CCA624-12A5-44A2-BF22-5F24CC4BFA23}" srcOrd="0" destOrd="0" presId="urn:microsoft.com/office/officeart/2005/8/layout/hierarchy3"/>
    <dgm:cxn modelId="{3F775437-2848-4185-8027-6D825EC1B609}" srcId="{1A55E839-C409-4A46-9489-3B603193A1EC}" destId="{8246A12E-8E92-4706-B541-0B9099474868}" srcOrd="0" destOrd="0" parTransId="{2C682FA4-C73D-446D-B5AF-5087B9F1CD6D}" sibTransId="{0F466ACE-8786-40EC-89AC-20B9FD2C65A3}"/>
    <dgm:cxn modelId="{C5044238-19DD-4F94-AC93-54F0A8D7617C}" type="presOf" srcId="{1A55E839-C409-4A46-9489-3B603193A1EC}" destId="{1A102987-1574-4A9F-9FF2-A386545F9547}" srcOrd="0" destOrd="0" presId="urn:microsoft.com/office/officeart/2005/8/layout/hierarchy3"/>
    <dgm:cxn modelId="{94287246-D03A-447C-8FA7-C4EB9917B7BB}" type="presOf" srcId="{63E762FD-CA96-4E22-B606-E6D05F5D193C}" destId="{E86F7CEB-1E73-4141-AAC5-26821E99D113}" srcOrd="0" destOrd="0" presId="urn:microsoft.com/office/officeart/2005/8/layout/hierarchy3"/>
    <dgm:cxn modelId="{223C0047-9AC3-402E-A254-7C6370B31A51}" srcId="{37ABD6D1-A200-4DA8-A686-29AA359E76BA}" destId="{AC515132-777F-44D5-8F66-F3257BA346C2}" srcOrd="1" destOrd="0" parTransId="{4A35E630-1BEB-4FE5-9C8F-16305D83FB6B}" sibTransId="{06DA6849-D18B-4394-B631-766308AD23C1}"/>
    <dgm:cxn modelId="{79CED265-4D37-46D2-8909-9531A88FCB72}" type="presOf" srcId="{8246A12E-8E92-4706-B541-0B9099474868}" destId="{025861E5-E232-497E-BC16-7DF8FA5D60F9}" srcOrd="0" destOrd="0" presId="urn:microsoft.com/office/officeart/2005/8/layout/hierarchy3"/>
    <dgm:cxn modelId="{3C9F996E-050A-49CF-B0EA-F0E366E3FC2B}" type="presOf" srcId="{AC515132-777F-44D5-8F66-F3257BA346C2}" destId="{B754939C-6725-497E-BD01-C1D74379984C}" srcOrd="0" destOrd="0" presId="urn:microsoft.com/office/officeart/2005/8/layout/hierarchy3"/>
    <dgm:cxn modelId="{D5E89C70-22BF-42C0-82C8-CBFE5CABF8A4}" type="presOf" srcId="{37ABD6D1-A200-4DA8-A686-29AA359E76BA}" destId="{2B52FCFA-3880-4B17-BBC2-D923447DCA7F}" srcOrd="0" destOrd="0" presId="urn:microsoft.com/office/officeart/2005/8/layout/hierarchy3"/>
    <dgm:cxn modelId="{CF43A794-7127-45F5-900E-087168599813}" type="presOf" srcId="{2C682FA4-C73D-446D-B5AF-5087B9F1CD6D}" destId="{B11BB474-D24A-40A1-978A-80C6C4988BA2}" srcOrd="0" destOrd="0" presId="urn:microsoft.com/office/officeart/2005/8/layout/hierarchy3"/>
    <dgm:cxn modelId="{EF1ACA99-754F-4C6D-B66C-9373B8BA4241}" type="presOf" srcId="{F2B899CE-3AFA-40BE-ADA0-53E42F1744CA}" destId="{14C7A3E8-5714-4FC4-9801-A3A6DC7CFA1F}" srcOrd="0" destOrd="0" presId="urn:microsoft.com/office/officeart/2005/8/layout/hierarchy3"/>
    <dgm:cxn modelId="{5CC22BAA-83C5-47FB-9F4E-01F5FA7E235D}" srcId="{63EEB8E6-06A6-456B-A83F-F3A300C7903F}" destId="{5F37C252-C5C5-4CBE-90B1-81096791AC73}" srcOrd="0" destOrd="0" parTransId="{63E762FD-CA96-4E22-B606-E6D05F5D193C}" sibTransId="{A5BC0A40-4C5F-43B6-8F9D-238FE4CB92F6}"/>
    <dgm:cxn modelId="{E8F535B0-A927-4667-B9E4-BC2B446D56D3}" srcId="{6E4A7F52-9E81-4B24-8B86-E18D46EB5261}" destId="{397BD778-F85E-47E9-A7AA-445E055EF832}" srcOrd="0" destOrd="0" parTransId="{F2B899CE-3AFA-40BE-ADA0-53E42F1744CA}" sibTransId="{89230E64-FA0C-48A6-B8AD-23BD621760C7}"/>
    <dgm:cxn modelId="{958FAFB0-A9FD-4318-AB16-6D6B8987718D}" type="presOf" srcId="{5F37C252-C5C5-4CBE-90B1-81096791AC73}" destId="{DA01706F-9CD5-49E0-A921-372262F4CD88}" srcOrd="0" destOrd="0" presId="urn:microsoft.com/office/officeart/2005/8/layout/hierarchy3"/>
    <dgm:cxn modelId="{C5B320B2-F634-4C67-9CF2-E3843CDE09FF}" srcId="{37ABD6D1-A200-4DA8-A686-29AA359E76BA}" destId="{1A55E839-C409-4A46-9489-3B603193A1EC}" srcOrd="2" destOrd="0" parTransId="{2E148585-9218-427C-8A16-A9CB2832509F}" sibTransId="{BD255741-3462-4F3D-83E0-DC38E7C34B4D}"/>
    <dgm:cxn modelId="{766495D0-EA68-480A-8602-85CB0A5C8563}" srcId="{37ABD6D1-A200-4DA8-A686-29AA359E76BA}" destId="{6E4A7F52-9E81-4B24-8B86-E18D46EB5261}" srcOrd="0" destOrd="0" parTransId="{F47C57A3-BCB2-4749-A7AA-B946654D66A7}" sibTransId="{47250483-0F96-44F0-B44E-804A4F368915}"/>
    <dgm:cxn modelId="{65870BD2-C671-4AC3-B9B2-2DAE2BC0D6F9}" type="presOf" srcId="{9226F375-3CEE-4350-8435-7D9EC3C22514}" destId="{EDC205EB-5F20-4D46-A0BE-0122E33AD64C}" srcOrd="0" destOrd="0" presId="urn:microsoft.com/office/officeart/2005/8/layout/hierarchy3"/>
    <dgm:cxn modelId="{3BB0F9E6-BFFB-4B47-8761-2A87B409CA8C}" type="presOf" srcId="{397BD778-F85E-47E9-A7AA-445E055EF832}" destId="{77517561-2062-4B97-8096-5873224344D4}" srcOrd="0" destOrd="0" presId="urn:microsoft.com/office/officeart/2005/8/layout/hierarchy3"/>
    <dgm:cxn modelId="{445E73EC-A92F-44C4-89F0-FBC3B4A9ABB1}" type="presOf" srcId="{63EEB8E6-06A6-456B-A83F-F3A300C7903F}" destId="{C8DDA424-17FD-4DB6-8138-E1300CD87548}" srcOrd="1" destOrd="0" presId="urn:microsoft.com/office/officeart/2005/8/layout/hierarchy3"/>
    <dgm:cxn modelId="{3BE41FF7-22F6-4A90-BE49-91D377D58D13}" srcId="{AC515132-777F-44D5-8F66-F3257BA346C2}" destId="{9226F375-3CEE-4350-8435-7D9EC3C22514}" srcOrd="0" destOrd="0" parTransId="{AB0A2E43-4445-47BA-BB48-2D40E17B9933}" sibTransId="{6764D246-56EC-4787-BBBE-62D9D74D196C}"/>
    <dgm:cxn modelId="{955DDC74-CA0B-473C-962C-EB1A9AADAC1E}" type="presParOf" srcId="{2B52FCFA-3880-4B17-BBC2-D923447DCA7F}" destId="{B5E40221-F788-4289-9B0C-83402DCEEFCE}" srcOrd="0" destOrd="0" presId="urn:microsoft.com/office/officeart/2005/8/layout/hierarchy3"/>
    <dgm:cxn modelId="{E7575085-E032-40E4-9142-5C3F5B7A7A3A}" type="presParOf" srcId="{B5E40221-F788-4289-9B0C-83402DCEEFCE}" destId="{6DBE4AD7-B287-4E8C-8D3B-92640C74615A}" srcOrd="0" destOrd="0" presId="urn:microsoft.com/office/officeart/2005/8/layout/hierarchy3"/>
    <dgm:cxn modelId="{7939C54C-5D79-4CDD-BC71-2F8A66F97332}" type="presParOf" srcId="{6DBE4AD7-B287-4E8C-8D3B-92640C74615A}" destId="{D12D4DE2-83DF-4839-A7E8-5E8E3FA54AB3}" srcOrd="0" destOrd="0" presId="urn:microsoft.com/office/officeart/2005/8/layout/hierarchy3"/>
    <dgm:cxn modelId="{DD3FE00A-38A3-4064-9622-F520F63CA1F8}" type="presParOf" srcId="{6DBE4AD7-B287-4E8C-8D3B-92640C74615A}" destId="{731C6BBB-8108-4775-97AD-6064CEB33382}" srcOrd="1" destOrd="0" presId="urn:microsoft.com/office/officeart/2005/8/layout/hierarchy3"/>
    <dgm:cxn modelId="{CE5D6AED-47E5-4D9B-A620-CF584BD6BEDC}" type="presParOf" srcId="{B5E40221-F788-4289-9B0C-83402DCEEFCE}" destId="{4B013F4D-C3E2-4950-9B95-2B5F6C5C7B4A}" srcOrd="1" destOrd="0" presId="urn:microsoft.com/office/officeart/2005/8/layout/hierarchy3"/>
    <dgm:cxn modelId="{314897B2-1E59-4770-ACDF-F7CC3064AF5F}" type="presParOf" srcId="{4B013F4D-C3E2-4950-9B95-2B5F6C5C7B4A}" destId="{14C7A3E8-5714-4FC4-9801-A3A6DC7CFA1F}" srcOrd="0" destOrd="0" presId="urn:microsoft.com/office/officeart/2005/8/layout/hierarchy3"/>
    <dgm:cxn modelId="{A27ACCE9-AD63-4259-804C-00171A952649}" type="presParOf" srcId="{4B013F4D-C3E2-4950-9B95-2B5F6C5C7B4A}" destId="{77517561-2062-4B97-8096-5873224344D4}" srcOrd="1" destOrd="0" presId="urn:microsoft.com/office/officeart/2005/8/layout/hierarchy3"/>
    <dgm:cxn modelId="{8028EBFA-18B5-47F4-970E-53C3361882CD}" type="presParOf" srcId="{2B52FCFA-3880-4B17-BBC2-D923447DCA7F}" destId="{A41849D7-EAA3-4345-8329-974EAE3E40E2}" srcOrd="1" destOrd="0" presId="urn:microsoft.com/office/officeart/2005/8/layout/hierarchy3"/>
    <dgm:cxn modelId="{8FB5999C-CF93-4A59-AA29-A2875D184623}" type="presParOf" srcId="{A41849D7-EAA3-4345-8329-974EAE3E40E2}" destId="{17ADA786-3F16-4E5C-877D-BDB6BED1B68A}" srcOrd="0" destOrd="0" presId="urn:microsoft.com/office/officeart/2005/8/layout/hierarchy3"/>
    <dgm:cxn modelId="{F2906736-A2A2-4689-BDB8-8EB6320A654A}" type="presParOf" srcId="{17ADA786-3F16-4E5C-877D-BDB6BED1B68A}" destId="{B754939C-6725-497E-BD01-C1D74379984C}" srcOrd="0" destOrd="0" presId="urn:microsoft.com/office/officeart/2005/8/layout/hierarchy3"/>
    <dgm:cxn modelId="{5A8AA260-FC30-4236-9ECA-731C79A7D9C7}" type="presParOf" srcId="{17ADA786-3F16-4E5C-877D-BDB6BED1B68A}" destId="{780E7395-C20D-4BFA-BC36-B33B3C7718B5}" srcOrd="1" destOrd="0" presId="urn:microsoft.com/office/officeart/2005/8/layout/hierarchy3"/>
    <dgm:cxn modelId="{4DAA6D96-FCBF-4D8B-89F2-54AA4C0B9A80}" type="presParOf" srcId="{A41849D7-EAA3-4345-8329-974EAE3E40E2}" destId="{C3DFC92A-2402-4ADD-B687-580278365951}" srcOrd="1" destOrd="0" presId="urn:microsoft.com/office/officeart/2005/8/layout/hierarchy3"/>
    <dgm:cxn modelId="{8A2D196E-731F-4CD6-A664-9C6D460C33E8}" type="presParOf" srcId="{C3DFC92A-2402-4ADD-B687-580278365951}" destId="{59CCA624-12A5-44A2-BF22-5F24CC4BFA23}" srcOrd="0" destOrd="0" presId="urn:microsoft.com/office/officeart/2005/8/layout/hierarchy3"/>
    <dgm:cxn modelId="{9DE76082-F47E-4720-841B-FD2D2293D4B2}" type="presParOf" srcId="{C3DFC92A-2402-4ADD-B687-580278365951}" destId="{EDC205EB-5F20-4D46-A0BE-0122E33AD64C}" srcOrd="1" destOrd="0" presId="urn:microsoft.com/office/officeart/2005/8/layout/hierarchy3"/>
    <dgm:cxn modelId="{1DC1C32A-0E0C-4D47-B10C-0E013ECCBD5E}" type="presParOf" srcId="{2B52FCFA-3880-4B17-BBC2-D923447DCA7F}" destId="{ABDAB1A1-E6B8-4A49-B3F0-0323CA4C4276}" srcOrd="2" destOrd="0" presId="urn:microsoft.com/office/officeart/2005/8/layout/hierarchy3"/>
    <dgm:cxn modelId="{C89AC3DF-9E9E-4D39-80D5-0CD657323BB6}" type="presParOf" srcId="{ABDAB1A1-E6B8-4A49-B3F0-0323CA4C4276}" destId="{C71BEDA6-7120-4244-AB5C-13F1C32D904A}" srcOrd="0" destOrd="0" presId="urn:microsoft.com/office/officeart/2005/8/layout/hierarchy3"/>
    <dgm:cxn modelId="{BACDC45E-3F24-4262-8E5C-EEE84EB53F32}" type="presParOf" srcId="{C71BEDA6-7120-4244-AB5C-13F1C32D904A}" destId="{1A102987-1574-4A9F-9FF2-A386545F9547}" srcOrd="0" destOrd="0" presId="urn:microsoft.com/office/officeart/2005/8/layout/hierarchy3"/>
    <dgm:cxn modelId="{3B3FC01F-6339-4352-B9FA-0B90F15882C9}" type="presParOf" srcId="{C71BEDA6-7120-4244-AB5C-13F1C32D904A}" destId="{5D1D80EB-24BC-44A7-83A2-6681A2E5D40E}" srcOrd="1" destOrd="0" presId="urn:microsoft.com/office/officeart/2005/8/layout/hierarchy3"/>
    <dgm:cxn modelId="{33416C42-77CC-4CF4-812A-8A047FFA597C}" type="presParOf" srcId="{ABDAB1A1-E6B8-4A49-B3F0-0323CA4C4276}" destId="{7C7F9106-44C4-4C4A-AA51-ACF499DDECFE}" srcOrd="1" destOrd="0" presId="urn:microsoft.com/office/officeart/2005/8/layout/hierarchy3"/>
    <dgm:cxn modelId="{A60FE50B-DE64-4794-822A-D57CBB645548}" type="presParOf" srcId="{7C7F9106-44C4-4C4A-AA51-ACF499DDECFE}" destId="{B11BB474-D24A-40A1-978A-80C6C4988BA2}" srcOrd="0" destOrd="0" presId="urn:microsoft.com/office/officeart/2005/8/layout/hierarchy3"/>
    <dgm:cxn modelId="{58D4F1B6-FDFE-4CD5-9087-8CF76C3B538E}" type="presParOf" srcId="{7C7F9106-44C4-4C4A-AA51-ACF499DDECFE}" destId="{025861E5-E232-497E-BC16-7DF8FA5D60F9}" srcOrd="1" destOrd="0" presId="urn:microsoft.com/office/officeart/2005/8/layout/hierarchy3"/>
    <dgm:cxn modelId="{437412DC-D2C5-4B95-9AD5-86B0E035FB8A}" type="presParOf" srcId="{2B52FCFA-3880-4B17-BBC2-D923447DCA7F}" destId="{BAFBA7E5-2E77-4DE4-85B9-14B8D07B8BF0}" srcOrd="3" destOrd="0" presId="urn:microsoft.com/office/officeart/2005/8/layout/hierarchy3"/>
    <dgm:cxn modelId="{99F437F2-10B5-45D6-9BE0-02A29FF05185}" type="presParOf" srcId="{BAFBA7E5-2E77-4DE4-85B9-14B8D07B8BF0}" destId="{8D7320DB-FAFC-47F7-B5CF-1E67CC6D386C}" srcOrd="0" destOrd="0" presId="urn:microsoft.com/office/officeart/2005/8/layout/hierarchy3"/>
    <dgm:cxn modelId="{AC2B968F-6D2C-46D9-B54B-A506CBBBD5F6}" type="presParOf" srcId="{8D7320DB-FAFC-47F7-B5CF-1E67CC6D386C}" destId="{C261C3A1-0F86-41B4-868A-20D1F4E38CE9}" srcOrd="0" destOrd="0" presId="urn:microsoft.com/office/officeart/2005/8/layout/hierarchy3"/>
    <dgm:cxn modelId="{EFD283DB-D880-411E-8F7E-CD764B5CA683}" type="presParOf" srcId="{8D7320DB-FAFC-47F7-B5CF-1E67CC6D386C}" destId="{C8DDA424-17FD-4DB6-8138-E1300CD87548}" srcOrd="1" destOrd="0" presId="urn:microsoft.com/office/officeart/2005/8/layout/hierarchy3"/>
    <dgm:cxn modelId="{2F255E32-186F-402E-9092-1EE08EE657D8}" type="presParOf" srcId="{BAFBA7E5-2E77-4DE4-85B9-14B8D07B8BF0}" destId="{2727990B-707E-41FF-834B-EFFA2113A63A}" srcOrd="1" destOrd="0" presId="urn:microsoft.com/office/officeart/2005/8/layout/hierarchy3"/>
    <dgm:cxn modelId="{7952CE0F-9B76-4169-A27A-71F020635191}" type="presParOf" srcId="{2727990B-707E-41FF-834B-EFFA2113A63A}" destId="{E86F7CEB-1E73-4141-AAC5-26821E99D113}" srcOrd="0" destOrd="0" presId="urn:microsoft.com/office/officeart/2005/8/layout/hierarchy3"/>
    <dgm:cxn modelId="{F8C00298-DF13-4373-BC6E-0E2912864C79}" type="presParOf" srcId="{2727990B-707E-41FF-834B-EFFA2113A63A}" destId="{DA01706F-9CD5-49E0-A921-372262F4CD8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BEE606-0620-4711-8E94-F4A51026C48C}" type="doc">
      <dgm:prSet loTypeId="urn:microsoft.com/office/officeart/2005/8/layout/vList2" loCatId="list" qsTypeId="urn:microsoft.com/office/officeart/2005/8/quickstyle/simple3" qsCatId="simple" csTypeId="urn:microsoft.com/office/officeart/2005/8/colors/colorful2" csCatId="colorful"/>
      <dgm:spPr/>
      <dgm:t>
        <a:bodyPr/>
        <a:lstStyle/>
        <a:p>
          <a:endParaRPr lang="en-US"/>
        </a:p>
      </dgm:t>
    </dgm:pt>
    <dgm:pt modelId="{2A9A32F5-FC3D-485A-98C5-3ABE5FED7AB0}">
      <dgm:prSet/>
      <dgm:spPr/>
      <dgm:t>
        <a:bodyPr/>
        <a:lstStyle/>
        <a:p>
          <a:r>
            <a:rPr lang="en-US"/>
            <a:t>Stakeholders can impact the success of a project</a:t>
          </a:r>
        </a:p>
      </dgm:t>
    </dgm:pt>
    <dgm:pt modelId="{CE4369CB-A9F3-4608-B169-9859B09A2C7F}" type="parTrans" cxnId="{BBA2D737-F699-458B-9CD9-73C783E0BBDE}">
      <dgm:prSet/>
      <dgm:spPr/>
      <dgm:t>
        <a:bodyPr/>
        <a:lstStyle/>
        <a:p>
          <a:endParaRPr lang="en-US"/>
        </a:p>
      </dgm:t>
    </dgm:pt>
    <dgm:pt modelId="{0333EA55-7C27-4A8A-BB90-A4160B49A956}" type="sibTrans" cxnId="{BBA2D737-F699-458B-9CD9-73C783E0BBDE}">
      <dgm:prSet/>
      <dgm:spPr/>
      <dgm:t>
        <a:bodyPr/>
        <a:lstStyle/>
        <a:p>
          <a:endParaRPr lang="en-US"/>
        </a:p>
      </dgm:t>
    </dgm:pt>
    <dgm:pt modelId="{08BEDD00-74D4-4ED3-BE11-738727B56EBA}">
      <dgm:prSet/>
      <dgm:spPr/>
      <dgm:t>
        <a:bodyPr/>
        <a:lstStyle/>
        <a:p>
          <a:r>
            <a:rPr lang="en-US"/>
            <a:t>Stakeholders need to be identified at the beginning and their interests and influence analyzed.  </a:t>
          </a:r>
        </a:p>
      </dgm:t>
    </dgm:pt>
    <dgm:pt modelId="{0B017A23-BA6B-4D20-884D-A00E8A7A6A67}" type="parTrans" cxnId="{A8091A79-4390-4DD6-BB88-20903B444D07}">
      <dgm:prSet/>
      <dgm:spPr/>
      <dgm:t>
        <a:bodyPr/>
        <a:lstStyle/>
        <a:p>
          <a:endParaRPr lang="en-US"/>
        </a:p>
      </dgm:t>
    </dgm:pt>
    <dgm:pt modelId="{CC4A22CD-FACC-4873-9FB5-90564B0D8B1E}" type="sibTrans" cxnId="{A8091A79-4390-4DD6-BB88-20903B444D07}">
      <dgm:prSet/>
      <dgm:spPr/>
      <dgm:t>
        <a:bodyPr/>
        <a:lstStyle/>
        <a:p>
          <a:endParaRPr lang="en-US"/>
        </a:p>
      </dgm:t>
    </dgm:pt>
    <dgm:pt modelId="{DCDB20FB-B459-498A-9DC8-91C42684AE7C}">
      <dgm:prSet/>
      <dgm:spPr/>
      <dgm:t>
        <a:bodyPr/>
        <a:lstStyle/>
        <a:p>
          <a:r>
            <a:rPr lang="en-US"/>
            <a:t>Stakeholder engagement must be planned</a:t>
          </a:r>
        </a:p>
      </dgm:t>
    </dgm:pt>
    <dgm:pt modelId="{1DCCA5CC-2753-4DA2-ADCE-926557A3320D}" type="parTrans" cxnId="{E6601AC0-CC37-46A3-8BCC-B14F54FD4617}">
      <dgm:prSet/>
      <dgm:spPr/>
      <dgm:t>
        <a:bodyPr/>
        <a:lstStyle/>
        <a:p>
          <a:endParaRPr lang="en-US"/>
        </a:p>
      </dgm:t>
    </dgm:pt>
    <dgm:pt modelId="{0E6D6BA2-F93B-488A-A257-062BD56C4656}" type="sibTrans" cxnId="{E6601AC0-CC37-46A3-8BCC-B14F54FD4617}">
      <dgm:prSet/>
      <dgm:spPr/>
      <dgm:t>
        <a:bodyPr/>
        <a:lstStyle/>
        <a:p>
          <a:endParaRPr lang="en-US"/>
        </a:p>
      </dgm:t>
    </dgm:pt>
    <dgm:pt modelId="{EB0E5223-0236-489E-A801-45BA86C273EA}">
      <dgm:prSet/>
      <dgm:spPr/>
      <dgm:t>
        <a:bodyPr/>
        <a:lstStyle/>
        <a:p>
          <a:r>
            <a:rPr lang="en-US" dirty="0"/>
            <a:t>Engagement includes communication and consultation with stakeholders</a:t>
          </a:r>
        </a:p>
      </dgm:t>
    </dgm:pt>
    <dgm:pt modelId="{810271E0-65F5-4EBB-85AA-085C2F1AD2C9}" type="parTrans" cxnId="{E2E246C9-B685-4580-AD2D-A1DEA07DF7A3}">
      <dgm:prSet/>
      <dgm:spPr/>
      <dgm:t>
        <a:bodyPr/>
        <a:lstStyle/>
        <a:p>
          <a:endParaRPr lang="en-US"/>
        </a:p>
      </dgm:t>
    </dgm:pt>
    <dgm:pt modelId="{D5515C75-C2B1-471D-9D23-EA03993E7880}" type="sibTrans" cxnId="{E2E246C9-B685-4580-AD2D-A1DEA07DF7A3}">
      <dgm:prSet/>
      <dgm:spPr/>
      <dgm:t>
        <a:bodyPr/>
        <a:lstStyle/>
        <a:p>
          <a:endParaRPr lang="en-US"/>
        </a:p>
      </dgm:t>
    </dgm:pt>
    <dgm:pt modelId="{6592F0FC-9B58-4F66-9402-DE24937E00B2}" type="pres">
      <dgm:prSet presAssocID="{5DBEE606-0620-4711-8E94-F4A51026C48C}" presName="linear" presStyleCnt="0">
        <dgm:presLayoutVars>
          <dgm:animLvl val="lvl"/>
          <dgm:resizeHandles val="exact"/>
        </dgm:presLayoutVars>
      </dgm:prSet>
      <dgm:spPr/>
    </dgm:pt>
    <dgm:pt modelId="{02E215A5-7FA4-4057-A3A6-B8CE82788620}" type="pres">
      <dgm:prSet presAssocID="{2A9A32F5-FC3D-485A-98C5-3ABE5FED7AB0}" presName="parentText" presStyleLbl="node1" presStyleIdx="0" presStyleCnt="4">
        <dgm:presLayoutVars>
          <dgm:chMax val="0"/>
          <dgm:bulletEnabled val="1"/>
        </dgm:presLayoutVars>
      </dgm:prSet>
      <dgm:spPr/>
    </dgm:pt>
    <dgm:pt modelId="{6D256AD4-3A97-4039-962D-029E56C0BB49}" type="pres">
      <dgm:prSet presAssocID="{0333EA55-7C27-4A8A-BB90-A4160B49A956}" presName="spacer" presStyleCnt="0"/>
      <dgm:spPr/>
    </dgm:pt>
    <dgm:pt modelId="{E0F90F57-458A-480B-BF19-5B89C711230E}" type="pres">
      <dgm:prSet presAssocID="{08BEDD00-74D4-4ED3-BE11-738727B56EBA}" presName="parentText" presStyleLbl="node1" presStyleIdx="1" presStyleCnt="4">
        <dgm:presLayoutVars>
          <dgm:chMax val="0"/>
          <dgm:bulletEnabled val="1"/>
        </dgm:presLayoutVars>
      </dgm:prSet>
      <dgm:spPr/>
    </dgm:pt>
    <dgm:pt modelId="{64C8889F-A183-4E82-8756-313B4545D916}" type="pres">
      <dgm:prSet presAssocID="{CC4A22CD-FACC-4873-9FB5-90564B0D8B1E}" presName="spacer" presStyleCnt="0"/>
      <dgm:spPr/>
    </dgm:pt>
    <dgm:pt modelId="{8347D044-D1B5-4678-BE45-856F2924B01B}" type="pres">
      <dgm:prSet presAssocID="{DCDB20FB-B459-498A-9DC8-91C42684AE7C}" presName="parentText" presStyleLbl="node1" presStyleIdx="2" presStyleCnt="4">
        <dgm:presLayoutVars>
          <dgm:chMax val="0"/>
          <dgm:bulletEnabled val="1"/>
        </dgm:presLayoutVars>
      </dgm:prSet>
      <dgm:spPr/>
    </dgm:pt>
    <dgm:pt modelId="{8C6B4406-C8C1-4BA7-BF54-B86BAFB7ED4E}" type="pres">
      <dgm:prSet presAssocID="{0E6D6BA2-F93B-488A-A257-062BD56C4656}" presName="spacer" presStyleCnt="0"/>
      <dgm:spPr/>
    </dgm:pt>
    <dgm:pt modelId="{4A19B121-93F0-425D-A995-517D419A5839}" type="pres">
      <dgm:prSet presAssocID="{EB0E5223-0236-489E-A801-45BA86C273EA}" presName="parentText" presStyleLbl="node1" presStyleIdx="3" presStyleCnt="4">
        <dgm:presLayoutVars>
          <dgm:chMax val="0"/>
          <dgm:bulletEnabled val="1"/>
        </dgm:presLayoutVars>
      </dgm:prSet>
      <dgm:spPr/>
    </dgm:pt>
  </dgm:ptLst>
  <dgm:cxnLst>
    <dgm:cxn modelId="{C1D3340A-EC5D-475B-971C-B7AF794541C3}" type="presOf" srcId="{DCDB20FB-B459-498A-9DC8-91C42684AE7C}" destId="{8347D044-D1B5-4678-BE45-856F2924B01B}" srcOrd="0" destOrd="0" presId="urn:microsoft.com/office/officeart/2005/8/layout/vList2"/>
    <dgm:cxn modelId="{C922D311-F275-4984-9C9D-14DC1B7D5B95}" type="presOf" srcId="{EB0E5223-0236-489E-A801-45BA86C273EA}" destId="{4A19B121-93F0-425D-A995-517D419A5839}" srcOrd="0" destOrd="0" presId="urn:microsoft.com/office/officeart/2005/8/layout/vList2"/>
    <dgm:cxn modelId="{BBA2D737-F699-458B-9CD9-73C783E0BBDE}" srcId="{5DBEE606-0620-4711-8E94-F4A51026C48C}" destId="{2A9A32F5-FC3D-485A-98C5-3ABE5FED7AB0}" srcOrd="0" destOrd="0" parTransId="{CE4369CB-A9F3-4608-B169-9859B09A2C7F}" sibTransId="{0333EA55-7C27-4A8A-BB90-A4160B49A956}"/>
    <dgm:cxn modelId="{A8091A79-4390-4DD6-BB88-20903B444D07}" srcId="{5DBEE606-0620-4711-8E94-F4A51026C48C}" destId="{08BEDD00-74D4-4ED3-BE11-738727B56EBA}" srcOrd="1" destOrd="0" parTransId="{0B017A23-BA6B-4D20-884D-A00E8A7A6A67}" sibTransId="{CC4A22CD-FACC-4873-9FB5-90564B0D8B1E}"/>
    <dgm:cxn modelId="{704B628B-6D27-44C4-B593-CC40CC7DA1EB}" type="presOf" srcId="{2A9A32F5-FC3D-485A-98C5-3ABE5FED7AB0}" destId="{02E215A5-7FA4-4057-A3A6-B8CE82788620}" srcOrd="0" destOrd="0" presId="urn:microsoft.com/office/officeart/2005/8/layout/vList2"/>
    <dgm:cxn modelId="{E6601AC0-CC37-46A3-8BCC-B14F54FD4617}" srcId="{5DBEE606-0620-4711-8E94-F4A51026C48C}" destId="{DCDB20FB-B459-498A-9DC8-91C42684AE7C}" srcOrd="2" destOrd="0" parTransId="{1DCCA5CC-2753-4DA2-ADCE-926557A3320D}" sibTransId="{0E6D6BA2-F93B-488A-A257-062BD56C4656}"/>
    <dgm:cxn modelId="{E2E246C9-B685-4580-AD2D-A1DEA07DF7A3}" srcId="{5DBEE606-0620-4711-8E94-F4A51026C48C}" destId="{EB0E5223-0236-489E-A801-45BA86C273EA}" srcOrd="3" destOrd="0" parTransId="{810271E0-65F5-4EBB-85AA-085C2F1AD2C9}" sibTransId="{D5515C75-C2B1-471D-9D23-EA03993E7880}"/>
    <dgm:cxn modelId="{93AB6CEF-00D5-433B-BD91-F6D1A0CA4AF1}" type="presOf" srcId="{5DBEE606-0620-4711-8E94-F4A51026C48C}" destId="{6592F0FC-9B58-4F66-9402-DE24937E00B2}" srcOrd="0" destOrd="0" presId="urn:microsoft.com/office/officeart/2005/8/layout/vList2"/>
    <dgm:cxn modelId="{957908F8-0E38-4CBA-BA49-485B5CB219F0}" type="presOf" srcId="{08BEDD00-74D4-4ED3-BE11-738727B56EBA}" destId="{E0F90F57-458A-480B-BF19-5B89C711230E}" srcOrd="0" destOrd="0" presId="urn:microsoft.com/office/officeart/2005/8/layout/vList2"/>
    <dgm:cxn modelId="{A3C64BE2-0C80-43EA-85E8-729CB1C7C8F6}" type="presParOf" srcId="{6592F0FC-9B58-4F66-9402-DE24937E00B2}" destId="{02E215A5-7FA4-4057-A3A6-B8CE82788620}" srcOrd="0" destOrd="0" presId="urn:microsoft.com/office/officeart/2005/8/layout/vList2"/>
    <dgm:cxn modelId="{E149CEB1-EF64-49AD-AE4E-F44991C0F762}" type="presParOf" srcId="{6592F0FC-9B58-4F66-9402-DE24937E00B2}" destId="{6D256AD4-3A97-4039-962D-029E56C0BB49}" srcOrd="1" destOrd="0" presId="urn:microsoft.com/office/officeart/2005/8/layout/vList2"/>
    <dgm:cxn modelId="{E3104481-8617-47BA-B6C1-C7A971A2B263}" type="presParOf" srcId="{6592F0FC-9B58-4F66-9402-DE24937E00B2}" destId="{E0F90F57-458A-480B-BF19-5B89C711230E}" srcOrd="2" destOrd="0" presId="urn:microsoft.com/office/officeart/2005/8/layout/vList2"/>
    <dgm:cxn modelId="{1D2939C8-2655-4C8C-8410-F2E50DDDD37A}" type="presParOf" srcId="{6592F0FC-9B58-4F66-9402-DE24937E00B2}" destId="{64C8889F-A183-4E82-8756-313B4545D916}" srcOrd="3" destOrd="0" presId="urn:microsoft.com/office/officeart/2005/8/layout/vList2"/>
    <dgm:cxn modelId="{32F0B939-586C-44B3-90C7-98B07DCE9C4C}" type="presParOf" srcId="{6592F0FC-9B58-4F66-9402-DE24937E00B2}" destId="{8347D044-D1B5-4678-BE45-856F2924B01B}" srcOrd="4" destOrd="0" presId="urn:microsoft.com/office/officeart/2005/8/layout/vList2"/>
    <dgm:cxn modelId="{08F5B9CF-F0B5-4B3D-9AA6-D2870D565292}" type="presParOf" srcId="{6592F0FC-9B58-4F66-9402-DE24937E00B2}" destId="{8C6B4406-C8C1-4BA7-BF54-B86BAFB7ED4E}" srcOrd="5" destOrd="0" presId="urn:microsoft.com/office/officeart/2005/8/layout/vList2"/>
    <dgm:cxn modelId="{FF50EF77-8A15-42FB-AE82-40C9ED1AE3D1}" type="presParOf" srcId="{6592F0FC-9B58-4F66-9402-DE24937E00B2}" destId="{4A19B121-93F0-425D-A995-517D419A583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ABD6D1-A200-4DA8-A686-29AA359E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515132-777F-44D5-8F66-F3257BA346C2}">
      <dgm:prSet phldrT="[Text]"/>
      <dgm:spPr/>
      <dgm:t>
        <a:bodyPr/>
        <a:lstStyle/>
        <a:p>
          <a:r>
            <a:rPr lang="en-US"/>
            <a:t>Planning</a:t>
          </a:r>
        </a:p>
      </dgm:t>
    </dgm:pt>
    <dgm:pt modelId="{4A35E630-1BEB-4FE5-9C8F-16305D83FB6B}" type="parTrans" cxnId="{223C0047-9AC3-402E-A254-7C6370B31A51}">
      <dgm:prSet/>
      <dgm:spPr/>
      <dgm:t>
        <a:bodyPr/>
        <a:lstStyle/>
        <a:p>
          <a:endParaRPr lang="en-US"/>
        </a:p>
      </dgm:t>
    </dgm:pt>
    <dgm:pt modelId="{06DA6849-D18B-4394-B631-766308AD23C1}" type="sibTrans" cxnId="{223C0047-9AC3-402E-A254-7C6370B31A51}">
      <dgm:prSet/>
      <dgm:spPr/>
      <dgm:t>
        <a:bodyPr/>
        <a:lstStyle/>
        <a:p>
          <a:endParaRPr lang="en-US"/>
        </a:p>
      </dgm:t>
    </dgm:pt>
    <dgm:pt modelId="{1A55E839-C409-4A46-9489-3B603193A1EC}">
      <dgm:prSet phldrT="[Text]"/>
      <dgm:spPr/>
      <dgm:t>
        <a:bodyPr/>
        <a:lstStyle/>
        <a:p>
          <a:r>
            <a:rPr lang="en-US"/>
            <a:t>Execution</a:t>
          </a:r>
        </a:p>
      </dgm:t>
    </dgm:pt>
    <dgm:pt modelId="{2E148585-9218-427C-8A16-A9CB2832509F}" type="parTrans" cxnId="{C5B320B2-F634-4C67-9CF2-E3843CDE09FF}">
      <dgm:prSet/>
      <dgm:spPr/>
      <dgm:t>
        <a:bodyPr/>
        <a:lstStyle/>
        <a:p>
          <a:endParaRPr lang="en-US"/>
        </a:p>
      </dgm:t>
    </dgm:pt>
    <dgm:pt modelId="{BD255741-3462-4F3D-83E0-DC38E7C34B4D}" type="sibTrans" cxnId="{C5B320B2-F634-4C67-9CF2-E3843CDE09FF}">
      <dgm:prSet/>
      <dgm:spPr/>
      <dgm:t>
        <a:bodyPr/>
        <a:lstStyle/>
        <a:p>
          <a:endParaRPr lang="en-US"/>
        </a:p>
      </dgm:t>
    </dgm:pt>
    <dgm:pt modelId="{63EEB8E6-06A6-456B-A83F-F3A300C7903F}">
      <dgm:prSet phldrT="[Text]"/>
      <dgm:spPr/>
      <dgm:t>
        <a:bodyPr/>
        <a:lstStyle/>
        <a:p>
          <a:r>
            <a:rPr lang="en-US"/>
            <a:t>Monitoring and Controlling</a:t>
          </a:r>
        </a:p>
      </dgm:t>
    </dgm:pt>
    <dgm:pt modelId="{C5CADA60-448C-493A-B324-9DF6A752C7AE}" type="parTrans" cxnId="{495E3A1A-4522-487A-A671-C499B36333FE}">
      <dgm:prSet/>
      <dgm:spPr/>
      <dgm:t>
        <a:bodyPr/>
        <a:lstStyle/>
        <a:p>
          <a:endParaRPr lang="en-US"/>
        </a:p>
      </dgm:t>
    </dgm:pt>
    <dgm:pt modelId="{FF2BC034-C01F-4202-9572-792F1E3EC866}" type="sibTrans" cxnId="{495E3A1A-4522-487A-A671-C499B36333FE}">
      <dgm:prSet/>
      <dgm:spPr/>
      <dgm:t>
        <a:bodyPr/>
        <a:lstStyle/>
        <a:p>
          <a:endParaRPr lang="en-US"/>
        </a:p>
      </dgm:t>
    </dgm:pt>
    <dgm:pt modelId="{9226F375-3CEE-4350-8435-7D9EC3C22514}">
      <dgm:prSet phldrT="[Text]"/>
      <dgm:spPr/>
      <dgm:t>
        <a:bodyPr/>
        <a:lstStyle/>
        <a:p>
          <a:pPr rtl="0"/>
          <a:r>
            <a:rPr lang="en-US"/>
            <a:t>Plan </a:t>
          </a:r>
          <a:r>
            <a:rPr lang="en-US">
              <a:latin typeface="Tw Cen MT" panose="020B0602020104020603"/>
            </a:rPr>
            <a:t>Communication Management</a:t>
          </a:r>
          <a:endParaRPr lang="en-US"/>
        </a:p>
      </dgm:t>
    </dgm:pt>
    <dgm:pt modelId="{AB0A2E43-4445-47BA-BB48-2D40E17B9933}" type="parTrans" cxnId="{3BE41FF7-22F6-4A90-BE49-91D377D58D13}">
      <dgm:prSet/>
      <dgm:spPr/>
      <dgm:t>
        <a:bodyPr/>
        <a:lstStyle/>
        <a:p>
          <a:endParaRPr lang="en-US"/>
        </a:p>
      </dgm:t>
    </dgm:pt>
    <dgm:pt modelId="{6764D246-56EC-4787-BBBE-62D9D74D196C}" type="sibTrans" cxnId="{3BE41FF7-22F6-4A90-BE49-91D377D58D13}">
      <dgm:prSet/>
      <dgm:spPr/>
      <dgm:t>
        <a:bodyPr/>
        <a:lstStyle/>
        <a:p>
          <a:endParaRPr lang="en-US"/>
        </a:p>
      </dgm:t>
    </dgm:pt>
    <dgm:pt modelId="{8246A12E-8E92-4706-B541-0B9099474868}">
      <dgm:prSet phldrT="[Text]"/>
      <dgm:spPr/>
      <dgm:t>
        <a:bodyPr/>
        <a:lstStyle/>
        <a:p>
          <a:pPr rtl="0"/>
          <a:r>
            <a:rPr lang="en-US"/>
            <a:t>Manage </a:t>
          </a:r>
          <a:r>
            <a:rPr lang="en-US">
              <a:latin typeface="Tw Cen MT" panose="020B0602020104020603"/>
            </a:rPr>
            <a:t>Communications</a:t>
          </a:r>
          <a:endParaRPr lang="en-US"/>
        </a:p>
      </dgm:t>
    </dgm:pt>
    <dgm:pt modelId="{2C682FA4-C73D-446D-B5AF-5087B9F1CD6D}" type="parTrans" cxnId="{3F775437-2848-4185-8027-6D825EC1B609}">
      <dgm:prSet/>
      <dgm:spPr/>
      <dgm:t>
        <a:bodyPr/>
        <a:lstStyle/>
        <a:p>
          <a:endParaRPr lang="en-US"/>
        </a:p>
      </dgm:t>
    </dgm:pt>
    <dgm:pt modelId="{0F466ACE-8786-40EC-89AC-20B9FD2C65A3}" type="sibTrans" cxnId="{3F775437-2848-4185-8027-6D825EC1B609}">
      <dgm:prSet/>
      <dgm:spPr/>
      <dgm:t>
        <a:bodyPr/>
        <a:lstStyle/>
        <a:p>
          <a:endParaRPr lang="en-US"/>
        </a:p>
      </dgm:t>
    </dgm:pt>
    <dgm:pt modelId="{5F37C252-C5C5-4CBE-90B1-81096791AC73}">
      <dgm:prSet phldrT="[Text]"/>
      <dgm:spPr/>
      <dgm:t>
        <a:bodyPr/>
        <a:lstStyle/>
        <a:p>
          <a:pPr rtl="0"/>
          <a:r>
            <a:rPr lang="en-US">
              <a:latin typeface="Tw Cen MT" panose="020B0602020104020603"/>
            </a:rPr>
            <a:t>Control Communications</a:t>
          </a:r>
          <a:endParaRPr lang="en-US"/>
        </a:p>
      </dgm:t>
    </dgm:pt>
    <dgm:pt modelId="{63E762FD-CA96-4E22-B606-E6D05F5D193C}" type="parTrans" cxnId="{5CC22BAA-83C5-47FB-9F4E-01F5FA7E235D}">
      <dgm:prSet/>
      <dgm:spPr/>
      <dgm:t>
        <a:bodyPr/>
        <a:lstStyle/>
        <a:p>
          <a:endParaRPr lang="en-US"/>
        </a:p>
      </dgm:t>
    </dgm:pt>
    <dgm:pt modelId="{A5BC0A40-4C5F-43B6-8F9D-238FE4CB92F6}" type="sibTrans" cxnId="{5CC22BAA-83C5-47FB-9F4E-01F5FA7E235D}">
      <dgm:prSet/>
      <dgm:spPr/>
      <dgm:t>
        <a:bodyPr/>
        <a:lstStyle/>
        <a:p>
          <a:endParaRPr lang="en-US"/>
        </a:p>
      </dgm:t>
    </dgm:pt>
    <dgm:pt modelId="{2B52FCFA-3880-4B17-BBC2-D923447DCA7F}" type="pres">
      <dgm:prSet presAssocID="{37ABD6D1-A200-4DA8-A686-29AA359E76BA}" presName="diagram" presStyleCnt="0">
        <dgm:presLayoutVars>
          <dgm:chPref val="1"/>
          <dgm:dir/>
          <dgm:animOne val="branch"/>
          <dgm:animLvl val="lvl"/>
          <dgm:resizeHandles/>
        </dgm:presLayoutVars>
      </dgm:prSet>
      <dgm:spPr/>
    </dgm:pt>
    <dgm:pt modelId="{A41849D7-EAA3-4345-8329-974EAE3E40E2}" type="pres">
      <dgm:prSet presAssocID="{AC515132-777F-44D5-8F66-F3257BA346C2}" presName="root" presStyleCnt="0"/>
      <dgm:spPr/>
    </dgm:pt>
    <dgm:pt modelId="{17ADA786-3F16-4E5C-877D-BDB6BED1B68A}" type="pres">
      <dgm:prSet presAssocID="{AC515132-777F-44D5-8F66-F3257BA346C2}" presName="rootComposite" presStyleCnt="0"/>
      <dgm:spPr/>
    </dgm:pt>
    <dgm:pt modelId="{B754939C-6725-497E-BD01-C1D74379984C}" type="pres">
      <dgm:prSet presAssocID="{AC515132-777F-44D5-8F66-F3257BA346C2}" presName="rootText" presStyleLbl="node1" presStyleIdx="0" presStyleCnt="3"/>
      <dgm:spPr/>
    </dgm:pt>
    <dgm:pt modelId="{780E7395-C20D-4BFA-BC36-B33B3C7718B5}" type="pres">
      <dgm:prSet presAssocID="{AC515132-777F-44D5-8F66-F3257BA346C2}" presName="rootConnector" presStyleLbl="node1" presStyleIdx="0" presStyleCnt="3"/>
      <dgm:spPr/>
    </dgm:pt>
    <dgm:pt modelId="{C3DFC92A-2402-4ADD-B687-580278365951}" type="pres">
      <dgm:prSet presAssocID="{AC515132-777F-44D5-8F66-F3257BA346C2}" presName="childShape" presStyleCnt="0"/>
      <dgm:spPr/>
    </dgm:pt>
    <dgm:pt modelId="{59CCA624-12A5-44A2-BF22-5F24CC4BFA23}" type="pres">
      <dgm:prSet presAssocID="{AB0A2E43-4445-47BA-BB48-2D40E17B9933}" presName="Name13" presStyleLbl="parChTrans1D2" presStyleIdx="0" presStyleCnt="3"/>
      <dgm:spPr/>
    </dgm:pt>
    <dgm:pt modelId="{EDC205EB-5F20-4D46-A0BE-0122E33AD64C}" type="pres">
      <dgm:prSet presAssocID="{9226F375-3CEE-4350-8435-7D9EC3C22514}" presName="childText" presStyleLbl="bgAcc1" presStyleIdx="0" presStyleCnt="3">
        <dgm:presLayoutVars>
          <dgm:bulletEnabled val="1"/>
        </dgm:presLayoutVars>
      </dgm:prSet>
      <dgm:spPr/>
    </dgm:pt>
    <dgm:pt modelId="{ABDAB1A1-E6B8-4A49-B3F0-0323CA4C4276}" type="pres">
      <dgm:prSet presAssocID="{1A55E839-C409-4A46-9489-3B603193A1EC}" presName="root" presStyleCnt="0"/>
      <dgm:spPr/>
    </dgm:pt>
    <dgm:pt modelId="{C71BEDA6-7120-4244-AB5C-13F1C32D904A}" type="pres">
      <dgm:prSet presAssocID="{1A55E839-C409-4A46-9489-3B603193A1EC}" presName="rootComposite" presStyleCnt="0"/>
      <dgm:spPr/>
    </dgm:pt>
    <dgm:pt modelId="{1A102987-1574-4A9F-9FF2-A386545F9547}" type="pres">
      <dgm:prSet presAssocID="{1A55E839-C409-4A46-9489-3B603193A1EC}" presName="rootText" presStyleLbl="node1" presStyleIdx="1" presStyleCnt="3"/>
      <dgm:spPr/>
    </dgm:pt>
    <dgm:pt modelId="{5D1D80EB-24BC-44A7-83A2-6681A2E5D40E}" type="pres">
      <dgm:prSet presAssocID="{1A55E839-C409-4A46-9489-3B603193A1EC}" presName="rootConnector" presStyleLbl="node1" presStyleIdx="1" presStyleCnt="3"/>
      <dgm:spPr/>
    </dgm:pt>
    <dgm:pt modelId="{7C7F9106-44C4-4C4A-AA51-ACF499DDECFE}" type="pres">
      <dgm:prSet presAssocID="{1A55E839-C409-4A46-9489-3B603193A1EC}" presName="childShape" presStyleCnt="0"/>
      <dgm:spPr/>
    </dgm:pt>
    <dgm:pt modelId="{B11BB474-D24A-40A1-978A-80C6C4988BA2}" type="pres">
      <dgm:prSet presAssocID="{2C682FA4-C73D-446D-B5AF-5087B9F1CD6D}" presName="Name13" presStyleLbl="parChTrans1D2" presStyleIdx="1" presStyleCnt="3"/>
      <dgm:spPr/>
    </dgm:pt>
    <dgm:pt modelId="{025861E5-E232-497E-BC16-7DF8FA5D60F9}" type="pres">
      <dgm:prSet presAssocID="{8246A12E-8E92-4706-B541-0B9099474868}" presName="childText" presStyleLbl="bgAcc1" presStyleIdx="1" presStyleCnt="3">
        <dgm:presLayoutVars>
          <dgm:bulletEnabled val="1"/>
        </dgm:presLayoutVars>
      </dgm:prSet>
      <dgm:spPr/>
    </dgm:pt>
    <dgm:pt modelId="{BAFBA7E5-2E77-4DE4-85B9-14B8D07B8BF0}" type="pres">
      <dgm:prSet presAssocID="{63EEB8E6-06A6-456B-A83F-F3A300C7903F}" presName="root" presStyleCnt="0"/>
      <dgm:spPr/>
    </dgm:pt>
    <dgm:pt modelId="{8D7320DB-FAFC-47F7-B5CF-1E67CC6D386C}" type="pres">
      <dgm:prSet presAssocID="{63EEB8E6-06A6-456B-A83F-F3A300C7903F}" presName="rootComposite" presStyleCnt="0"/>
      <dgm:spPr/>
    </dgm:pt>
    <dgm:pt modelId="{C261C3A1-0F86-41B4-868A-20D1F4E38CE9}" type="pres">
      <dgm:prSet presAssocID="{63EEB8E6-06A6-456B-A83F-F3A300C7903F}" presName="rootText" presStyleLbl="node1" presStyleIdx="2" presStyleCnt="3"/>
      <dgm:spPr/>
    </dgm:pt>
    <dgm:pt modelId="{C8DDA424-17FD-4DB6-8138-E1300CD87548}" type="pres">
      <dgm:prSet presAssocID="{63EEB8E6-06A6-456B-A83F-F3A300C7903F}" presName="rootConnector" presStyleLbl="node1" presStyleIdx="2" presStyleCnt="3"/>
      <dgm:spPr/>
    </dgm:pt>
    <dgm:pt modelId="{2727990B-707E-41FF-834B-EFFA2113A63A}" type="pres">
      <dgm:prSet presAssocID="{63EEB8E6-06A6-456B-A83F-F3A300C7903F}" presName="childShape" presStyleCnt="0"/>
      <dgm:spPr/>
    </dgm:pt>
    <dgm:pt modelId="{E86F7CEB-1E73-4141-AAC5-26821E99D113}" type="pres">
      <dgm:prSet presAssocID="{63E762FD-CA96-4E22-B606-E6D05F5D193C}" presName="Name13" presStyleLbl="parChTrans1D2" presStyleIdx="2" presStyleCnt="3"/>
      <dgm:spPr/>
    </dgm:pt>
    <dgm:pt modelId="{DA01706F-9CD5-49E0-A921-372262F4CD88}" type="pres">
      <dgm:prSet presAssocID="{5F37C252-C5C5-4CBE-90B1-81096791AC73}" presName="childText" presStyleLbl="bgAcc1" presStyleIdx="2" presStyleCnt="3">
        <dgm:presLayoutVars>
          <dgm:bulletEnabled val="1"/>
        </dgm:presLayoutVars>
      </dgm:prSet>
      <dgm:spPr/>
    </dgm:pt>
  </dgm:ptLst>
  <dgm:cxnLst>
    <dgm:cxn modelId="{428C0103-BD2F-4467-BC30-AF4E50A3B4F4}" type="presOf" srcId="{AB0A2E43-4445-47BA-BB48-2D40E17B9933}" destId="{59CCA624-12A5-44A2-BF22-5F24CC4BFA23}" srcOrd="0" destOrd="0" presId="urn:microsoft.com/office/officeart/2005/8/layout/hierarchy3"/>
    <dgm:cxn modelId="{403F0E11-3E31-4ED6-B634-D5C36D43F847}" type="presOf" srcId="{2C682FA4-C73D-446D-B5AF-5087B9F1CD6D}" destId="{B11BB474-D24A-40A1-978A-80C6C4988BA2}" srcOrd="0" destOrd="0" presId="urn:microsoft.com/office/officeart/2005/8/layout/hierarchy3"/>
    <dgm:cxn modelId="{96D56A14-8E82-4783-9932-2899231B023B}" type="presOf" srcId="{AC515132-777F-44D5-8F66-F3257BA346C2}" destId="{780E7395-C20D-4BFA-BC36-B33B3C7718B5}" srcOrd="1" destOrd="0" presId="urn:microsoft.com/office/officeart/2005/8/layout/hierarchy3"/>
    <dgm:cxn modelId="{495E3A1A-4522-487A-A671-C499B36333FE}" srcId="{37ABD6D1-A200-4DA8-A686-29AA359E76BA}" destId="{63EEB8E6-06A6-456B-A83F-F3A300C7903F}" srcOrd="2" destOrd="0" parTransId="{C5CADA60-448C-493A-B324-9DF6A752C7AE}" sibTransId="{FF2BC034-C01F-4202-9572-792F1E3EC866}"/>
    <dgm:cxn modelId="{31445B1C-5DCF-4608-94D6-E8BF83359C42}" type="presOf" srcId="{8246A12E-8E92-4706-B541-0B9099474868}" destId="{025861E5-E232-497E-BC16-7DF8FA5D60F9}" srcOrd="0" destOrd="0" presId="urn:microsoft.com/office/officeart/2005/8/layout/hierarchy3"/>
    <dgm:cxn modelId="{3F775437-2848-4185-8027-6D825EC1B609}" srcId="{1A55E839-C409-4A46-9489-3B603193A1EC}" destId="{8246A12E-8E92-4706-B541-0B9099474868}" srcOrd="0" destOrd="0" parTransId="{2C682FA4-C73D-446D-B5AF-5087B9F1CD6D}" sibTransId="{0F466ACE-8786-40EC-89AC-20B9FD2C65A3}"/>
    <dgm:cxn modelId="{223C0047-9AC3-402E-A254-7C6370B31A51}" srcId="{37ABD6D1-A200-4DA8-A686-29AA359E76BA}" destId="{AC515132-777F-44D5-8F66-F3257BA346C2}" srcOrd="0" destOrd="0" parTransId="{4A35E630-1BEB-4FE5-9C8F-16305D83FB6B}" sibTransId="{06DA6849-D18B-4394-B631-766308AD23C1}"/>
    <dgm:cxn modelId="{D5E89C70-22BF-42C0-82C8-CBFE5CABF8A4}" type="presOf" srcId="{37ABD6D1-A200-4DA8-A686-29AA359E76BA}" destId="{2B52FCFA-3880-4B17-BBC2-D923447DCA7F}" srcOrd="0" destOrd="0" presId="urn:microsoft.com/office/officeart/2005/8/layout/hierarchy3"/>
    <dgm:cxn modelId="{D2A03D7C-9ECD-4BB1-B90D-59043A18BEAB}" type="presOf" srcId="{63E762FD-CA96-4E22-B606-E6D05F5D193C}" destId="{E86F7CEB-1E73-4141-AAC5-26821E99D113}" srcOrd="0" destOrd="0" presId="urn:microsoft.com/office/officeart/2005/8/layout/hierarchy3"/>
    <dgm:cxn modelId="{218FE17E-0355-492E-A23F-DFDA589CAB48}" type="presOf" srcId="{5F37C252-C5C5-4CBE-90B1-81096791AC73}" destId="{DA01706F-9CD5-49E0-A921-372262F4CD88}" srcOrd="0" destOrd="0" presId="urn:microsoft.com/office/officeart/2005/8/layout/hierarchy3"/>
    <dgm:cxn modelId="{8D094D7F-0F49-4763-86E9-60D99B48144E}" type="presOf" srcId="{AC515132-777F-44D5-8F66-F3257BA346C2}" destId="{B754939C-6725-497E-BD01-C1D74379984C}" srcOrd="0" destOrd="0" presId="urn:microsoft.com/office/officeart/2005/8/layout/hierarchy3"/>
    <dgm:cxn modelId="{83948B86-2B1E-433F-ABD8-27C08E1A6A1D}" type="presOf" srcId="{1A55E839-C409-4A46-9489-3B603193A1EC}" destId="{1A102987-1574-4A9F-9FF2-A386545F9547}" srcOrd="0" destOrd="0" presId="urn:microsoft.com/office/officeart/2005/8/layout/hierarchy3"/>
    <dgm:cxn modelId="{5CC22BAA-83C5-47FB-9F4E-01F5FA7E235D}" srcId="{63EEB8E6-06A6-456B-A83F-F3A300C7903F}" destId="{5F37C252-C5C5-4CBE-90B1-81096791AC73}" srcOrd="0" destOrd="0" parTransId="{63E762FD-CA96-4E22-B606-E6D05F5D193C}" sibTransId="{A5BC0A40-4C5F-43B6-8F9D-238FE4CB92F6}"/>
    <dgm:cxn modelId="{C5B320B2-F634-4C67-9CF2-E3843CDE09FF}" srcId="{37ABD6D1-A200-4DA8-A686-29AA359E76BA}" destId="{1A55E839-C409-4A46-9489-3B603193A1EC}" srcOrd="1" destOrd="0" parTransId="{2E148585-9218-427C-8A16-A9CB2832509F}" sibTransId="{BD255741-3462-4F3D-83E0-DC38E7C34B4D}"/>
    <dgm:cxn modelId="{C1E0C1BD-D593-4B82-A4F6-876FC7E67C6C}" type="presOf" srcId="{63EEB8E6-06A6-456B-A83F-F3A300C7903F}" destId="{C261C3A1-0F86-41B4-868A-20D1F4E38CE9}" srcOrd="0" destOrd="0" presId="urn:microsoft.com/office/officeart/2005/8/layout/hierarchy3"/>
    <dgm:cxn modelId="{E916B5D3-B5EB-49D4-A03A-5EE9BFA1FFEE}" type="presOf" srcId="{9226F375-3CEE-4350-8435-7D9EC3C22514}" destId="{EDC205EB-5F20-4D46-A0BE-0122E33AD64C}" srcOrd="0" destOrd="0" presId="urn:microsoft.com/office/officeart/2005/8/layout/hierarchy3"/>
    <dgm:cxn modelId="{27F486E4-883E-4A2B-B81C-92C8D911BE75}" type="presOf" srcId="{1A55E839-C409-4A46-9489-3B603193A1EC}" destId="{5D1D80EB-24BC-44A7-83A2-6681A2E5D40E}" srcOrd="1" destOrd="0" presId="urn:microsoft.com/office/officeart/2005/8/layout/hierarchy3"/>
    <dgm:cxn modelId="{9D87CBE8-9EFF-46BD-9D8F-DF8D62D84AE1}" type="presOf" srcId="{63EEB8E6-06A6-456B-A83F-F3A300C7903F}" destId="{C8DDA424-17FD-4DB6-8138-E1300CD87548}" srcOrd="1" destOrd="0" presId="urn:microsoft.com/office/officeart/2005/8/layout/hierarchy3"/>
    <dgm:cxn modelId="{3BE41FF7-22F6-4A90-BE49-91D377D58D13}" srcId="{AC515132-777F-44D5-8F66-F3257BA346C2}" destId="{9226F375-3CEE-4350-8435-7D9EC3C22514}" srcOrd="0" destOrd="0" parTransId="{AB0A2E43-4445-47BA-BB48-2D40E17B9933}" sibTransId="{6764D246-56EC-4787-BBBE-62D9D74D196C}"/>
    <dgm:cxn modelId="{291BE2FC-E334-482E-BDD4-09F275351B65}" type="presParOf" srcId="{2B52FCFA-3880-4B17-BBC2-D923447DCA7F}" destId="{A41849D7-EAA3-4345-8329-974EAE3E40E2}" srcOrd="0" destOrd="0" presId="urn:microsoft.com/office/officeart/2005/8/layout/hierarchy3"/>
    <dgm:cxn modelId="{6BB6031F-00E3-4DCA-9A4C-50A6368D8FAB}" type="presParOf" srcId="{A41849D7-EAA3-4345-8329-974EAE3E40E2}" destId="{17ADA786-3F16-4E5C-877D-BDB6BED1B68A}" srcOrd="0" destOrd="0" presId="urn:microsoft.com/office/officeart/2005/8/layout/hierarchy3"/>
    <dgm:cxn modelId="{B48C47D3-5082-4C80-B529-D2D4DDCFEA36}" type="presParOf" srcId="{17ADA786-3F16-4E5C-877D-BDB6BED1B68A}" destId="{B754939C-6725-497E-BD01-C1D74379984C}" srcOrd="0" destOrd="0" presId="urn:microsoft.com/office/officeart/2005/8/layout/hierarchy3"/>
    <dgm:cxn modelId="{C7907900-9578-489F-BDEE-89DB46F16845}" type="presParOf" srcId="{17ADA786-3F16-4E5C-877D-BDB6BED1B68A}" destId="{780E7395-C20D-4BFA-BC36-B33B3C7718B5}" srcOrd="1" destOrd="0" presId="urn:microsoft.com/office/officeart/2005/8/layout/hierarchy3"/>
    <dgm:cxn modelId="{0D770E01-9302-468B-9D86-09A42136539C}" type="presParOf" srcId="{A41849D7-EAA3-4345-8329-974EAE3E40E2}" destId="{C3DFC92A-2402-4ADD-B687-580278365951}" srcOrd="1" destOrd="0" presId="urn:microsoft.com/office/officeart/2005/8/layout/hierarchy3"/>
    <dgm:cxn modelId="{92EE6BA7-34A6-4DC3-81BE-3DBC6C97D1BA}" type="presParOf" srcId="{C3DFC92A-2402-4ADD-B687-580278365951}" destId="{59CCA624-12A5-44A2-BF22-5F24CC4BFA23}" srcOrd="0" destOrd="0" presId="urn:microsoft.com/office/officeart/2005/8/layout/hierarchy3"/>
    <dgm:cxn modelId="{D986E161-A6DA-4066-9E43-CE0559EE47B3}" type="presParOf" srcId="{C3DFC92A-2402-4ADD-B687-580278365951}" destId="{EDC205EB-5F20-4D46-A0BE-0122E33AD64C}" srcOrd="1" destOrd="0" presId="urn:microsoft.com/office/officeart/2005/8/layout/hierarchy3"/>
    <dgm:cxn modelId="{DFEC66F3-9F2F-403C-8210-BFA5879DD25F}" type="presParOf" srcId="{2B52FCFA-3880-4B17-BBC2-D923447DCA7F}" destId="{ABDAB1A1-E6B8-4A49-B3F0-0323CA4C4276}" srcOrd="1" destOrd="0" presId="urn:microsoft.com/office/officeart/2005/8/layout/hierarchy3"/>
    <dgm:cxn modelId="{A1DF5607-C401-4005-9982-DEC0113A2016}" type="presParOf" srcId="{ABDAB1A1-E6B8-4A49-B3F0-0323CA4C4276}" destId="{C71BEDA6-7120-4244-AB5C-13F1C32D904A}" srcOrd="0" destOrd="0" presId="urn:microsoft.com/office/officeart/2005/8/layout/hierarchy3"/>
    <dgm:cxn modelId="{67DB018B-7171-4C4D-B2A4-5D7FCB94936B}" type="presParOf" srcId="{C71BEDA6-7120-4244-AB5C-13F1C32D904A}" destId="{1A102987-1574-4A9F-9FF2-A386545F9547}" srcOrd="0" destOrd="0" presId="urn:microsoft.com/office/officeart/2005/8/layout/hierarchy3"/>
    <dgm:cxn modelId="{BE02C410-1349-4A20-9F62-A5E2C33B1E28}" type="presParOf" srcId="{C71BEDA6-7120-4244-AB5C-13F1C32D904A}" destId="{5D1D80EB-24BC-44A7-83A2-6681A2E5D40E}" srcOrd="1" destOrd="0" presId="urn:microsoft.com/office/officeart/2005/8/layout/hierarchy3"/>
    <dgm:cxn modelId="{56299472-562E-47DC-A044-2970DA294DDD}" type="presParOf" srcId="{ABDAB1A1-E6B8-4A49-B3F0-0323CA4C4276}" destId="{7C7F9106-44C4-4C4A-AA51-ACF499DDECFE}" srcOrd="1" destOrd="0" presId="urn:microsoft.com/office/officeart/2005/8/layout/hierarchy3"/>
    <dgm:cxn modelId="{BEC193DF-3249-487A-B557-38D9A2E74375}" type="presParOf" srcId="{7C7F9106-44C4-4C4A-AA51-ACF499DDECFE}" destId="{B11BB474-D24A-40A1-978A-80C6C4988BA2}" srcOrd="0" destOrd="0" presId="urn:microsoft.com/office/officeart/2005/8/layout/hierarchy3"/>
    <dgm:cxn modelId="{A9484E6D-32F1-45AD-A8A6-FC607CB870FB}" type="presParOf" srcId="{7C7F9106-44C4-4C4A-AA51-ACF499DDECFE}" destId="{025861E5-E232-497E-BC16-7DF8FA5D60F9}" srcOrd="1" destOrd="0" presId="urn:microsoft.com/office/officeart/2005/8/layout/hierarchy3"/>
    <dgm:cxn modelId="{7F9A7D08-A960-4B67-8ED3-0623D5C14E42}" type="presParOf" srcId="{2B52FCFA-3880-4B17-BBC2-D923447DCA7F}" destId="{BAFBA7E5-2E77-4DE4-85B9-14B8D07B8BF0}" srcOrd="2" destOrd="0" presId="urn:microsoft.com/office/officeart/2005/8/layout/hierarchy3"/>
    <dgm:cxn modelId="{C9B5EE66-3207-4A42-8A87-EE9CEAA565F2}" type="presParOf" srcId="{BAFBA7E5-2E77-4DE4-85B9-14B8D07B8BF0}" destId="{8D7320DB-FAFC-47F7-B5CF-1E67CC6D386C}" srcOrd="0" destOrd="0" presId="urn:microsoft.com/office/officeart/2005/8/layout/hierarchy3"/>
    <dgm:cxn modelId="{67A6B368-4B6F-462C-A200-6B89C036855B}" type="presParOf" srcId="{8D7320DB-FAFC-47F7-B5CF-1E67CC6D386C}" destId="{C261C3A1-0F86-41B4-868A-20D1F4E38CE9}" srcOrd="0" destOrd="0" presId="urn:microsoft.com/office/officeart/2005/8/layout/hierarchy3"/>
    <dgm:cxn modelId="{885CBF30-8CC7-4C0F-AC21-AD3103956D04}" type="presParOf" srcId="{8D7320DB-FAFC-47F7-B5CF-1E67CC6D386C}" destId="{C8DDA424-17FD-4DB6-8138-E1300CD87548}" srcOrd="1" destOrd="0" presId="urn:microsoft.com/office/officeart/2005/8/layout/hierarchy3"/>
    <dgm:cxn modelId="{0743C23E-5DE7-4DCC-8AED-A1A5169DBE5F}" type="presParOf" srcId="{BAFBA7E5-2E77-4DE4-85B9-14B8D07B8BF0}" destId="{2727990B-707E-41FF-834B-EFFA2113A63A}" srcOrd="1" destOrd="0" presId="urn:microsoft.com/office/officeart/2005/8/layout/hierarchy3"/>
    <dgm:cxn modelId="{1072A326-99BF-44F3-B8BC-31A9F18EDB78}" type="presParOf" srcId="{2727990B-707E-41FF-834B-EFFA2113A63A}" destId="{E86F7CEB-1E73-4141-AAC5-26821E99D113}" srcOrd="0" destOrd="0" presId="urn:microsoft.com/office/officeart/2005/8/layout/hierarchy3"/>
    <dgm:cxn modelId="{67795FF7-CB5A-4777-A07D-BCC35095ECCB}" type="presParOf" srcId="{2727990B-707E-41FF-834B-EFFA2113A63A}" destId="{DA01706F-9CD5-49E0-A921-372262F4CD8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5545F1-363D-4F11-8899-347A558B79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421E06-648B-4678-9C94-C20EEBEACA27}">
      <dgm:prSet/>
      <dgm:spPr/>
      <dgm:t>
        <a:bodyPr/>
        <a:lstStyle/>
        <a:p>
          <a:pPr>
            <a:lnSpc>
              <a:spcPct val="100000"/>
            </a:lnSpc>
          </a:pPr>
          <a:r>
            <a:rPr lang="en-US"/>
            <a:t>Good communication is essential for a successful project</a:t>
          </a:r>
        </a:p>
      </dgm:t>
    </dgm:pt>
    <dgm:pt modelId="{C5D32A76-6621-4C16-922C-71A8CACFDF3A}" type="parTrans" cxnId="{B31D6DFD-BCCE-4D0D-A205-81131D9E60B4}">
      <dgm:prSet/>
      <dgm:spPr/>
      <dgm:t>
        <a:bodyPr/>
        <a:lstStyle/>
        <a:p>
          <a:endParaRPr lang="en-US"/>
        </a:p>
      </dgm:t>
    </dgm:pt>
    <dgm:pt modelId="{81C26F7D-8A13-41DC-82E2-09650FA0C290}" type="sibTrans" cxnId="{B31D6DFD-BCCE-4D0D-A205-81131D9E60B4}">
      <dgm:prSet/>
      <dgm:spPr/>
      <dgm:t>
        <a:bodyPr/>
        <a:lstStyle/>
        <a:p>
          <a:endParaRPr lang="en-US"/>
        </a:p>
      </dgm:t>
    </dgm:pt>
    <dgm:pt modelId="{57C5F947-C3FB-43C0-9207-48F49AA6E39D}">
      <dgm:prSet/>
      <dgm:spPr/>
      <dgm:t>
        <a:bodyPr/>
        <a:lstStyle/>
        <a:p>
          <a:pPr>
            <a:lnSpc>
              <a:spcPct val="100000"/>
            </a:lnSpc>
          </a:pPr>
          <a:r>
            <a:rPr lang="en-US"/>
            <a:t>Communications requirements should be analyzed, and a suitable communication strategy must be planned.  </a:t>
          </a:r>
        </a:p>
      </dgm:t>
    </dgm:pt>
    <dgm:pt modelId="{682B0717-18F7-4D31-9C9B-4B05F76A84EC}" type="parTrans" cxnId="{0FA9E92C-E214-49DA-9F7C-9DC5A0A177F3}">
      <dgm:prSet/>
      <dgm:spPr/>
      <dgm:t>
        <a:bodyPr/>
        <a:lstStyle/>
        <a:p>
          <a:endParaRPr lang="en-US"/>
        </a:p>
      </dgm:t>
    </dgm:pt>
    <dgm:pt modelId="{B4025937-A86B-4C70-A9E6-4258F192CD41}" type="sibTrans" cxnId="{0FA9E92C-E214-49DA-9F7C-9DC5A0A177F3}">
      <dgm:prSet/>
      <dgm:spPr/>
      <dgm:t>
        <a:bodyPr/>
        <a:lstStyle/>
        <a:p>
          <a:endParaRPr lang="en-US"/>
        </a:p>
      </dgm:t>
    </dgm:pt>
    <dgm:pt modelId="{B7BD147D-24AF-4780-BF53-FB7EBDA5FBF4}">
      <dgm:prSet/>
      <dgm:spPr/>
      <dgm:t>
        <a:bodyPr/>
        <a:lstStyle/>
        <a:p>
          <a:pPr>
            <a:lnSpc>
              <a:spcPct val="100000"/>
            </a:lnSpc>
          </a:pPr>
          <a:r>
            <a:rPr lang="en-US"/>
            <a:t>Communication should be culturally appropriate and consider the sensibilities of the receivers</a:t>
          </a:r>
          <a:r>
            <a:rPr lang="en-US">
              <a:latin typeface="Tw Cen MT" panose="020B0602020104020603"/>
            </a:rPr>
            <a:t>.  </a:t>
          </a:r>
          <a:r>
            <a:rPr lang="en-US"/>
            <a:t>Communication should use appropriate media and should be clear, consistent and conclusive</a:t>
          </a:r>
        </a:p>
      </dgm:t>
    </dgm:pt>
    <dgm:pt modelId="{584BA7C7-EB3D-47A4-8557-58208FA0CF76}" type="parTrans" cxnId="{4AC1DF83-3CC3-41D7-9ACF-F12CDA9DBB41}">
      <dgm:prSet/>
      <dgm:spPr/>
      <dgm:t>
        <a:bodyPr/>
        <a:lstStyle/>
        <a:p>
          <a:endParaRPr lang="en-US"/>
        </a:p>
      </dgm:t>
    </dgm:pt>
    <dgm:pt modelId="{FCD22C8A-3957-4232-9861-7AD707FBCED9}" type="sibTrans" cxnId="{4AC1DF83-3CC3-41D7-9ACF-F12CDA9DBB41}">
      <dgm:prSet/>
      <dgm:spPr/>
      <dgm:t>
        <a:bodyPr/>
        <a:lstStyle/>
        <a:p>
          <a:endParaRPr lang="en-US"/>
        </a:p>
      </dgm:t>
    </dgm:pt>
    <dgm:pt modelId="{C0F128AE-2B2F-4BD3-BF2E-6EC511129423}">
      <dgm:prSet/>
      <dgm:spPr/>
      <dgm:t>
        <a:bodyPr/>
        <a:lstStyle/>
        <a:p>
          <a:pPr>
            <a:lnSpc>
              <a:spcPct val="100000"/>
            </a:lnSpc>
          </a:pPr>
          <a:r>
            <a:rPr lang="en-US"/>
            <a:t>Use of social media is an emerging trend in project communications</a:t>
          </a:r>
        </a:p>
      </dgm:t>
    </dgm:pt>
    <dgm:pt modelId="{31223277-E8C9-401E-B503-1067C456CA36}" type="parTrans" cxnId="{8320359D-DE85-4F42-91A9-5DA400FED2AB}">
      <dgm:prSet/>
      <dgm:spPr/>
      <dgm:t>
        <a:bodyPr/>
        <a:lstStyle/>
        <a:p>
          <a:endParaRPr lang="en-US"/>
        </a:p>
      </dgm:t>
    </dgm:pt>
    <dgm:pt modelId="{03B43C19-60AB-4F37-B4A8-5D9CEBAAB53B}" type="sibTrans" cxnId="{8320359D-DE85-4F42-91A9-5DA400FED2AB}">
      <dgm:prSet/>
      <dgm:spPr/>
      <dgm:t>
        <a:bodyPr/>
        <a:lstStyle/>
        <a:p>
          <a:endParaRPr lang="en-US"/>
        </a:p>
      </dgm:t>
    </dgm:pt>
    <dgm:pt modelId="{7F485E72-06E9-4286-A173-ECEF8CDC52AD}" type="pres">
      <dgm:prSet presAssocID="{D85545F1-363D-4F11-8899-347A558B794B}" presName="root" presStyleCnt="0">
        <dgm:presLayoutVars>
          <dgm:dir/>
          <dgm:resizeHandles val="exact"/>
        </dgm:presLayoutVars>
      </dgm:prSet>
      <dgm:spPr/>
    </dgm:pt>
    <dgm:pt modelId="{6C6C82D6-5BCF-4EF1-9C4E-C24820077177}" type="pres">
      <dgm:prSet presAssocID="{49421E06-648B-4678-9C94-C20EEBEACA27}" presName="compNode" presStyleCnt="0"/>
      <dgm:spPr/>
    </dgm:pt>
    <dgm:pt modelId="{4AB79D90-290D-4A99-867B-5941CC398752}" type="pres">
      <dgm:prSet presAssocID="{49421E06-648B-4678-9C94-C20EEBEACA27}" presName="bgRect" presStyleLbl="bgShp" presStyleIdx="0" presStyleCnt="4"/>
      <dgm:spPr/>
    </dgm:pt>
    <dgm:pt modelId="{CBDB4738-5068-4500-A14B-0641933AC28E}" type="pres">
      <dgm:prSet presAssocID="{49421E06-648B-4678-9C94-C20EEBEACA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0E66ABAF-F6ED-478D-9625-E1927461009E}" type="pres">
      <dgm:prSet presAssocID="{49421E06-648B-4678-9C94-C20EEBEACA27}" presName="spaceRect" presStyleCnt="0"/>
      <dgm:spPr/>
    </dgm:pt>
    <dgm:pt modelId="{D51297D3-39F0-4D6C-BA37-035CA4349DFD}" type="pres">
      <dgm:prSet presAssocID="{49421E06-648B-4678-9C94-C20EEBEACA27}" presName="parTx" presStyleLbl="revTx" presStyleIdx="0" presStyleCnt="4">
        <dgm:presLayoutVars>
          <dgm:chMax val="0"/>
          <dgm:chPref val="0"/>
        </dgm:presLayoutVars>
      </dgm:prSet>
      <dgm:spPr/>
    </dgm:pt>
    <dgm:pt modelId="{CE3CFB88-FD1E-45FF-89B9-CAD50A23A324}" type="pres">
      <dgm:prSet presAssocID="{81C26F7D-8A13-41DC-82E2-09650FA0C290}" presName="sibTrans" presStyleCnt="0"/>
      <dgm:spPr/>
    </dgm:pt>
    <dgm:pt modelId="{7049D7C6-0616-4A55-B146-1789CE5C4FB1}" type="pres">
      <dgm:prSet presAssocID="{57C5F947-C3FB-43C0-9207-48F49AA6E39D}" presName="compNode" presStyleCnt="0"/>
      <dgm:spPr/>
    </dgm:pt>
    <dgm:pt modelId="{0B577524-D7D7-4A8E-9A0B-F29CABC3F45C}" type="pres">
      <dgm:prSet presAssocID="{57C5F947-C3FB-43C0-9207-48F49AA6E39D}" presName="bgRect" presStyleLbl="bgShp" presStyleIdx="1" presStyleCnt="4"/>
      <dgm:spPr/>
    </dgm:pt>
    <dgm:pt modelId="{D9D50406-272D-40EF-B89A-9CB1BC072C44}" type="pres">
      <dgm:prSet presAssocID="{57C5F947-C3FB-43C0-9207-48F49AA6E3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a:ext>
      </dgm:extLst>
    </dgm:pt>
    <dgm:pt modelId="{9FB56656-7623-4069-80E7-8232F754BA34}" type="pres">
      <dgm:prSet presAssocID="{57C5F947-C3FB-43C0-9207-48F49AA6E39D}" presName="spaceRect" presStyleCnt="0"/>
      <dgm:spPr/>
    </dgm:pt>
    <dgm:pt modelId="{86E11361-1E07-4A97-981E-C4D59A0F5378}" type="pres">
      <dgm:prSet presAssocID="{57C5F947-C3FB-43C0-9207-48F49AA6E39D}" presName="parTx" presStyleLbl="revTx" presStyleIdx="1" presStyleCnt="4">
        <dgm:presLayoutVars>
          <dgm:chMax val="0"/>
          <dgm:chPref val="0"/>
        </dgm:presLayoutVars>
      </dgm:prSet>
      <dgm:spPr/>
    </dgm:pt>
    <dgm:pt modelId="{127FB8E3-2CDA-4FE5-9ADC-A53AE446E915}" type="pres">
      <dgm:prSet presAssocID="{B4025937-A86B-4C70-A9E6-4258F192CD41}" presName="sibTrans" presStyleCnt="0"/>
      <dgm:spPr/>
    </dgm:pt>
    <dgm:pt modelId="{16ECF047-F44B-49ED-8B44-B53D8AB5FD96}" type="pres">
      <dgm:prSet presAssocID="{B7BD147D-24AF-4780-BF53-FB7EBDA5FBF4}" presName="compNode" presStyleCnt="0"/>
      <dgm:spPr/>
    </dgm:pt>
    <dgm:pt modelId="{70114427-DC9B-4ACC-9FE7-56AE20C3BCD5}" type="pres">
      <dgm:prSet presAssocID="{B7BD147D-24AF-4780-BF53-FB7EBDA5FBF4}" presName="bgRect" presStyleLbl="bgShp" presStyleIdx="2" presStyleCnt="4"/>
      <dgm:spPr/>
    </dgm:pt>
    <dgm:pt modelId="{424DE6BC-ABD0-4F62-A7E2-2DD61C1FF74C}" type="pres">
      <dgm:prSet presAssocID="{B7BD147D-24AF-4780-BF53-FB7EBDA5FB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316EA756-E976-44C7-9C40-A372ADF50E8B}" type="pres">
      <dgm:prSet presAssocID="{B7BD147D-24AF-4780-BF53-FB7EBDA5FBF4}" presName="spaceRect" presStyleCnt="0"/>
      <dgm:spPr/>
    </dgm:pt>
    <dgm:pt modelId="{2EDA50CF-4AD5-4020-8415-4502EE4D28D6}" type="pres">
      <dgm:prSet presAssocID="{B7BD147D-24AF-4780-BF53-FB7EBDA5FBF4}" presName="parTx" presStyleLbl="revTx" presStyleIdx="2" presStyleCnt="4">
        <dgm:presLayoutVars>
          <dgm:chMax val="0"/>
          <dgm:chPref val="0"/>
        </dgm:presLayoutVars>
      </dgm:prSet>
      <dgm:spPr/>
    </dgm:pt>
    <dgm:pt modelId="{B4BB9729-01C8-4E6E-9681-6CC70770CCF8}" type="pres">
      <dgm:prSet presAssocID="{FCD22C8A-3957-4232-9861-7AD707FBCED9}" presName="sibTrans" presStyleCnt="0"/>
      <dgm:spPr/>
    </dgm:pt>
    <dgm:pt modelId="{DCD692F5-5152-43A2-B152-C60B6A67B7A9}" type="pres">
      <dgm:prSet presAssocID="{C0F128AE-2B2F-4BD3-BF2E-6EC511129423}" presName="compNode" presStyleCnt="0"/>
      <dgm:spPr/>
    </dgm:pt>
    <dgm:pt modelId="{2F55AC1F-0B0F-47A0-BC6A-5DD1115E3ECF}" type="pres">
      <dgm:prSet presAssocID="{C0F128AE-2B2F-4BD3-BF2E-6EC511129423}" presName="bgRect" presStyleLbl="bgShp" presStyleIdx="3" presStyleCnt="4"/>
      <dgm:spPr/>
    </dgm:pt>
    <dgm:pt modelId="{EE334FDC-B75D-43ED-B117-72DC13CEC370}" type="pres">
      <dgm:prSet presAssocID="{C0F128AE-2B2F-4BD3-BF2E-6EC5111294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73AD0FF6-6890-4CC6-89C1-219985D0078C}" type="pres">
      <dgm:prSet presAssocID="{C0F128AE-2B2F-4BD3-BF2E-6EC511129423}" presName="spaceRect" presStyleCnt="0"/>
      <dgm:spPr/>
    </dgm:pt>
    <dgm:pt modelId="{4628BA94-A5A6-42B9-86C4-E3683F2EF880}" type="pres">
      <dgm:prSet presAssocID="{C0F128AE-2B2F-4BD3-BF2E-6EC511129423}" presName="parTx" presStyleLbl="revTx" presStyleIdx="3" presStyleCnt="4">
        <dgm:presLayoutVars>
          <dgm:chMax val="0"/>
          <dgm:chPref val="0"/>
        </dgm:presLayoutVars>
      </dgm:prSet>
      <dgm:spPr/>
    </dgm:pt>
  </dgm:ptLst>
  <dgm:cxnLst>
    <dgm:cxn modelId="{5EE1D013-34FE-4877-8F08-1BA0A756DB75}" type="presOf" srcId="{B7BD147D-24AF-4780-BF53-FB7EBDA5FBF4}" destId="{2EDA50CF-4AD5-4020-8415-4502EE4D28D6}" srcOrd="0" destOrd="0" presId="urn:microsoft.com/office/officeart/2018/2/layout/IconVerticalSolidList"/>
    <dgm:cxn modelId="{0FA9E92C-E214-49DA-9F7C-9DC5A0A177F3}" srcId="{D85545F1-363D-4F11-8899-347A558B794B}" destId="{57C5F947-C3FB-43C0-9207-48F49AA6E39D}" srcOrd="1" destOrd="0" parTransId="{682B0717-18F7-4D31-9C9B-4B05F76A84EC}" sibTransId="{B4025937-A86B-4C70-A9E6-4258F192CD41}"/>
    <dgm:cxn modelId="{D7863F50-F16E-4DD0-B42D-DD223A45BE3A}" type="presOf" srcId="{D85545F1-363D-4F11-8899-347A558B794B}" destId="{7F485E72-06E9-4286-A173-ECEF8CDC52AD}" srcOrd="0" destOrd="0" presId="urn:microsoft.com/office/officeart/2018/2/layout/IconVerticalSolidList"/>
    <dgm:cxn modelId="{70FF1658-1DAF-4808-87BB-D258ED9AFC1D}" type="presOf" srcId="{C0F128AE-2B2F-4BD3-BF2E-6EC511129423}" destId="{4628BA94-A5A6-42B9-86C4-E3683F2EF880}" srcOrd="0" destOrd="0" presId="urn:microsoft.com/office/officeart/2018/2/layout/IconVerticalSolidList"/>
    <dgm:cxn modelId="{4AC1DF83-3CC3-41D7-9ACF-F12CDA9DBB41}" srcId="{D85545F1-363D-4F11-8899-347A558B794B}" destId="{B7BD147D-24AF-4780-BF53-FB7EBDA5FBF4}" srcOrd="2" destOrd="0" parTransId="{584BA7C7-EB3D-47A4-8557-58208FA0CF76}" sibTransId="{FCD22C8A-3957-4232-9861-7AD707FBCED9}"/>
    <dgm:cxn modelId="{8320359D-DE85-4F42-91A9-5DA400FED2AB}" srcId="{D85545F1-363D-4F11-8899-347A558B794B}" destId="{C0F128AE-2B2F-4BD3-BF2E-6EC511129423}" srcOrd="3" destOrd="0" parTransId="{31223277-E8C9-401E-B503-1067C456CA36}" sibTransId="{03B43C19-60AB-4F37-B4A8-5D9CEBAAB53B}"/>
    <dgm:cxn modelId="{E318B3E2-2A1C-48B9-8661-E877FB708C58}" type="presOf" srcId="{57C5F947-C3FB-43C0-9207-48F49AA6E39D}" destId="{86E11361-1E07-4A97-981E-C4D59A0F5378}" srcOrd="0" destOrd="0" presId="urn:microsoft.com/office/officeart/2018/2/layout/IconVerticalSolidList"/>
    <dgm:cxn modelId="{BFF2F8F6-46E8-4C0A-A5F2-DE91058856A3}" type="presOf" srcId="{49421E06-648B-4678-9C94-C20EEBEACA27}" destId="{D51297D3-39F0-4D6C-BA37-035CA4349DFD}" srcOrd="0" destOrd="0" presId="urn:microsoft.com/office/officeart/2018/2/layout/IconVerticalSolidList"/>
    <dgm:cxn modelId="{B31D6DFD-BCCE-4D0D-A205-81131D9E60B4}" srcId="{D85545F1-363D-4F11-8899-347A558B794B}" destId="{49421E06-648B-4678-9C94-C20EEBEACA27}" srcOrd="0" destOrd="0" parTransId="{C5D32A76-6621-4C16-922C-71A8CACFDF3A}" sibTransId="{81C26F7D-8A13-41DC-82E2-09650FA0C290}"/>
    <dgm:cxn modelId="{7BD2341E-A72B-41D2-842A-C5DB2438FA0A}" type="presParOf" srcId="{7F485E72-06E9-4286-A173-ECEF8CDC52AD}" destId="{6C6C82D6-5BCF-4EF1-9C4E-C24820077177}" srcOrd="0" destOrd="0" presId="urn:microsoft.com/office/officeart/2018/2/layout/IconVerticalSolidList"/>
    <dgm:cxn modelId="{734F849E-AE6D-41A6-8D34-86E04DE12D5E}" type="presParOf" srcId="{6C6C82D6-5BCF-4EF1-9C4E-C24820077177}" destId="{4AB79D90-290D-4A99-867B-5941CC398752}" srcOrd="0" destOrd="0" presId="urn:microsoft.com/office/officeart/2018/2/layout/IconVerticalSolidList"/>
    <dgm:cxn modelId="{6DC757CC-157E-470B-9F2D-E590BEA9D18B}" type="presParOf" srcId="{6C6C82D6-5BCF-4EF1-9C4E-C24820077177}" destId="{CBDB4738-5068-4500-A14B-0641933AC28E}" srcOrd="1" destOrd="0" presId="urn:microsoft.com/office/officeart/2018/2/layout/IconVerticalSolidList"/>
    <dgm:cxn modelId="{FF32BA5E-0803-4111-8562-9AD56E4A3A55}" type="presParOf" srcId="{6C6C82D6-5BCF-4EF1-9C4E-C24820077177}" destId="{0E66ABAF-F6ED-478D-9625-E1927461009E}" srcOrd="2" destOrd="0" presId="urn:microsoft.com/office/officeart/2018/2/layout/IconVerticalSolidList"/>
    <dgm:cxn modelId="{CA1B76FA-8396-4682-9A75-4015C3535E2B}" type="presParOf" srcId="{6C6C82D6-5BCF-4EF1-9C4E-C24820077177}" destId="{D51297D3-39F0-4D6C-BA37-035CA4349DFD}" srcOrd="3" destOrd="0" presId="urn:microsoft.com/office/officeart/2018/2/layout/IconVerticalSolidList"/>
    <dgm:cxn modelId="{53BC57D1-7980-49DD-AC4E-B7DBB2C2A7B0}" type="presParOf" srcId="{7F485E72-06E9-4286-A173-ECEF8CDC52AD}" destId="{CE3CFB88-FD1E-45FF-89B9-CAD50A23A324}" srcOrd="1" destOrd="0" presId="urn:microsoft.com/office/officeart/2018/2/layout/IconVerticalSolidList"/>
    <dgm:cxn modelId="{D1D88D0D-0370-42FC-B701-817D270288D6}" type="presParOf" srcId="{7F485E72-06E9-4286-A173-ECEF8CDC52AD}" destId="{7049D7C6-0616-4A55-B146-1789CE5C4FB1}" srcOrd="2" destOrd="0" presId="urn:microsoft.com/office/officeart/2018/2/layout/IconVerticalSolidList"/>
    <dgm:cxn modelId="{2CFCC6E7-C390-444F-91A7-2B8F10B86503}" type="presParOf" srcId="{7049D7C6-0616-4A55-B146-1789CE5C4FB1}" destId="{0B577524-D7D7-4A8E-9A0B-F29CABC3F45C}" srcOrd="0" destOrd="0" presId="urn:microsoft.com/office/officeart/2018/2/layout/IconVerticalSolidList"/>
    <dgm:cxn modelId="{A50D52A6-17D0-4256-BFB3-4B2FB4DDE20F}" type="presParOf" srcId="{7049D7C6-0616-4A55-B146-1789CE5C4FB1}" destId="{D9D50406-272D-40EF-B89A-9CB1BC072C44}" srcOrd="1" destOrd="0" presId="urn:microsoft.com/office/officeart/2018/2/layout/IconVerticalSolidList"/>
    <dgm:cxn modelId="{700ED407-7E61-4682-98F2-A328D781CC5B}" type="presParOf" srcId="{7049D7C6-0616-4A55-B146-1789CE5C4FB1}" destId="{9FB56656-7623-4069-80E7-8232F754BA34}" srcOrd="2" destOrd="0" presId="urn:microsoft.com/office/officeart/2018/2/layout/IconVerticalSolidList"/>
    <dgm:cxn modelId="{6F93E7AD-A9A4-4106-811A-8D7DBF6EF672}" type="presParOf" srcId="{7049D7C6-0616-4A55-B146-1789CE5C4FB1}" destId="{86E11361-1E07-4A97-981E-C4D59A0F5378}" srcOrd="3" destOrd="0" presId="urn:microsoft.com/office/officeart/2018/2/layout/IconVerticalSolidList"/>
    <dgm:cxn modelId="{BB3055AB-4AF7-4C59-805C-C799554D1C6D}" type="presParOf" srcId="{7F485E72-06E9-4286-A173-ECEF8CDC52AD}" destId="{127FB8E3-2CDA-4FE5-9ADC-A53AE446E915}" srcOrd="3" destOrd="0" presId="urn:microsoft.com/office/officeart/2018/2/layout/IconVerticalSolidList"/>
    <dgm:cxn modelId="{44D08D91-504C-4DB0-B140-D94D8A2D2D55}" type="presParOf" srcId="{7F485E72-06E9-4286-A173-ECEF8CDC52AD}" destId="{16ECF047-F44B-49ED-8B44-B53D8AB5FD96}" srcOrd="4" destOrd="0" presId="urn:microsoft.com/office/officeart/2018/2/layout/IconVerticalSolidList"/>
    <dgm:cxn modelId="{2950CAB3-7EEA-48A6-A195-DCA0224C3E6B}" type="presParOf" srcId="{16ECF047-F44B-49ED-8B44-B53D8AB5FD96}" destId="{70114427-DC9B-4ACC-9FE7-56AE20C3BCD5}" srcOrd="0" destOrd="0" presId="urn:microsoft.com/office/officeart/2018/2/layout/IconVerticalSolidList"/>
    <dgm:cxn modelId="{7D5EB716-F1D1-4FBF-A810-BEB073378116}" type="presParOf" srcId="{16ECF047-F44B-49ED-8B44-B53D8AB5FD96}" destId="{424DE6BC-ABD0-4F62-A7E2-2DD61C1FF74C}" srcOrd="1" destOrd="0" presId="urn:microsoft.com/office/officeart/2018/2/layout/IconVerticalSolidList"/>
    <dgm:cxn modelId="{ABA66E1E-5C86-4CCE-8280-4C224289ED77}" type="presParOf" srcId="{16ECF047-F44B-49ED-8B44-B53D8AB5FD96}" destId="{316EA756-E976-44C7-9C40-A372ADF50E8B}" srcOrd="2" destOrd="0" presId="urn:microsoft.com/office/officeart/2018/2/layout/IconVerticalSolidList"/>
    <dgm:cxn modelId="{63F3FD40-3F13-4534-8379-C4C5154E97A9}" type="presParOf" srcId="{16ECF047-F44B-49ED-8B44-B53D8AB5FD96}" destId="{2EDA50CF-4AD5-4020-8415-4502EE4D28D6}" srcOrd="3" destOrd="0" presId="urn:microsoft.com/office/officeart/2018/2/layout/IconVerticalSolidList"/>
    <dgm:cxn modelId="{AAABAE90-D6A4-4E88-B621-AD9F03FEF19F}" type="presParOf" srcId="{7F485E72-06E9-4286-A173-ECEF8CDC52AD}" destId="{B4BB9729-01C8-4E6E-9681-6CC70770CCF8}" srcOrd="5" destOrd="0" presId="urn:microsoft.com/office/officeart/2018/2/layout/IconVerticalSolidList"/>
    <dgm:cxn modelId="{EB0E7345-4F80-4979-ABA0-7D9D7A554AD3}" type="presParOf" srcId="{7F485E72-06E9-4286-A173-ECEF8CDC52AD}" destId="{DCD692F5-5152-43A2-B152-C60B6A67B7A9}" srcOrd="6" destOrd="0" presId="urn:microsoft.com/office/officeart/2018/2/layout/IconVerticalSolidList"/>
    <dgm:cxn modelId="{B7026FF8-1037-4857-8D20-95A7BD2CE4E1}" type="presParOf" srcId="{DCD692F5-5152-43A2-B152-C60B6A67B7A9}" destId="{2F55AC1F-0B0F-47A0-BC6A-5DD1115E3ECF}" srcOrd="0" destOrd="0" presId="urn:microsoft.com/office/officeart/2018/2/layout/IconVerticalSolidList"/>
    <dgm:cxn modelId="{35926D8F-439B-4A1C-A172-02C7E55CDA96}" type="presParOf" srcId="{DCD692F5-5152-43A2-B152-C60B6A67B7A9}" destId="{EE334FDC-B75D-43ED-B117-72DC13CEC370}" srcOrd="1" destOrd="0" presId="urn:microsoft.com/office/officeart/2018/2/layout/IconVerticalSolidList"/>
    <dgm:cxn modelId="{04303013-5FF6-420A-AAB5-4A0A08FF93BC}" type="presParOf" srcId="{DCD692F5-5152-43A2-B152-C60B6A67B7A9}" destId="{73AD0FF6-6890-4CC6-89C1-219985D0078C}" srcOrd="2" destOrd="0" presId="urn:microsoft.com/office/officeart/2018/2/layout/IconVerticalSolidList"/>
    <dgm:cxn modelId="{324D876D-63AF-417B-A335-C530125EBA77}" type="presParOf" srcId="{DCD692F5-5152-43A2-B152-C60B6A67B7A9}" destId="{4628BA94-A5A6-42B9-86C4-E3683F2EF8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65AEB-1D03-4A76-8CA6-A5904394B4A4}">
      <dsp:nvSpPr>
        <dsp:cNvPr id="0" name=""/>
        <dsp:cNvSpPr/>
      </dsp:nvSpPr>
      <dsp:spPr>
        <a:xfrm rot="16200000">
          <a:off x="89674" y="-89674"/>
          <a:ext cx="1638300" cy="1817649"/>
        </a:xfrm>
        <a:prstGeom prst="round1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Is temporary effort with</a:t>
          </a:r>
          <a:br>
            <a:rPr lang="en-US" sz="1700" kern="1200" dirty="0"/>
          </a:br>
          <a:r>
            <a:rPr lang="en-US" sz="1700" kern="1200" dirty="0"/>
            <a:t>Start and End dates</a:t>
          </a:r>
        </a:p>
      </dsp:txBody>
      <dsp:txXfrm rot="5400000">
        <a:off x="0" y="0"/>
        <a:ext cx="1817649" cy="1228725"/>
      </dsp:txXfrm>
    </dsp:sp>
    <dsp:sp modelId="{4E888111-37D1-4689-B321-B7CC0AD2EC9C}">
      <dsp:nvSpPr>
        <dsp:cNvPr id="0" name=""/>
        <dsp:cNvSpPr/>
      </dsp:nvSpPr>
      <dsp:spPr>
        <a:xfrm>
          <a:off x="1817649" y="0"/>
          <a:ext cx="1817649" cy="1638300"/>
        </a:xfrm>
        <a:prstGeom prst="round1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Is NOT a routine operation</a:t>
          </a:r>
        </a:p>
      </dsp:txBody>
      <dsp:txXfrm>
        <a:off x="1817649" y="0"/>
        <a:ext cx="1817649" cy="1228725"/>
      </dsp:txXfrm>
    </dsp:sp>
    <dsp:sp modelId="{65FEBD27-E479-4536-B60E-8952A38B3312}">
      <dsp:nvSpPr>
        <dsp:cNvPr id="0" name=""/>
        <dsp:cNvSpPr/>
      </dsp:nvSpPr>
      <dsp:spPr>
        <a:xfrm rot="10800000">
          <a:off x="0" y="1638300"/>
          <a:ext cx="1817649" cy="1638300"/>
        </a:xfrm>
        <a:prstGeom prst="round1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Has a scope and needs resources</a:t>
          </a:r>
        </a:p>
      </dsp:txBody>
      <dsp:txXfrm rot="10800000">
        <a:off x="0" y="2047875"/>
        <a:ext cx="1817649" cy="1228725"/>
      </dsp:txXfrm>
    </dsp:sp>
    <dsp:sp modelId="{6F41D205-D164-453D-B873-7A4731E757DA}">
      <dsp:nvSpPr>
        <dsp:cNvPr id="0" name=""/>
        <dsp:cNvSpPr/>
      </dsp:nvSpPr>
      <dsp:spPr>
        <a:xfrm rot="5400000">
          <a:off x="1907323" y="1548625"/>
          <a:ext cx="1638300" cy="1817649"/>
        </a:xfrm>
        <a:prstGeom prst="round1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Creates a unique output having business value</a:t>
          </a:r>
        </a:p>
      </dsp:txBody>
      <dsp:txXfrm rot="-5400000">
        <a:off x="1817649" y="2047875"/>
        <a:ext cx="1817649" cy="1228725"/>
      </dsp:txXfrm>
    </dsp:sp>
    <dsp:sp modelId="{D94D0127-50C6-42DA-9160-7A9220E832A9}">
      <dsp:nvSpPr>
        <dsp:cNvPr id="0" name=""/>
        <dsp:cNvSpPr/>
      </dsp:nvSpPr>
      <dsp:spPr>
        <a:xfrm>
          <a:off x="1272354" y="1228725"/>
          <a:ext cx="1090589" cy="819150"/>
        </a:xfrm>
        <a:prstGeom prst="roundRect">
          <a:avLst/>
        </a:prstGeom>
        <a:gradFill rotWithShape="0">
          <a:gsLst>
            <a:gs pos="0">
              <a:schemeClr val="accent2">
                <a:tint val="40000"/>
                <a:hueOff val="0"/>
                <a:satOff val="0"/>
                <a:lumOff val="0"/>
                <a:alphaOff val="0"/>
                <a:lumMod val="110000"/>
                <a:satMod val="105000"/>
                <a:tint val="67000"/>
              </a:schemeClr>
            </a:gs>
            <a:gs pos="50000">
              <a:schemeClr val="accent2">
                <a:tint val="40000"/>
                <a:hueOff val="0"/>
                <a:satOff val="0"/>
                <a:lumOff val="0"/>
                <a:alphaOff val="0"/>
                <a:lumMod val="105000"/>
                <a:satMod val="103000"/>
                <a:tint val="73000"/>
              </a:schemeClr>
            </a:gs>
            <a:gs pos="100000">
              <a:schemeClr val="accent2">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Project</a:t>
          </a:r>
        </a:p>
      </dsp:txBody>
      <dsp:txXfrm>
        <a:off x="1312342" y="1268713"/>
        <a:ext cx="1010613" cy="7391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2506247" y="1562"/>
          <a:ext cx="1294358" cy="647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Planning</a:t>
          </a:r>
        </a:p>
      </dsp:txBody>
      <dsp:txXfrm>
        <a:off x="2525202" y="20517"/>
        <a:ext cx="1256448" cy="609269"/>
      </dsp:txXfrm>
    </dsp:sp>
    <dsp:sp modelId="{59CCA624-12A5-44A2-BF22-5F24CC4BFA23}">
      <dsp:nvSpPr>
        <dsp:cNvPr id="0" name=""/>
        <dsp:cNvSpPr/>
      </dsp:nvSpPr>
      <dsp:spPr>
        <a:xfrm>
          <a:off x="2635682" y="648741"/>
          <a:ext cx="129435" cy="485384"/>
        </a:xfrm>
        <a:custGeom>
          <a:avLst/>
          <a:gdLst/>
          <a:ahLst/>
          <a:cxnLst/>
          <a:rect l="0" t="0" r="0" b="0"/>
          <a:pathLst>
            <a:path>
              <a:moveTo>
                <a:pt x="0" y="0"/>
              </a:moveTo>
              <a:lnTo>
                <a:pt x="0" y="485384"/>
              </a:lnTo>
              <a:lnTo>
                <a:pt x="129435" y="4853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205EB-5F20-4D46-A0BE-0122E33AD64C}">
      <dsp:nvSpPr>
        <dsp:cNvPr id="0" name=""/>
        <dsp:cNvSpPr/>
      </dsp:nvSpPr>
      <dsp:spPr>
        <a:xfrm>
          <a:off x="2765118" y="810536"/>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Plan </a:t>
          </a:r>
          <a:r>
            <a:rPr lang="en-US" sz="1300" kern="1200" dirty="0">
              <a:latin typeface="Tw Cen MT" panose="020B0602020104020603"/>
            </a:rPr>
            <a:t>Scope Management</a:t>
          </a:r>
          <a:endParaRPr lang="en-US" sz="1300" kern="1200" dirty="0"/>
        </a:p>
      </dsp:txBody>
      <dsp:txXfrm>
        <a:off x="2784073" y="829491"/>
        <a:ext cx="997576" cy="609269"/>
      </dsp:txXfrm>
    </dsp:sp>
    <dsp:sp modelId="{E032FE8D-4638-4983-B6CE-052582554F16}">
      <dsp:nvSpPr>
        <dsp:cNvPr id="0" name=""/>
        <dsp:cNvSpPr/>
      </dsp:nvSpPr>
      <dsp:spPr>
        <a:xfrm>
          <a:off x="2635682" y="648741"/>
          <a:ext cx="129435" cy="1294358"/>
        </a:xfrm>
        <a:custGeom>
          <a:avLst/>
          <a:gdLst/>
          <a:ahLst/>
          <a:cxnLst/>
          <a:rect l="0" t="0" r="0" b="0"/>
          <a:pathLst>
            <a:path>
              <a:moveTo>
                <a:pt x="0" y="0"/>
              </a:moveTo>
              <a:lnTo>
                <a:pt x="0" y="1294358"/>
              </a:lnTo>
              <a:lnTo>
                <a:pt x="129435" y="12943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0C19A0-37F8-4941-885A-6EA7336ADC7A}">
      <dsp:nvSpPr>
        <dsp:cNvPr id="0" name=""/>
        <dsp:cNvSpPr/>
      </dsp:nvSpPr>
      <dsp:spPr>
        <a:xfrm>
          <a:off x="2765118" y="1619510"/>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Collect Requirements</a:t>
          </a:r>
        </a:p>
      </dsp:txBody>
      <dsp:txXfrm>
        <a:off x="2784073" y="1638465"/>
        <a:ext cx="997576" cy="609269"/>
      </dsp:txXfrm>
    </dsp:sp>
    <dsp:sp modelId="{196E2954-D3CB-4302-84A9-C532165604C0}">
      <dsp:nvSpPr>
        <dsp:cNvPr id="0" name=""/>
        <dsp:cNvSpPr/>
      </dsp:nvSpPr>
      <dsp:spPr>
        <a:xfrm>
          <a:off x="2635682" y="648741"/>
          <a:ext cx="129435" cy="2103332"/>
        </a:xfrm>
        <a:custGeom>
          <a:avLst/>
          <a:gdLst/>
          <a:ahLst/>
          <a:cxnLst/>
          <a:rect l="0" t="0" r="0" b="0"/>
          <a:pathLst>
            <a:path>
              <a:moveTo>
                <a:pt x="0" y="0"/>
              </a:moveTo>
              <a:lnTo>
                <a:pt x="0" y="2103332"/>
              </a:lnTo>
              <a:lnTo>
                <a:pt x="129435" y="21033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B436F1-5618-4087-B7A4-F22127B2C51F}">
      <dsp:nvSpPr>
        <dsp:cNvPr id="0" name=""/>
        <dsp:cNvSpPr/>
      </dsp:nvSpPr>
      <dsp:spPr>
        <a:xfrm>
          <a:off x="2765118" y="2428484"/>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Define Scope</a:t>
          </a:r>
        </a:p>
      </dsp:txBody>
      <dsp:txXfrm>
        <a:off x="2784073" y="2447439"/>
        <a:ext cx="997576" cy="609269"/>
      </dsp:txXfrm>
    </dsp:sp>
    <dsp:sp modelId="{CC472E3F-8AB1-4966-BBCD-6CAE131AA544}">
      <dsp:nvSpPr>
        <dsp:cNvPr id="0" name=""/>
        <dsp:cNvSpPr/>
      </dsp:nvSpPr>
      <dsp:spPr>
        <a:xfrm>
          <a:off x="2635682" y="648741"/>
          <a:ext cx="129435" cy="2912305"/>
        </a:xfrm>
        <a:custGeom>
          <a:avLst/>
          <a:gdLst/>
          <a:ahLst/>
          <a:cxnLst/>
          <a:rect l="0" t="0" r="0" b="0"/>
          <a:pathLst>
            <a:path>
              <a:moveTo>
                <a:pt x="0" y="0"/>
              </a:moveTo>
              <a:lnTo>
                <a:pt x="0" y="2912305"/>
              </a:lnTo>
              <a:lnTo>
                <a:pt x="129435" y="2912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66B924-3636-423D-A6AA-A40B5A57C074}">
      <dsp:nvSpPr>
        <dsp:cNvPr id="0" name=""/>
        <dsp:cNvSpPr/>
      </dsp:nvSpPr>
      <dsp:spPr>
        <a:xfrm>
          <a:off x="2765118" y="3237458"/>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Create WBS</a:t>
          </a:r>
        </a:p>
      </dsp:txBody>
      <dsp:txXfrm>
        <a:off x="2784073" y="3256413"/>
        <a:ext cx="997576" cy="609269"/>
      </dsp:txXfrm>
    </dsp:sp>
    <dsp:sp modelId="{C261C3A1-0F86-41B4-868A-20D1F4E38CE9}">
      <dsp:nvSpPr>
        <dsp:cNvPr id="0" name=""/>
        <dsp:cNvSpPr/>
      </dsp:nvSpPr>
      <dsp:spPr>
        <a:xfrm>
          <a:off x="4124194" y="1562"/>
          <a:ext cx="1294358" cy="647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Monitoring and Controlling</a:t>
          </a:r>
        </a:p>
      </dsp:txBody>
      <dsp:txXfrm>
        <a:off x="4143149" y="20517"/>
        <a:ext cx="1256448" cy="609269"/>
      </dsp:txXfrm>
    </dsp:sp>
    <dsp:sp modelId="{E86F7CEB-1E73-4141-AAC5-26821E99D113}">
      <dsp:nvSpPr>
        <dsp:cNvPr id="0" name=""/>
        <dsp:cNvSpPr/>
      </dsp:nvSpPr>
      <dsp:spPr>
        <a:xfrm>
          <a:off x="4253630" y="648741"/>
          <a:ext cx="129435" cy="485384"/>
        </a:xfrm>
        <a:custGeom>
          <a:avLst/>
          <a:gdLst/>
          <a:ahLst/>
          <a:cxnLst/>
          <a:rect l="0" t="0" r="0" b="0"/>
          <a:pathLst>
            <a:path>
              <a:moveTo>
                <a:pt x="0" y="0"/>
              </a:moveTo>
              <a:lnTo>
                <a:pt x="0" y="485384"/>
              </a:lnTo>
              <a:lnTo>
                <a:pt x="129435" y="4853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4383066" y="810536"/>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Tw Cen MT" panose="020B0602020104020603"/>
            </a:rPr>
            <a:t>Validate Scope</a:t>
          </a:r>
          <a:endParaRPr lang="en-US" sz="1300" kern="1200" dirty="0"/>
        </a:p>
      </dsp:txBody>
      <dsp:txXfrm>
        <a:off x="4402021" y="829491"/>
        <a:ext cx="997576" cy="609269"/>
      </dsp:txXfrm>
    </dsp:sp>
    <dsp:sp modelId="{4B29D32E-2CE5-4BEE-AF57-EC23DA8D63C3}">
      <dsp:nvSpPr>
        <dsp:cNvPr id="0" name=""/>
        <dsp:cNvSpPr/>
      </dsp:nvSpPr>
      <dsp:spPr>
        <a:xfrm>
          <a:off x="4253630" y="648741"/>
          <a:ext cx="129435" cy="1294358"/>
        </a:xfrm>
        <a:custGeom>
          <a:avLst/>
          <a:gdLst/>
          <a:ahLst/>
          <a:cxnLst/>
          <a:rect l="0" t="0" r="0" b="0"/>
          <a:pathLst>
            <a:path>
              <a:moveTo>
                <a:pt x="0" y="0"/>
              </a:moveTo>
              <a:lnTo>
                <a:pt x="0" y="1294358"/>
              </a:lnTo>
              <a:lnTo>
                <a:pt x="129435" y="12943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F65083-0AA2-4495-93B2-797D580F9724}">
      <dsp:nvSpPr>
        <dsp:cNvPr id="0" name=""/>
        <dsp:cNvSpPr/>
      </dsp:nvSpPr>
      <dsp:spPr>
        <a:xfrm>
          <a:off x="4383066" y="1619510"/>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Tw Cen MT" panose="020B0602020104020603"/>
            </a:rPr>
            <a:t>Control Scope</a:t>
          </a:r>
          <a:endParaRPr lang="en-US" sz="1300" kern="1200" dirty="0"/>
        </a:p>
      </dsp:txBody>
      <dsp:txXfrm>
        <a:off x="4402021" y="1638465"/>
        <a:ext cx="997576" cy="6092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2506247" y="1562"/>
          <a:ext cx="1294358" cy="647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Planning</a:t>
          </a:r>
        </a:p>
      </dsp:txBody>
      <dsp:txXfrm>
        <a:off x="2525202" y="20517"/>
        <a:ext cx="1256448" cy="609269"/>
      </dsp:txXfrm>
    </dsp:sp>
    <dsp:sp modelId="{C41D0EA2-0856-4578-AE3D-F5786E4FA1D1}">
      <dsp:nvSpPr>
        <dsp:cNvPr id="0" name=""/>
        <dsp:cNvSpPr/>
      </dsp:nvSpPr>
      <dsp:spPr>
        <a:xfrm>
          <a:off x="2635682" y="648741"/>
          <a:ext cx="129435" cy="485384"/>
        </a:xfrm>
        <a:custGeom>
          <a:avLst/>
          <a:gdLst/>
          <a:ahLst/>
          <a:cxnLst/>
          <a:rect l="0" t="0" r="0" b="0"/>
          <a:pathLst>
            <a:path>
              <a:moveTo>
                <a:pt x="0" y="0"/>
              </a:moveTo>
              <a:lnTo>
                <a:pt x="0" y="485384"/>
              </a:lnTo>
              <a:lnTo>
                <a:pt x="129435" y="4853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DBA74-1D43-4588-8CCF-09293BDC0D27}">
      <dsp:nvSpPr>
        <dsp:cNvPr id="0" name=""/>
        <dsp:cNvSpPr/>
      </dsp:nvSpPr>
      <dsp:spPr>
        <a:xfrm>
          <a:off x="2765118" y="810536"/>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Define Activities</a:t>
          </a:r>
        </a:p>
      </dsp:txBody>
      <dsp:txXfrm>
        <a:off x="2784073" y="829491"/>
        <a:ext cx="997576" cy="609269"/>
      </dsp:txXfrm>
    </dsp:sp>
    <dsp:sp modelId="{40104FFE-ACD9-478D-B918-843613992F5A}">
      <dsp:nvSpPr>
        <dsp:cNvPr id="0" name=""/>
        <dsp:cNvSpPr/>
      </dsp:nvSpPr>
      <dsp:spPr>
        <a:xfrm>
          <a:off x="2635682" y="648741"/>
          <a:ext cx="129435" cy="1294358"/>
        </a:xfrm>
        <a:custGeom>
          <a:avLst/>
          <a:gdLst/>
          <a:ahLst/>
          <a:cxnLst/>
          <a:rect l="0" t="0" r="0" b="0"/>
          <a:pathLst>
            <a:path>
              <a:moveTo>
                <a:pt x="0" y="0"/>
              </a:moveTo>
              <a:lnTo>
                <a:pt x="0" y="1294358"/>
              </a:lnTo>
              <a:lnTo>
                <a:pt x="129435" y="12943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831D87-B349-4551-8C58-7BCF578ECB6C}">
      <dsp:nvSpPr>
        <dsp:cNvPr id="0" name=""/>
        <dsp:cNvSpPr/>
      </dsp:nvSpPr>
      <dsp:spPr>
        <a:xfrm>
          <a:off x="2765118" y="1619510"/>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Sequence Activities</a:t>
          </a:r>
        </a:p>
      </dsp:txBody>
      <dsp:txXfrm>
        <a:off x="2784073" y="1638465"/>
        <a:ext cx="997576" cy="609269"/>
      </dsp:txXfrm>
    </dsp:sp>
    <dsp:sp modelId="{8E05CA52-39ED-498D-BC21-E68BD529215C}">
      <dsp:nvSpPr>
        <dsp:cNvPr id="0" name=""/>
        <dsp:cNvSpPr/>
      </dsp:nvSpPr>
      <dsp:spPr>
        <a:xfrm>
          <a:off x="2635682" y="648741"/>
          <a:ext cx="129435" cy="2103332"/>
        </a:xfrm>
        <a:custGeom>
          <a:avLst/>
          <a:gdLst/>
          <a:ahLst/>
          <a:cxnLst/>
          <a:rect l="0" t="0" r="0" b="0"/>
          <a:pathLst>
            <a:path>
              <a:moveTo>
                <a:pt x="0" y="0"/>
              </a:moveTo>
              <a:lnTo>
                <a:pt x="0" y="2103332"/>
              </a:lnTo>
              <a:lnTo>
                <a:pt x="129435" y="21033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AE9B6A-9A96-4104-B6FE-893DD823EA12}">
      <dsp:nvSpPr>
        <dsp:cNvPr id="0" name=""/>
        <dsp:cNvSpPr/>
      </dsp:nvSpPr>
      <dsp:spPr>
        <a:xfrm>
          <a:off x="2765118" y="2428484"/>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Estimate Activity Durations</a:t>
          </a:r>
        </a:p>
      </dsp:txBody>
      <dsp:txXfrm>
        <a:off x="2784073" y="2447439"/>
        <a:ext cx="997576" cy="609269"/>
      </dsp:txXfrm>
    </dsp:sp>
    <dsp:sp modelId="{A349E800-2B84-4002-8674-116F4A0166EF}">
      <dsp:nvSpPr>
        <dsp:cNvPr id="0" name=""/>
        <dsp:cNvSpPr/>
      </dsp:nvSpPr>
      <dsp:spPr>
        <a:xfrm>
          <a:off x="2635682" y="648741"/>
          <a:ext cx="129435" cy="2912305"/>
        </a:xfrm>
        <a:custGeom>
          <a:avLst/>
          <a:gdLst/>
          <a:ahLst/>
          <a:cxnLst/>
          <a:rect l="0" t="0" r="0" b="0"/>
          <a:pathLst>
            <a:path>
              <a:moveTo>
                <a:pt x="0" y="0"/>
              </a:moveTo>
              <a:lnTo>
                <a:pt x="0" y="2912305"/>
              </a:lnTo>
              <a:lnTo>
                <a:pt x="129435" y="2912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D3E1D-AE07-4895-987A-3905D53C34EA}">
      <dsp:nvSpPr>
        <dsp:cNvPr id="0" name=""/>
        <dsp:cNvSpPr/>
      </dsp:nvSpPr>
      <dsp:spPr>
        <a:xfrm>
          <a:off x="2765118" y="3237458"/>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Develop Schedule</a:t>
          </a:r>
        </a:p>
      </dsp:txBody>
      <dsp:txXfrm>
        <a:off x="2784073" y="3256413"/>
        <a:ext cx="997576" cy="609269"/>
      </dsp:txXfrm>
    </dsp:sp>
    <dsp:sp modelId="{C261C3A1-0F86-41B4-868A-20D1F4E38CE9}">
      <dsp:nvSpPr>
        <dsp:cNvPr id="0" name=""/>
        <dsp:cNvSpPr/>
      </dsp:nvSpPr>
      <dsp:spPr>
        <a:xfrm>
          <a:off x="4124194" y="1562"/>
          <a:ext cx="1294358" cy="647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Monitoring and Controlling</a:t>
          </a:r>
        </a:p>
      </dsp:txBody>
      <dsp:txXfrm>
        <a:off x="4143149" y="20517"/>
        <a:ext cx="1256448" cy="609269"/>
      </dsp:txXfrm>
    </dsp:sp>
    <dsp:sp modelId="{4B29D32E-2CE5-4BEE-AF57-EC23DA8D63C3}">
      <dsp:nvSpPr>
        <dsp:cNvPr id="0" name=""/>
        <dsp:cNvSpPr/>
      </dsp:nvSpPr>
      <dsp:spPr>
        <a:xfrm>
          <a:off x="4253630" y="648741"/>
          <a:ext cx="129435" cy="485384"/>
        </a:xfrm>
        <a:custGeom>
          <a:avLst/>
          <a:gdLst/>
          <a:ahLst/>
          <a:cxnLst/>
          <a:rect l="0" t="0" r="0" b="0"/>
          <a:pathLst>
            <a:path>
              <a:moveTo>
                <a:pt x="0" y="0"/>
              </a:moveTo>
              <a:lnTo>
                <a:pt x="0" y="485384"/>
              </a:lnTo>
              <a:lnTo>
                <a:pt x="129435" y="4853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F65083-0AA2-4495-93B2-797D580F9724}">
      <dsp:nvSpPr>
        <dsp:cNvPr id="0" name=""/>
        <dsp:cNvSpPr/>
      </dsp:nvSpPr>
      <dsp:spPr>
        <a:xfrm>
          <a:off x="4383066" y="810536"/>
          <a:ext cx="1035486" cy="647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w Cen MT" panose="020B0602020104020603"/>
            </a:rPr>
            <a:t>Control Schedule</a:t>
          </a:r>
          <a:endParaRPr lang="en-US" sz="1500" kern="1200" dirty="0"/>
        </a:p>
      </dsp:txBody>
      <dsp:txXfrm>
        <a:off x="4402021" y="829491"/>
        <a:ext cx="997576" cy="6092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1101365" y="1683"/>
          <a:ext cx="1634876" cy="81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Planning</a:t>
          </a:r>
        </a:p>
      </dsp:txBody>
      <dsp:txXfrm>
        <a:off x="1125307" y="25625"/>
        <a:ext cx="1586992" cy="769554"/>
      </dsp:txXfrm>
    </dsp:sp>
    <dsp:sp modelId="{A81A2695-9434-4C2F-B3BE-B1226B4BE050}">
      <dsp:nvSpPr>
        <dsp:cNvPr id="0" name=""/>
        <dsp:cNvSpPr/>
      </dsp:nvSpPr>
      <dsp:spPr>
        <a:xfrm>
          <a:off x="1264853" y="819122"/>
          <a:ext cx="163487" cy="613078"/>
        </a:xfrm>
        <a:custGeom>
          <a:avLst/>
          <a:gdLst/>
          <a:ahLst/>
          <a:cxnLst/>
          <a:rect l="0" t="0" r="0" b="0"/>
          <a:pathLst>
            <a:path>
              <a:moveTo>
                <a:pt x="0" y="0"/>
              </a:moveTo>
              <a:lnTo>
                <a:pt x="0" y="613078"/>
              </a:lnTo>
              <a:lnTo>
                <a:pt x="163487" y="613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E167C-5239-4E58-91B3-60BD4174B348}">
      <dsp:nvSpPr>
        <dsp:cNvPr id="0" name=""/>
        <dsp:cNvSpPr/>
      </dsp:nvSpPr>
      <dsp:spPr>
        <a:xfrm>
          <a:off x="1428340" y="1023481"/>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Plan Resource Management</a:t>
          </a:r>
        </a:p>
      </dsp:txBody>
      <dsp:txXfrm>
        <a:off x="1452282" y="1047423"/>
        <a:ext cx="1260017" cy="769554"/>
      </dsp:txXfrm>
    </dsp:sp>
    <dsp:sp modelId="{52FBDCD9-E5EA-4DCE-B2B9-88F2D8EAA6C8}">
      <dsp:nvSpPr>
        <dsp:cNvPr id="0" name=""/>
        <dsp:cNvSpPr/>
      </dsp:nvSpPr>
      <dsp:spPr>
        <a:xfrm>
          <a:off x="1264853" y="819122"/>
          <a:ext cx="163487" cy="1634876"/>
        </a:xfrm>
        <a:custGeom>
          <a:avLst/>
          <a:gdLst/>
          <a:ahLst/>
          <a:cxnLst/>
          <a:rect l="0" t="0" r="0" b="0"/>
          <a:pathLst>
            <a:path>
              <a:moveTo>
                <a:pt x="0" y="0"/>
              </a:moveTo>
              <a:lnTo>
                <a:pt x="0" y="1634876"/>
              </a:lnTo>
              <a:lnTo>
                <a:pt x="163487" y="1634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9F615-9B98-4085-8C25-4F6FB426DF93}">
      <dsp:nvSpPr>
        <dsp:cNvPr id="0" name=""/>
        <dsp:cNvSpPr/>
      </dsp:nvSpPr>
      <dsp:spPr>
        <a:xfrm>
          <a:off x="1428340" y="2045279"/>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Estimate Activity Resources</a:t>
          </a:r>
        </a:p>
      </dsp:txBody>
      <dsp:txXfrm>
        <a:off x="1452282" y="2069221"/>
        <a:ext cx="1260017" cy="769554"/>
      </dsp:txXfrm>
    </dsp:sp>
    <dsp:sp modelId="{6222A916-0454-437D-889D-4C9E6907B23D}">
      <dsp:nvSpPr>
        <dsp:cNvPr id="0" name=""/>
        <dsp:cNvSpPr/>
      </dsp:nvSpPr>
      <dsp:spPr>
        <a:xfrm>
          <a:off x="3144961" y="1683"/>
          <a:ext cx="1634876" cy="81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Executing</a:t>
          </a:r>
        </a:p>
      </dsp:txBody>
      <dsp:txXfrm>
        <a:off x="3168903" y="25625"/>
        <a:ext cx="1586992" cy="769554"/>
      </dsp:txXfrm>
    </dsp:sp>
    <dsp:sp modelId="{B1D23562-2E74-4998-A4A1-F4E935B194DD}">
      <dsp:nvSpPr>
        <dsp:cNvPr id="0" name=""/>
        <dsp:cNvSpPr/>
      </dsp:nvSpPr>
      <dsp:spPr>
        <a:xfrm>
          <a:off x="3308449" y="819122"/>
          <a:ext cx="163487" cy="613078"/>
        </a:xfrm>
        <a:custGeom>
          <a:avLst/>
          <a:gdLst/>
          <a:ahLst/>
          <a:cxnLst/>
          <a:rect l="0" t="0" r="0" b="0"/>
          <a:pathLst>
            <a:path>
              <a:moveTo>
                <a:pt x="0" y="0"/>
              </a:moveTo>
              <a:lnTo>
                <a:pt x="0" y="613078"/>
              </a:lnTo>
              <a:lnTo>
                <a:pt x="163487" y="613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B358F-F60A-4D2E-9449-3EAB2BBB4D05}">
      <dsp:nvSpPr>
        <dsp:cNvPr id="0" name=""/>
        <dsp:cNvSpPr/>
      </dsp:nvSpPr>
      <dsp:spPr>
        <a:xfrm>
          <a:off x="3471936" y="1023481"/>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Acquire Resources</a:t>
          </a:r>
        </a:p>
      </dsp:txBody>
      <dsp:txXfrm>
        <a:off x="3495878" y="1047423"/>
        <a:ext cx="1260017" cy="769554"/>
      </dsp:txXfrm>
    </dsp:sp>
    <dsp:sp modelId="{75EEE7F9-DCA8-49E0-9956-C591457E433A}">
      <dsp:nvSpPr>
        <dsp:cNvPr id="0" name=""/>
        <dsp:cNvSpPr/>
      </dsp:nvSpPr>
      <dsp:spPr>
        <a:xfrm>
          <a:off x="3308449" y="819122"/>
          <a:ext cx="163487" cy="1634876"/>
        </a:xfrm>
        <a:custGeom>
          <a:avLst/>
          <a:gdLst/>
          <a:ahLst/>
          <a:cxnLst/>
          <a:rect l="0" t="0" r="0" b="0"/>
          <a:pathLst>
            <a:path>
              <a:moveTo>
                <a:pt x="0" y="0"/>
              </a:moveTo>
              <a:lnTo>
                <a:pt x="0" y="1634876"/>
              </a:lnTo>
              <a:lnTo>
                <a:pt x="163487" y="1634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3CA87A-78F6-47A9-BB69-4F6EDA7E31AC}">
      <dsp:nvSpPr>
        <dsp:cNvPr id="0" name=""/>
        <dsp:cNvSpPr/>
      </dsp:nvSpPr>
      <dsp:spPr>
        <a:xfrm>
          <a:off x="3471936" y="2045279"/>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Develop Team</a:t>
          </a:r>
          <a:endParaRPr lang="en-US" sz="1700" kern="1200" dirty="0"/>
        </a:p>
      </dsp:txBody>
      <dsp:txXfrm>
        <a:off x="3495878" y="2069221"/>
        <a:ext cx="1260017" cy="769554"/>
      </dsp:txXfrm>
    </dsp:sp>
    <dsp:sp modelId="{BE9AEAAA-8513-4D4F-987B-141565EEA146}">
      <dsp:nvSpPr>
        <dsp:cNvPr id="0" name=""/>
        <dsp:cNvSpPr/>
      </dsp:nvSpPr>
      <dsp:spPr>
        <a:xfrm>
          <a:off x="3308449" y="819122"/>
          <a:ext cx="163487" cy="2656675"/>
        </a:xfrm>
        <a:custGeom>
          <a:avLst/>
          <a:gdLst/>
          <a:ahLst/>
          <a:cxnLst/>
          <a:rect l="0" t="0" r="0" b="0"/>
          <a:pathLst>
            <a:path>
              <a:moveTo>
                <a:pt x="0" y="0"/>
              </a:moveTo>
              <a:lnTo>
                <a:pt x="0" y="2656675"/>
              </a:lnTo>
              <a:lnTo>
                <a:pt x="163487" y="2656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0AF710-DD74-443E-9032-7B6F006183A9}">
      <dsp:nvSpPr>
        <dsp:cNvPr id="0" name=""/>
        <dsp:cNvSpPr/>
      </dsp:nvSpPr>
      <dsp:spPr>
        <a:xfrm>
          <a:off x="3471936" y="3067077"/>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Manage Team</a:t>
          </a:r>
          <a:endParaRPr lang="en-US" sz="1700" kern="1200" dirty="0"/>
        </a:p>
      </dsp:txBody>
      <dsp:txXfrm>
        <a:off x="3495878" y="3091019"/>
        <a:ext cx="1260017" cy="769554"/>
      </dsp:txXfrm>
    </dsp:sp>
    <dsp:sp modelId="{C261C3A1-0F86-41B4-868A-20D1F4E38CE9}">
      <dsp:nvSpPr>
        <dsp:cNvPr id="0" name=""/>
        <dsp:cNvSpPr/>
      </dsp:nvSpPr>
      <dsp:spPr>
        <a:xfrm>
          <a:off x="5188557" y="1683"/>
          <a:ext cx="1634876" cy="81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Monitoring and Controlling</a:t>
          </a:r>
        </a:p>
      </dsp:txBody>
      <dsp:txXfrm>
        <a:off x="5212499" y="25625"/>
        <a:ext cx="1586992" cy="769554"/>
      </dsp:txXfrm>
    </dsp:sp>
    <dsp:sp modelId="{E86F7CEB-1E73-4141-AAC5-26821E99D113}">
      <dsp:nvSpPr>
        <dsp:cNvPr id="0" name=""/>
        <dsp:cNvSpPr/>
      </dsp:nvSpPr>
      <dsp:spPr>
        <a:xfrm>
          <a:off x="5352045" y="819122"/>
          <a:ext cx="163487" cy="613078"/>
        </a:xfrm>
        <a:custGeom>
          <a:avLst/>
          <a:gdLst/>
          <a:ahLst/>
          <a:cxnLst/>
          <a:rect l="0" t="0" r="0" b="0"/>
          <a:pathLst>
            <a:path>
              <a:moveTo>
                <a:pt x="0" y="0"/>
              </a:moveTo>
              <a:lnTo>
                <a:pt x="0" y="613078"/>
              </a:lnTo>
              <a:lnTo>
                <a:pt x="163487" y="613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5515533" y="1023481"/>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Tw Cen MT" panose="020B0602020104020603"/>
            </a:rPr>
            <a:t>Control Resources</a:t>
          </a:r>
          <a:endParaRPr lang="en-US" sz="1700" kern="1200" dirty="0"/>
        </a:p>
      </dsp:txBody>
      <dsp:txXfrm>
        <a:off x="5539475" y="1047423"/>
        <a:ext cx="1260017" cy="7695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70047-BF1B-4016-A313-F4080495FBB2}">
      <dsp:nvSpPr>
        <dsp:cNvPr id="0" name=""/>
        <dsp:cNvSpPr/>
      </dsp:nvSpPr>
      <dsp:spPr>
        <a:xfrm>
          <a:off x="0" y="4673345"/>
          <a:ext cx="516589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53F3D-C9AC-401A-AC6D-E0836AF20243}">
      <dsp:nvSpPr>
        <dsp:cNvPr id="0" name=""/>
        <dsp:cNvSpPr/>
      </dsp:nvSpPr>
      <dsp:spPr>
        <a:xfrm>
          <a:off x="0" y="3090491"/>
          <a:ext cx="516589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DDF93-56F4-4AA1-8D6F-5384255D0CA7}">
      <dsp:nvSpPr>
        <dsp:cNvPr id="0" name=""/>
        <dsp:cNvSpPr/>
      </dsp:nvSpPr>
      <dsp:spPr>
        <a:xfrm>
          <a:off x="0" y="1507637"/>
          <a:ext cx="516589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F52BD0-7B64-453E-BE42-FF0215BC9039}">
      <dsp:nvSpPr>
        <dsp:cNvPr id="0" name=""/>
        <dsp:cNvSpPr/>
      </dsp:nvSpPr>
      <dsp:spPr>
        <a:xfrm>
          <a:off x="1343133" y="157"/>
          <a:ext cx="3822763" cy="1507479"/>
        </a:xfrm>
        <a:prstGeom prst="rect">
          <a:avLst/>
        </a:prstGeom>
        <a:noFill/>
        <a:ln>
          <a:noFill/>
        </a:ln>
        <a:effectLst/>
      </dsp:spPr>
      <dsp:style>
        <a:lnRef idx="0">
          <a:scrgbClr r="0" g="0" b="0"/>
        </a:lnRef>
        <a:fillRef idx="0">
          <a:scrgbClr r="0" g="0" b="0"/>
        </a:fillRef>
        <a:effectRef idx="0">
          <a:scrgbClr r="0" g="0" b="0"/>
        </a:effectRef>
        <a:fontRef idx="minor"/>
      </dsp:style>
    </dsp:sp>
    <dsp:sp modelId="{D1D36856-1488-4AEA-AC46-3BCCA0F8AB28}">
      <dsp:nvSpPr>
        <dsp:cNvPr id="0" name=""/>
        <dsp:cNvSpPr/>
      </dsp:nvSpPr>
      <dsp:spPr>
        <a:xfrm>
          <a:off x="0" y="157"/>
          <a:ext cx="1343133" cy="1507479"/>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People</a:t>
          </a:r>
        </a:p>
      </dsp:txBody>
      <dsp:txXfrm>
        <a:off x="65578" y="65735"/>
        <a:ext cx="1211977" cy="1441901"/>
      </dsp:txXfrm>
    </dsp:sp>
    <dsp:sp modelId="{4174B47F-CF5F-4E67-8833-973E767799C3}">
      <dsp:nvSpPr>
        <dsp:cNvPr id="0" name=""/>
        <dsp:cNvSpPr/>
      </dsp:nvSpPr>
      <dsp:spPr>
        <a:xfrm>
          <a:off x="1343133" y="1583011"/>
          <a:ext cx="3822763" cy="1507479"/>
        </a:xfrm>
        <a:prstGeom prst="rect">
          <a:avLst/>
        </a:prstGeom>
        <a:noFill/>
        <a:ln>
          <a:noFill/>
        </a:ln>
        <a:effectLst/>
      </dsp:spPr>
      <dsp:style>
        <a:lnRef idx="0">
          <a:scrgbClr r="0" g="0" b="0"/>
        </a:lnRef>
        <a:fillRef idx="0">
          <a:scrgbClr r="0" g="0" b="0"/>
        </a:fillRef>
        <a:effectRef idx="0">
          <a:scrgbClr r="0" g="0" b="0"/>
        </a:effectRef>
        <a:fontRef idx="minor"/>
      </dsp:style>
    </dsp:sp>
    <dsp:sp modelId="{2D583757-E5AF-4235-B110-A6F33509BA10}">
      <dsp:nvSpPr>
        <dsp:cNvPr id="0" name=""/>
        <dsp:cNvSpPr/>
      </dsp:nvSpPr>
      <dsp:spPr>
        <a:xfrm>
          <a:off x="0" y="1583011"/>
          <a:ext cx="1343133" cy="1507479"/>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Equipment</a:t>
          </a:r>
        </a:p>
      </dsp:txBody>
      <dsp:txXfrm>
        <a:off x="65578" y="1648589"/>
        <a:ext cx="1211977" cy="1441901"/>
      </dsp:txXfrm>
    </dsp:sp>
    <dsp:sp modelId="{2BEDE13A-FD5B-449D-8AA5-1647593CFBAA}">
      <dsp:nvSpPr>
        <dsp:cNvPr id="0" name=""/>
        <dsp:cNvSpPr/>
      </dsp:nvSpPr>
      <dsp:spPr>
        <a:xfrm>
          <a:off x="1343133" y="3165865"/>
          <a:ext cx="3822763" cy="1507479"/>
        </a:xfrm>
        <a:prstGeom prst="rect">
          <a:avLst/>
        </a:prstGeom>
        <a:noFill/>
        <a:ln>
          <a:noFill/>
        </a:ln>
        <a:effectLst/>
      </dsp:spPr>
      <dsp:style>
        <a:lnRef idx="0">
          <a:scrgbClr r="0" g="0" b="0"/>
        </a:lnRef>
        <a:fillRef idx="0">
          <a:scrgbClr r="0" g="0" b="0"/>
        </a:fillRef>
        <a:effectRef idx="0">
          <a:scrgbClr r="0" g="0" b="0"/>
        </a:effectRef>
        <a:fontRef idx="minor"/>
      </dsp:style>
    </dsp:sp>
    <dsp:sp modelId="{AAFB0A26-FF20-45B3-947B-AB796B5368EC}">
      <dsp:nvSpPr>
        <dsp:cNvPr id="0" name=""/>
        <dsp:cNvSpPr/>
      </dsp:nvSpPr>
      <dsp:spPr>
        <a:xfrm>
          <a:off x="0" y="3165865"/>
          <a:ext cx="1343133" cy="1507479"/>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Material</a:t>
          </a:r>
        </a:p>
      </dsp:txBody>
      <dsp:txXfrm>
        <a:off x="65578" y="3231443"/>
        <a:ext cx="1211977" cy="144190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346C8-BE01-4A86-8E5F-E37F4321B401}">
      <dsp:nvSpPr>
        <dsp:cNvPr id="0" name=""/>
        <dsp:cNvSpPr/>
      </dsp:nvSpPr>
      <dsp:spPr>
        <a:xfrm>
          <a:off x="0" y="4870824"/>
          <a:ext cx="513840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B9D0F2-F4C8-4B76-B578-0125582B61A7}">
      <dsp:nvSpPr>
        <dsp:cNvPr id="0" name=""/>
        <dsp:cNvSpPr/>
      </dsp:nvSpPr>
      <dsp:spPr>
        <a:xfrm>
          <a:off x="0" y="3221084"/>
          <a:ext cx="513840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E7777E-0FE4-40F6-B55C-6D6FD4B49D10}">
      <dsp:nvSpPr>
        <dsp:cNvPr id="0" name=""/>
        <dsp:cNvSpPr/>
      </dsp:nvSpPr>
      <dsp:spPr>
        <a:xfrm>
          <a:off x="0" y="1571345"/>
          <a:ext cx="513840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81B2A-1A1C-463A-A965-B487F013C4CB}">
      <dsp:nvSpPr>
        <dsp:cNvPr id="0" name=""/>
        <dsp:cNvSpPr/>
      </dsp:nvSpPr>
      <dsp:spPr>
        <a:xfrm>
          <a:off x="1335986" y="164"/>
          <a:ext cx="3802422" cy="1571180"/>
        </a:xfrm>
        <a:prstGeom prst="rect">
          <a:avLst/>
        </a:prstGeom>
        <a:noFill/>
        <a:ln>
          <a:noFill/>
        </a:ln>
        <a:effectLst/>
      </dsp:spPr>
      <dsp:style>
        <a:lnRef idx="0">
          <a:scrgbClr r="0" g="0" b="0"/>
        </a:lnRef>
        <a:fillRef idx="0">
          <a:scrgbClr r="0" g="0" b="0"/>
        </a:fillRef>
        <a:effectRef idx="0">
          <a:scrgbClr r="0" g="0" b="0"/>
        </a:effectRef>
        <a:fontRef idx="minor"/>
      </dsp:style>
    </dsp:sp>
    <dsp:sp modelId="{77B048D0-4C61-4532-B08F-0FFF3E212912}">
      <dsp:nvSpPr>
        <dsp:cNvPr id="0" name=""/>
        <dsp:cNvSpPr/>
      </dsp:nvSpPr>
      <dsp:spPr>
        <a:xfrm>
          <a:off x="0" y="164"/>
          <a:ext cx="1335986" cy="1571180"/>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w Cen MT" panose="020B0602020104020603"/>
            </a:rPr>
            <a:t>People</a:t>
          </a:r>
          <a:endParaRPr lang="en-US" sz="2100" kern="1200" dirty="0"/>
        </a:p>
      </dsp:txBody>
      <dsp:txXfrm>
        <a:off x="65229" y="65393"/>
        <a:ext cx="1205528" cy="1505951"/>
      </dsp:txXfrm>
    </dsp:sp>
    <dsp:sp modelId="{9E87352F-EDE9-410C-873D-C189F1842538}">
      <dsp:nvSpPr>
        <dsp:cNvPr id="0" name=""/>
        <dsp:cNvSpPr/>
      </dsp:nvSpPr>
      <dsp:spPr>
        <a:xfrm>
          <a:off x="1335986" y="1649904"/>
          <a:ext cx="3802422" cy="1571180"/>
        </a:xfrm>
        <a:prstGeom prst="rect">
          <a:avLst/>
        </a:prstGeom>
        <a:noFill/>
        <a:ln>
          <a:noFill/>
        </a:ln>
        <a:effectLst/>
      </dsp:spPr>
      <dsp:style>
        <a:lnRef idx="0">
          <a:scrgbClr r="0" g="0" b="0"/>
        </a:lnRef>
        <a:fillRef idx="0">
          <a:scrgbClr r="0" g="0" b="0"/>
        </a:fillRef>
        <a:effectRef idx="0">
          <a:scrgbClr r="0" g="0" b="0"/>
        </a:effectRef>
        <a:fontRef idx="minor"/>
      </dsp:style>
    </dsp:sp>
    <dsp:sp modelId="{EA081962-542F-441E-AE6C-ADE1B3F8C185}">
      <dsp:nvSpPr>
        <dsp:cNvPr id="0" name=""/>
        <dsp:cNvSpPr/>
      </dsp:nvSpPr>
      <dsp:spPr>
        <a:xfrm>
          <a:off x="0" y="1649904"/>
          <a:ext cx="1335986" cy="1571180"/>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Equipment</a:t>
          </a:r>
        </a:p>
      </dsp:txBody>
      <dsp:txXfrm>
        <a:off x="65229" y="1715133"/>
        <a:ext cx="1205528" cy="1505951"/>
      </dsp:txXfrm>
    </dsp:sp>
    <dsp:sp modelId="{3703D52D-40CD-4E33-9A3A-3059F79ABC00}">
      <dsp:nvSpPr>
        <dsp:cNvPr id="0" name=""/>
        <dsp:cNvSpPr/>
      </dsp:nvSpPr>
      <dsp:spPr>
        <a:xfrm>
          <a:off x="1335986" y="3299643"/>
          <a:ext cx="3802422" cy="1571180"/>
        </a:xfrm>
        <a:prstGeom prst="rect">
          <a:avLst/>
        </a:prstGeom>
        <a:noFill/>
        <a:ln>
          <a:noFill/>
        </a:ln>
        <a:effectLst/>
      </dsp:spPr>
      <dsp:style>
        <a:lnRef idx="0">
          <a:scrgbClr r="0" g="0" b="0"/>
        </a:lnRef>
        <a:fillRef idx="0">
          <a:scrgbClr r="0" g="0" b="0"/>
        </a:fillRef>
        <a:effectRef idx="0">
          <a:scrgbClr r="0" g="0" b="0"/>
        </a:effectRef>
        <a:fontRef idx="minor"/>
      </dsp:style>
    </dsp:sp>
    <dsp:sp modelId="{8F4A281E-8CD0-4AC3-B1D3-6B4698B675D1}">
      <dsp:nvSpPr>
        <dsp:cNvPr id="0" name=""/>
        <dsp:cNvSpPr/>
      </dsp:nvSpPr>
      <dsp:spPr>
        <a:xfrm>
          <a:off x="0" y="3299643"/>
          <a:ext cx="1335986" cy="1571180"/>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Material</a:t>
          </a:r>
        </a:p>
      </dsp:txBody>
      <dsp:txXfrm>
        <a:off x="65229" y="3364872"/>
        <a:ext cx="1205528" cy="150595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3EEBF-3DDD-488C-8B21-3C3E1082C251}">
      <dsp:nvSpPr>
        <dsp:cNvPr id="0" name=""/>
        <dsp:cNvSpPr/>
      </dsp:nvSpPr>
      <dsp:spPr>
        <a:xfrm>
          <a:off x="0" y="0"/>
          <a:ext cx="50982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DE0B6-01E6-4506-AA07-9F369F82FA56}">
      <dsp:nvSpPr>
        <dsp:cNvPr id="0" name=""/>
        <dsp:cNvSpPr/>
      </dsp:nvSpPr>
      <dsp:spPr>
        <a:xfrm>
          <a:off x="0" y="0"/>
          <a:ext cx="5098256"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What is the Resource Breakdown Structure?  Write a short definition in your own words.  </a:t>
          </a:r>
        </a:p>
      </dsp:txBody>
      <dsp:txXfrm>
        <a:off x="0" y="0"/>
        <a:ext cx="5098256" cy="2824955"/>
      </dsp:txXfrm>
    </dsp:sp>
    <dsp:sp modelId="{DF82AC3D-7FE4-4EDA-8225-CEB073536D3B}">
      <dsp:nvSpPr>
        <dsp:cNvPr id="0" name=""/>
        <dsp:cNvSpPr/>
      </dsp:nvSpPr>
      <dsp:spPr>
        <a:xfrm>
          <a:off x="0" y="2824955"/>
          <a:ext cx="509825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82BC3-6EC2-4934-8D07-CC8345BFBC65}">
      <dsp:nvSpPr>
        <dsp:cNvPr id="0" name=""/>
        <dsp:cNvSpPr/>
      </dsp:nvSpPr>
      <dsp:spPr>
        <a:xfrm>
          <a:off x="0" y="2824955"/>
          <a:ext cx="5098256"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Draw the Resource Breakdown Structure for any project that you have done before.  You can also create a table of resources using a numbering system.  Project Title begins with 1.0</a:t>
          </a:r>
        </a:p>
      </dsp:txBody>
      <dsp:txXfrm>
        <a:off x="0" y="2824955"/>
        <a:ext cx="5098256" cy="28249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2123163" y="1683"/>
          <a:ext cx="1634876" cy="81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Planning</a:t>
          </a:r>
        </a:p>
      </dsp:txBody>
      <dsp:txXfrm>
        <a:off x="2147105" y="25625"/>
        <a:ext cx="1586992" cy="769554"/>
      </dsp:txXfrm>
    </dsp:sp>
    <dsp:sp modelId="{59CCA624-12A5-44A2-BF22-5F24CC4BFA23}">
      <dsp:nvSpPr>
        <dsp:cNvPr id="0" name=""/>
        <dsp:cNvSpPr/>
      </dsp:nvSpPr>
      <dsp:spPr>
        <a:xfrm>
          <a:off x="2286651" y="819122"/>
          <a:ext cx="163487" cy="613078"/>
        </a:xfrm>
        <a:custGeom>
          <a:avLst/>
          <a:gdLst/>
          <a:ahLst/>
          <a:cxnLst/>
          <a:rect l="0" t="0" r="0" b="0"/>
          <a:pathLst>
            <a:path>
              <a:moveTo>
                <a:pt x="0" y="0"/>
              </a:moveTo>
              <a:lnTo>
                <a:pt x="0" y="613078"/>
              </a:lnTo>
              <a:lnTo>
                <a:pt x="163487" y="613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205EB-5F20-4D46-A0BE-0122E33AD64C}">
      <dsp:nvSpPr>
        <dsp:cNvPr id="0" name=""/>
        <dsp:cNvSpPr/>
      </dsp:nvSpPr>
      <dsp:spPr>
        <a:xfrm>
          <a:off x="2450138" y="1023481"/>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Plan </a:t>
          </a:r>
          <a:r>
            <a:rPr lang="en-US" sz="1700" kern="1200" dirty="0">
              <a:latin typeface="Tw Cen MT" panose="020B0602020104020603"/>
            </a:rPr>
            <a:t>Cost Management</a:t>
          </a:r>
          <a:endParaRPr lang="en-US" sz="1700" kern="1200" dirty="0"/>
        </a:p>
      </dsp:txBody>
      <dsp:txXfrm>
        <a:off x="2474080" y="1047423"/>
        <a:ext cx="1260017" cy="769554"/>
      </dsp:txXfrm>
    </dsp:sp>
    <dsp:sp modelId="{7CE3A4A4-8228-48EC-8847-DA79656C6845}">
      <dsp:nvSpPr>
        <dsp:cNvPr id="0" name=""/>
        <dsp:cNvSpPr/>
      </dsp:nvSpPr>
      <dsp:spPr>
        <a:xfrm>
          <a:off x="2286651" y="819122"/>
          <a:ext cx="163487" cy="1634876"/>
        </a:xfrm>
        <a:custGeom>
          <a:avLst/>
          <a:gdLst/>
          <a:ahLst/>
          <a:cxnLst/>
          <a:rect l="0" t="0" r="0" b="0"/>
          <a:pathLst>
            <a:path>
              <a:moveTo>
                <a:pt x="0" y="0"/>
              </a:moveTo>
              <a:lnTo>
                <a:pt x="0" y="1634876"/>
              </a:lnTo>
              <a:lnTo>
                <a:pt x="163487" y="1634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EA48C-DD3E-4ABB-8FCD-4DE07C071BCB}">
      <dsp:nvSpPr>
        <dsp:cNvPr id="0" name=""/>
        <dsp:cNvSpPr/>
      </dsp:nvSpPr>
      <dsp:spPr>
        <a:xfrm>
          <a:off x="2450138" y="2045279"/>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Estimate Costs</a:t>
          </a:r>
        </a:p>
      </dsp:txBody>
      <dsp:txXfrm>
        <a:off x="2474080" y="2069221"/>
        <a:ext cx="1260017" cy="769554"/>
      </dsp:txXfrm>
    </dsp:sp>
    <dsp:sp modelId="{46DC9FE4-85B5-43EB-BADD-B0AA92ADDED8}">
      <dsp:nvSpPr>
        <dsp:cNvPr id="0" name=""/>
        <dsp:cNvSpPr/>
      </dsp:nvSpPr>
      <dsp:spPr>
        <a:xfrm>
          <a:off x="2286651" y="819122"/>
          <a:ext cx="163487" cy="2656675"/>
        </a:xfrm>
        <a:custGeom>
          <a:avLst/>
          <a:gdLst/>
          <a:ahLst/>
          <a:cxnLst/>
          <a:rect l="0" t="0" r="0" b="0"/>
          <a:pathLst>
            <a:path>
              <a:moveTo>
                <a:pt x="0" y="0"/>
              </a:moveTo>
              <a:lnTo>
                <a:pt x="0" y="2656675"/>
              </a:lnTo>
              <a:lnTo>
                <a:pt x="163487" y="2656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AF61F3-3EF0-4D01-A97C-DFCC61460D26}">
      <dsp:nvSpPr>
        <dsp:cNvPr id="0" name=""/>
        <dsp:cNvSpPr/>
      </dsp:nvSpPr>
      <dsp:spPr>
        <a:xfrm>
          <a:off x="2450138" y="3067077"/>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Determine Budget</a:t>
          </a:r>
        </a:p>
      </dsp:txBody>
      <dsp:txXfrm>
        <a:off x="2474080" y="3091019"/>
        <a:ext cx="1260017" cy="769554"/>
      </dsp:txXfrm>
    </dsp:sp>
    <dsp:sp modelId="{C261C3A1-0F86-41B4-868A-20D1F4E38CE9}">
      <dsp:nvSpPr>
        <dsp:cNvPr id="0" name=""/>
        <dsp:cNvSpPr/>
      </dsp:nvSpPr>
      <dsp:spPr>
        <a:xfrm>
          <a:off x="4166759" y="1683"/>
          <a:ext cx="1634876" cy="817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Monitoring and Controlling</a:t>
          </a:r>
        </a:p>
      </dsp:txBody>
      <dsp:txXfrm>
        <a:off x="4190701" y="25625"/>
        <a:ext cx="1586992" cy="769554"/>
      </dsp:txXfrm>
    </dsp:sp>
    <dsp:sp modelId="{E86F7CEB-1E73-4141-AAC5-26821E99D113}">
      <dsp:nvSpPr>
        <dsp:cNvPr id="0" name=""/>
        <dsp:cNvSpPr/>
      </dsp:nvSpPr>
      <dsp:spPr>
        <a:xfrm>
          <a:off x="4330247" y="819122"/>
          <a:ext cx="163487" cy="613078"/>
        </a:xfrm>
        <a:custGeom>
          <a:avLst/>
          <a:gdLst/>
          <a:ahLst/>
          <a:cxnLst/>
          <a:rect l="0" t="0" r="0" b="0"/>
          <a:pathLst>
            <a:path>
              <a:moveTo>
                <a:pt x="0" y="0"/>
              </a:moveTo>
              <a:lnTo>
                <a:pt x="0" y="613078"/>
              </a:lnTo>
              <a:lnTo>
                <a:pt x="163487" y="613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4493735" y="1023481"/>
          <a:ext cx="1307901" cy="817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Tw Cen MT" panose="020B0602020104020603"/>
            </a:rPr>
            <a:t>Control Costs</a:t>
          </a:r>
          <a:endParaRPr lang="en-US" sz="1700" kern="1200" dirty="0"/>
        </a:p>
      </dsp:txBody>
      <dsp:txXfrm>
        <a:off x="4517677" y="1047423"/>
        <a:ext cx="1260017" cy="76955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6326D-836B-41A2-9BF7-69606A46B24C}">
      <dsp:nvSpPr>
        <dsp:cNvPr id="0" name=""/>
        <dsp:cNvSpPr/>
      </dsp:nvSpPr>
      <dsp:spPr>
        <a:xfrm>
          <a:off x="0" y="0"/>
          <a:ext cx="4810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CDDBE-9E42-46F6-9366-7338E0C481BC}">
      <dsp:nvSpPr>
        <dsp:cNvPr id="0" name=""/>
        <dsp:cNvSpPr/>
      </dsp:nvSpPr>
      <dsp:spPr>
        <a:xfrm>
          <a:off x="0" y="0"/>
          <a:ext cx="4810247" cy="14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t>Cost Management includes processes for planning and estimating costs of resources required.</a:t>
          </a:r>
          <a:r>
            <a:rPr lang="en-US" sz="1800" kern="1200" dirty="0">
              <a:latin typeface="Tw Cen MT" panose="020B0602020104020603"/>
            </a:rPr>
            <a:t>  </a:t>
          </a:r>
          <a:endParaRPr lang="en-US" sz="1800" kern="1200" dirty="0"/>
        </a:p>
      </dsp:txBody>
      <dsp:txXfrm>
        <a:off x="0" y="0"/>
        <a:ext cx="4810247" cy="1411552"/>
      </dsp:txXfrm>
    </dsp:sp>
    <dsp:sp modelId="{884BB469-DAAE-4ED2-9249-58AD6849CCAF}">
      <dsp:nvSpPr>
        <dsp:cNvPr id="0" name=""/>
        <dsp:cNvSpPr/>
      </dsp:nvSpPr>
      <dsp:spPr>
        <a:xfrm>
          <a:off x="0" y="1411552"/>
          <a:ext cx="4810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4CF7C-38F5-4C1F-BD66-DCD227E0691F}">
      <dsp:nvSpPr>
        <dsp:cNvPr id="0" name=""/>
        <dsp:cNvSpPr/>
      </dsp:nvSpPr>
      <dsp:spPr>
        <a:xfrm>
          <a:off x="0" y="1411552"/>
          <a:ext cx="4810247" cy="14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t>Budgets are determined and refined progressively with higher levels of accuracy from ideation to project initiation.</a:t>
          </a:r>
          <a:r>
            <a:rPr lang="en-US" sz="1800" kern="1200" dirty="0">
              <a:latin typeface="Tw Cen MT" panose="020B0602020104020603"/>
            </a:rPr>
            <a:t>   </a:t>
          </a:r>
          <a:endParaRPr lang="en-US" sz="1800" kern="1200" dirty="0"/>
        </a:p>
      </dsp:txBody>
      <dsp:txXfrm>
        <a:off x="0" y="1411552"/>
        <a:ext cx="4810247" cy="1411552"/>
      </dsp:txXfrm>
    </dsp:sp>
    <dsp:sp modelId="{6F269A7B-19B7-4D49-8CE7-F4AE3D27EA9C}">
      <dsp:nvSpPr>
        <dsp:cNvPr id="0" name=""/>
        <dsp:cNvSpPr/>
      </dsp:nvSpPr>
      <dsp:spPr>
        <a:xfrm>
          <a:off x="0" y="2823104"/>
          <a:ext cx="4810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97C49-EC12-4E1F-BE58-CE5619DBC8DF}">
      <dsp:nvSpPr>
        <dsp:cNvPr id="0" name=""/>
        <dsp:cNvSpPr/>
      </dsp:nvSpPr>
      <dsp:spPr>
        <a:xfrm>
          <a:off x="0" y="2823104"/>
          <a:ext cx="4810247" cy="14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t>Various techniques and models are used to estimate costs. </a:t>
          </a:r>
          <a:r>
            <a:rPr lang="en-US" sz="1800" kern="1200" dirty="0">
              <a:latin typeface="Tw Cen MT" panose="020B0602020104020603"/>
            </a:rPr>
            <a:t> Analogous, Bottom-up, PERT or Beta, Parametric modelling and aggregation are used extensively in estimating costs.</a:t>
          </a:r>
          <a:endParaRPr lang="en-US" sz="1800" kern="1200" dirty="0"/>
        </a:p>
      </dsp:txBody>
      <dsp:txXfrm>
        <a:off x="0" y="2823104"/>
        <a:ext cx="4810247" cy="1411552"/>
      </dsp:txXfrm>
    </dsp:sp>
    <dsp:sp modelId="{0DCB08EC-EF27-4290-8A78-D0E7FAEF94D6}">
      <dsp:nvSpPr>
        <dsp:cNvPr id="0" name=""/>
        <dsp:cNvSpPr/>
      </dsp:nvSpPr>
      <dsp:spPr>
        <a:xfrm>
          <a:off x="0" y="4234655"/>
          <a:ext cx="4810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F04CE-6A0D-4E42-AB76-ADA67CB6A95D}">
      <dsp:nvSpPr>
        <dsp:cNvPr id="0" name=""/>
        <dsp:cNvSpPr/>
      </dsp:nvSpPr>
      <dsp:spPr>
        <a:xfrm>
          <a:off x="0" y="4234656"/>
          <a:ext cx="4810247" cy="141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Project cost baseline is a summary of the estimated costs of individual activities or work packages from the WBS. Contingency reserves are included in the cost baseline and is authorized</a:t>
          </a:r>
        </a:p>
      </dsp:txBody>
      <dsp:txXfrm>
        <a:off x="0" y="4234656"/>
        <a:ext cx="4810247" cy="14115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2171216" y="3581"/>
          <a:ext cx="1154162" cy="5770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Planning</a:t>
          </a:r>
        </a:p>
      </dsp:txBody>
      <dsp:txXfrm>
        <a:off x="2188118" y="20483"/>
        <a:ext cx="1120358" cy="543277"/>
      </dsp:txXfrm>
    </dsp:sp>
    <dsp:sp modelId="{A81A2695-9434-4C2F-B3BE-B1226B4BE050}">
      <dsp:nvSpPr>
        <dsp:cNvPr id="0" name=""/>
        <dsp:cNvSpPr/>
      </dsp:nvSpPr>
      <dsp:spPr>
        <a:xfrm>
          <a:off x="2286632" y="580662"/>
          <a:ext cx="115416" cy="432810"/>
        </a:xfrm>
        <a:custGeom>
          <a:avLst/>
          <a:gdLst/>
          <a:ahLst/>
          <a:cxnLst/>
          <a:rect l="0" t="0" r="0" b="0"/>
          <a:pathLst>
            <a:path>
              <a:moveTo>
                <a:pt x="0" y="0"/>
              </a:moveTo>
              <a:lnTo>
                <a:pt x="0" y="432810"/>
              </a:lnTo>
              <a:lnTo>
                <a:pt x="115416" y="4328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E167C-5239-4E58-91B3-60BD4174B348}">
      <dsp:nvSpPr>
        <dsp:cNvPr id="0" name=""/>
        <dsp:cNvSpPr/>
      </dsp:nvSpPr>
      <dsp:spPr>
        <a:xfrm>
          <a:off x="2402048" y="724932"/>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Plan Risk Management</a:t>
          </a:r>
        </a:p>
      </dsp:txBody>
      <dsp:txXfrm>
        <a:off x="2418950" y="741834"/>
        <a:ext cx="889525" cy="543277"/>
      </dsp:txXfrm>
    </dsp:sp>
    <dsp:sp modelId="{FE74AB77-9C77-4770-852B-9E0699F8517C}">
      <dsp:nvSpPr>
        <dsp:cNvPr id="0" name=""/>
        <dsp:cNvSpPr/>
      </dsp:nvSpPr>
      <dsp:spPr>
        <a:xfrm>
          <a:off x="2286632" y="580662"/>
          <a:ext cx="115416" cy="1154162"/>
        </a:xfrm>
        <a:custGeom>
          <a:avLst/>
          <a:gdLst/>
          <a:ahLst/>
          <a:cxnLst/>
          <a:rect l="0" t="0" r="0" b="0"/>
          <a:pathLst>
            <a:path>
              <a:moveTo>
                <a:pt x="0" y="0"/>
              </a:moveTo>
              <a:lnTo>
                <a:pt x="0" y="1154162"/>
              </a:lnTo>
              <a:lnTo>
                <a:pt x="115416" y="11541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83292-F18C-412D-A671-CBE05DA965F3}">
      <dsp:nvSpPr>
        <dsp:cNvPr id="0" name=""/>
        <dsp:cNvSpPr/>
      </dsp:nvSpPr>
      <dsp:spPr>
        <a:xfrm>
          <a:off x="2402048" y="1446283"/>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Identify Risks</a:t>
          </a:r>
        </a:p>
      </dsp:txBody>
      <dsp:txXfrm>
        <a:off x="2418950" y="1463185"/>
        <a:ext cx="889525" cy="543277"/>
      </dsp:txXfrm>
    </dsp:sp>
    <dsp:sp modelId="{B5C44005-9FC6-4FBD-9C58-CDC09E99F579}">
      <dsp:nvSpPr>
        <dsp:cNvPr id="0" name=""/>
        <dsp:cNvSpPr/>
      </dsp:nvSpPr>
      <dsp:spPr>
        <a:xfrm>
          <a:off x="2286632" y="580662"/>
          <a:ext cx="115416" cy="1875513"/>
        </a:xfrm>
        <a:custGeom>
          <a:avLst/>
          <a:gdLst/>
          <a:ahLst/>
          <a:cxnLst/>
          <a:rect l="0" t="0" r="0" b="0"/>
          <a:pathLst>
            <a:path>
              <a:moveTo>
                <a:pt x="0" y="0"/>
              </a:moveTo>
              <a:lnTo>
                <a:pt x="0" y="1875513"/>
              </a:lnTo>
              <a:lnTo>
                <a:pt x="115416" y="1875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9D9AF5-8A66-444F-9A54-251A49A96D39}">
      <dsp:nvSpPr>
        <dsp:cNvPr id="0" name=""/>
        <dsp:cNvSpPr/>
      </dsp:nvSpPr>
      <dsp:spPr>
        <a:xfrm>
          <a:off x="2402048" y="2167635"/>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Perform Qualitative Risk Analysis</a:t>
          </a:r>
        </a:p>
      </dsp:txBody>
      <dsp:txXfrm>
        <a:off x="2418950" y="2184537"/>
        <a:ext cx="889525" cy="543277"/>
      </dsp:txXfrm>
    </dsp:sp>
    <dsp:sp modelId="{EA979A04-554D-4174-882D-07BD5AE7DA91}">
      <dsp:nvSpPr>
        <dsp:cNvPr id="0" name=""/>
        <dsp:cNvSpPr/>
      </dsp:nvSpPr>
      <dsp:spPr>
        <a:xfrm>
          <a:off x="2286632" y="580662"/>
          <a:ext cx="115416" cy="2596864"/>
        </a:xfrm>
        <a:custGeom>
          <a:avLst/>
          <a:gdLst/>
          <a:ahLst/>
          <a:cxnLst/>
          <a:rect l="0" t="0" r="0" b="0"/>
          <a:pathLst>
            <a:path>
              <a:moveTo>
                <a:pt x="0" y="0"/>
              </a:moveTo>
              <a:lnTo>
                <a:pt x="0" y="2596864"/>
              </a:lnTo>
              <a:lnTo>
                <a:pt x="115416" y="25968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846385-5013-47E3-9070-6CAF408C0DF7}">
      <dsp:nvSpPr>
        <dsp:cNvPr id="0" name=""/>
        <dsp:cNvSpPr/>
      </dsp:nvSpPr>
      <dsp:spPr>
        <a:xfrm>
          <a:off x="2402048" y="2888986"/>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Perform Quantitative Risk Analysis</a:t>
          </a:r>
        </a:p>
      </dsp:txBody>
      <dsp:txXfrm>
        <a:off x="2418950" y="2905888"/>
        <a:ext cx="889525" cy="543277"/>
      </dsp:txXfrm>
    </dsp:sp>
    <dsp:sp modelId="{A3452A70-BA8F-4B61-B2F7-01788AD7AB3B}">
      <dsp:nvSpPr>
        <dsp:cNvPr id="0" name=""/>
        <dsp:cNvSpPr/>
      </dsp:nvSpPr>
      <dsp:spPr>
        <a:xfrm>
          <a:off x="2286632" y="580662"/>
          <a:ext cx="115416" cy="3318216"/>
        </a:xfrm>
        <a:custGeom>
          <a:avLst/>
          <a:gdLst/>
          <a:ahLst/>
          <a:cxnLst/>
          <a:rect l="0" t="0" r="0" b="0"/>
          <a:pathLst>
            <a:path>
              <a:moveTo>
                <a:pt x="0" y="0"/>
              </a:moveTo>
              <a:lnTo>
                <a:pt x="0" y="3318216"/>
              </a:lnTo>
              <a:lnTo>
                <a:pt x="115416" y="3318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5E6423-E917-4D99-A4AA-8D881B9B0978}">
      <dsp:nvSpPr>
        <dsp:cNvPr id="0" name=""/>
        <dsp:cNvSpPr/>
      </dsp:nvSpPr>
      <dsp:spPr>
        <a:xfrm>
          <a:off x="2402048" y="3610337"/>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Plan Risk Responses</a:t>
          </a:r>
        </a:p>
      </dsp:txBody>
      <dsp:txXfrm>
        <a:off x="2418950" y="3627239"/>
        <a:ext cx="889525" cy="543277"/>
      </dsp:txXfrm>
    </dsp:sp>
    <dsp:sp modelId="{6222A916-0454-437D-889D-4C9E6907B23D}">
      <dsp:nvSpPr>
        <dsp:cNvPr id="0" name=""/>
        <dsp:cNvSpPr/>
      </dsp:nvSpPr>
      <dsp:spPr>
        <a:xfrm>
          <a:off x="3613918" y="3581"/>
          <a:ext cx="1154162" cy="5770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Executing</a:t>
          </a:r>
        </a:p>
      </dsp:txBody>
      <dsp:txXfrm>
        <a:off x="3630820" y="20483"/>
        <a:ext cx="1120358" cy="543277"/>
      </dsp:txXfrm>
    </dsp:sp>
    <dsp:sp modelId="{B1D23562-2E74-4998-A4A1-F4E935B194DD}">
      <dsp:nvSpPr>
        <dsp:cNvPr id="0" name=""/>
        <dsp:cNvSpPr/>
      </dsp:nvSpPr>
      <dsp:spPr>
        <a:xfrm>
          <a:off x="3729335" y="580662"/>
          <a:ext cx="115416" cy="432810"/>
        </a:xfrm>
        <a:custGeom>
          <a:avLst/>
          <a:gdLst/>
          <a:ahLst/>
          <a:cxnLst/>
          <a:rect l="0" t="0" r="0" b="0"/>
          <a:pathLst>
            <a:path>
              <a:moveTo>
                <a:pt x="0" y="0"/>
              </a:moveTo>
              <a:lnTo>
                <a:pt x="0" y="432810"/>
              </a:lnTo>
              <a:lnTo>
                <a:pt x="115416" y="4328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B358F-F60A-4D2E-9449-3EAB2BBB4D05}">
      <dsp:nvSpPr>
        <dsp:cNvPr id="0" name=""/>
        <dsp:cNvSpPr/>
      </dsp:nvSpPr>
      <dsp:spPr>
        <a:xfrm>
          <a:off x="3844751" y="724932"/>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Implement Risk Responses</a:t>
          </a:r>
        </a:p>
      </dsp:txBody>
      <dsp:txXfrm>
        <a:off x="3861653" y="741834"/>
        <a:ext cx="889525" cy="543277"/>
      </dsp:txXfrm>
    </dsp:sp>
    <dsp:sp modelId="{C261C3A1-0F86-41B4-868A-20D1F4E38CE9}">
      <dsp:nvSpPr>
        <dsp:cNvPr id="0" name=""/>
        <dsp:cNvSpPr/>
      </dsp:nvSpPr>
      <dsp:spPr>
        <a:xfrm>
          <a:off x="5056621" y="3581"/>
          <a:ext cx="1154162" cy="5770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Monitoring and Controlling</a:t>
          </a:r>
        </a:p>
      </dsp:txBody>
      <dsp:txXfrm>
        <a:off x="5073523" y="20483"/>
        <a:ext cx="1120358" cy="543277"/>
      </dsp:txXfrm>
    </dsp:sp>
    <dsp:sp modelId="{E86F7CEB-1E73-4141-AAC5-26821E99D113}">
      <dsp:nvSpPr>
        <dsp:cNvPr id="0" name=""/>
        <dsp:cNvSpPr/>
      </dsp:nvSpPr>
      <dsp:spPr>
        <a:xfrm>
          <a:off x="5172037" y="580662"/>
          <a:ext cx="115416" cy="432810"/>
        </a:xfrm>
        <a:custGeom>
          <a:avLst/>
          <a:gdLst/>
          <a:ahLst/>
          <a:cxnLst/>
          <a:rect l="0" t="0" r="0" b="0"/>
          <a:pathLst>
            <a:path>
              <a:moveTo>
                <a:pt x="0" y="0"/>
              </a:moveTo>
              <a:lnTo>
                <a:pt x="0" y="432810"/>
              </a:lnTo>
              <a:lnTo>
                <a:pt x="115416" y="4328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5287454" y="724932"/>
          <a:ext cx="923329" cy="5770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Monitor Risk </a:t>
          </a:r>
        </a:p>
      </dsp:txBody>
      <dsp:txXfrm>
        <a:off x="5304356" y="741834"/>
        <a:ext cx="889525" cy="5432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F5EFC-60E4-4DF3-9E94-05FB618ED540}">
      <dsp:nvSpPr>
        <dsp:cNvPr id="0" name=""/>
        <dsp:cNvSpPr/>
      </dsp:nvSpPr>
      <dsp:spPr>
        <a:xfrm>
          <a:off x="0" y="209574"/>
          <a:ext cx="8402782" cy="1852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2149" tIns="291592" rIns="65214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Resolve Issues and threats causing</a:t>
          </a:r>
        </a:p>
        <a:p>
          <a:pPr marL="457200" lvl="2" indent="-228600" algn="l" defTabSz="889000">
            <a:lnSpc>
              <a:spcPct val="90000"/>
            </a:lnSpc>
            <a:spcBef>
              <a:spcPct val="0"/>
            </a:spcBef>
            <a:spcAft>
              <a:spcPct val="15000"/>
            </a:spcAft>
            <a:buChar char="•"/>
          </a:pPr>
          <a:r>
            <a:rPr lang="en-US" sz="2000" kern="1200" dirty="0"/>
            <a:t>delays</a:t>
          </a:r>
        </a:p>
        <a:p>
          <a:pPr marL="457200" lvl="2" indent="-228600" algn="l" defTabSz="889000">
            <a:lnSpc>
              <a:spcPct val="90000"/>
            </a:lnSpc>
            <a:spcBef>
              <a:spcPct val="0"/>
            </a:spcBef>
            <a:spcAft>
              <a:spcPct val="15000"/>
            </a:spcAft>
            <a:buChar char="•"/>
          </a:pPr>
          <a:r>
            <a:rPr lang="en-US" sz="2000" kern="1200" dirty="0"/>
            <a:t>cost overruns</a:t>
          </a:r>
        </a:p>
        <a:p>
          <a:pPr marL="457200" lvl="2" indent="-228600" algn="l" defTabSz="889000">
            <a:lnSpc>
              <a:spcPct val="90000"/>
            </a:lnSpc>
            <a:spcBef>
              <a:spcPct val="0"/>
            </a:spcBef>
            <a:spcAft>
              <a:spcPct val="15000"/>
            </a:spcAft>
            <a:buChar char="•"/>
          </a:pPr>
          <a:r>
            <a:rPr lang="en-US" sz="2000" kern="1200" dirty="0"/>
            <a:t>performance shortfall</a:t>
          </a:r>
        </a:p>
        <a:p>
          <a:pPr marL="457200" lvl="2" indent="-228600" algn="l" defTabSz="889000">
            <a:lnSpc>
              <a:spcPct val="90000"/>
            </a:lnSpc>
            <a:spcBef>
              <a:spcPct val="0"/>
            </a:spcBef>
            <a:spcAft>
              <a:spcPct val="15000"/>
            </a:spcAft>
            <a:buChar char="•"/>
          </a:pPr>
          <a:r>
            <a:rPr lang="en-US" sz="2000" kern="1200" dirty="0"/>
            <a:t>loss of reputation</a:t>
          </a:r>
        </a:p>
      </dsp:txBody>
      <dsp:txXfrm>
        <a:off x="0" y="209574"/>
        <a:ext cx="8402782" cy="1852200"/>
      </dsp:txXfrm>
    </dsp:sp>
    <dsp:sp modelId="{EC30C1A7-F10C-4908-AA8E-B14275145ECF}">
      <dsp:nvSpPr>
        <dsp:cNvPr id="0" name=""/>
        <dsp:cNvSpPr/>
      </dsp:nvSpPr>
      <dsp:spPr>
        <a:xfrm>
          <a:off x="420139" y="2934"/>
          <a:ext cx="5881947" cy="4132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2324" tIns="0" rIns="222324" bIns="0" numCol="1" spcCol="1270" anchor="ctr" anchorCtr="0">
          <a:noAutofit/>
        </a:bodyPr>
        <a:lstStyle/>
        <a:p>
          <a:pPr marL="0" lvl="0" indent="0" algn="l" defTabSz="889000">
            <a:lnSpc>
              <a:spcPct val="90000"/>
            </a:lnSpc>
            <a:spcBef>
              <a:spcPct val="0"/>
            </a:spcBef>
            <a:spcAft>
              <a:spcPct val="35000"/>
            </a:spcAft>
            <a:buNone/>
          </a:pPr>
          <a:r>
            <a:rPr lang="en-US" sz="2000" kern="1200" dirty="0"/>
            <a:t>Negative Risks</a:t>
          </a:r>
        </a:p>
      </dsp:txBody>
      <dsp:txXfrm>
        <a:off x="440314" y="23109"/>
        <a:ext cx="5841597" cy="372930"/>
      </dsp:txXfrm>
    </dsp:sp>
    <dsp:sp modelId="{EF6AD45E-AF56-4B01-ACE0-F4BB2C4C770B}">
      <dsp:nvSpPr>
        <dsp:cNvPr id="0" name=""/>
        <dsp:cNvSpPr/>
      </dsp:nvSpPr>
      <dsp:spPr>
        <a:xfrm>
          <a:off x="0" y="2344014"/>
          <a:ext cx="8402782" cy="1278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2149" tIns="291592" rIns="65214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Enhance or Exploit opportunities</a:t>
          </a:r>
        </a:p>
        <a:p>
          <a:pPr marL="457200" lvl="2" indent="-228600" algn="l" defTabSz="889000">
            <a:lnSpc>
              <a:spcPct val="90000"/>
            </a:lnSpc>
            <a:spcBef>
              <a:spcPct val="0"/>
            </a:spcBef>
            <a:spcAft>
              <a:spcPct val="15000"/>
            </a:spcAft>
            <a:buChar char="•"/>
          </a:pPr>
          <a:r>
            <a:rPr lang="en-US" sz="2000" kern="1200" dirty="0"/>
            <a:t>reduced time and cost</a:t>
          </a:r>
        </a:p>
        <a:p>
          <a:pPr marL="457200" lvl="2" indent="-228600" algn="l" defTabSz="889000">
            <a:lnSpc>
              <a:spcPct val="90000"/>
            </a:lnSpc>
            <a:spcBef>
              <a:spcPct val="0"/>
            </a:spcBef>
            <a:spcAft>
              <a:spcPct val="15000"/>
            </a:spcAft>
            <a:buChar char="•"/>
          </a:pPr>
          <a:r>
            <a:rPr lang="en-US" sz="2000" kern="1200" dirty="0"/>
            <a:t>Improve performance or reputation.</a:t>
          </a:r>
        </a:p>
      </dsp:txBody>
      <dsp:txXfrm>
        <a:off x="0" y="2344014"/>
        <a:ext cx="8402782" cy="1278900"/>
      </dsp:txXfrm>
    </dsp:sp>
    <dsp:sp modelId="{286951B4-397F-44B4-9369-9CBDEDD2E8DE}">
      <dsp:nvSpPr>
        <dsp:cNvPr id="0" name=""/>
        <dsp:cNvSpPr/>
      </dsp:nvSpPr>
      <dsp:spPr>
        <a:xfrm>
          <a:off x="420139" y="2137374"/>
          <a:ext cx="5881947" cy="4132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2324" tIns="0" rIns="222324" bIns="0" numCol="1" spcCol="1270" anchor="ctr" anchorCtr="0">
          <a:noAutofit/>
        </a:bodyPr>
        <a:lstStyle/>
        <a:p>
          <a:pPr marL="0" lvl="0" indent="0" algn="l" defTabSz="889000">
            <a:lnSpc>
              <a:spcPct val="90000"/>
            </a:lnSpc>
            <a:spcBef>
              <a:spcPct val="0"/>
            </a:spcBef>
            <a:spcAft>
              <a:spcPct val="35000"/>
            </a:spcAft>
            <a:buNone/>
          </a:pPr>
          <a:r>
            <a:rPr lang="en-US" sz="2000" kern="1200" dirty="0"/>
            <a:t>Positive Risks - Opportunities</a:t>
          </a:r>
        </a:p>
      </dsp:txBody>
      <dsp:txXfrm>
        <a:off x="440314" y="2157549"/>
        <a:ext cx="584159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7CBDE-78B6-42CB-AE50-865E0D6BA850}">
      <dsp:nvSpPr>
        <dsp:cNvPr id="0" name=""/>
        <dsp:cNvSpPr/>
      </dsp:nvSpPr>
      <dsp:spPr>
        <a:xfrm>
          <a:off x="0" y="307086"/>
          <a:ext cx="4191000"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2D081E8-8DC7-43BD-B068-81D6671D8A18}">
      <dsp:nvSpPr>
        <dsp:cNvPr id="0" name=""/>
        <dsp:cNvSpPr/>
      </dsp:nvSpPr>
      <dsp:spPr>
        <a:xfrm>
          <a:off x="209550" y="41406"/>
          <a:ext cx="293370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887" tIns="0" rIns="110887" bIns="0" numCol="1" spcCol="1270" anchor="ctr" anchorCtr="0">
          <a:noAutofit/>
        </a:bodyPr>
        <a:lstStyle/>
        <a:p>
          <a:pPr marL="0" lvl="0" indent="0" algn="l" defTabSz="800100">
            <a:lnSpc>
              <a:spcPct val="90000"/>
            </a:lnSpc>
            <a:spcBef>
              <a:spcPct val="0"/>
            </a:spcBef>
            <a:spcAft>
              <a:spcPct val="35000"/>
            </a:spcAft>
            <a:buNone/>
          </a:pPr>
          <a:r>
            <a:rPr lang="en-US" sz="1800" kern="1200" dirty="0"/>
            <a:t>Functional</a:t>
          </a:r>
        </a:p>
      </dsp:txBody>
      <dsp:txXfrm>
        <a:off x="235489" y="67345"/>
        <a:ext cx="2881822" cy="479482"/>
      </dsp:txXfrm>
    </dsp:sp>
    <dsp:sp modelId="{F1C46340-92E1-491B-8229-A7B785F73D3A}">
      <dsp:nvSpPr>
        <dsp:cNvPr id="0" name=""/>
        <dsp:cNvSpPr/>
      </dsp:nvSpPr>
      <dsp:spPr>
        <a:xfrm>
          <a:off x="0" y="1123566"/>
          <a:ext cx="4191000"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5B42852-B299-4C1A-B484-3BE83BB4E537}">
      <dsp:nvSpPr>
        <dsp:cNvPr id="0" name=""/>
        <dsp:cNvSpPr/>
      </dsp:nvSpPr>
      <dsp:spPr>
        <a:xfrm>
          <a:off x="209550" y="857886"/>
          <a:ext cx="2933700"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887" tIns="0" rIns="110887" bIns="0" numCol="1" spcCol="1270" anchor="ctr" anchorCtr="0">
          <a:noAutofit/>
        </a:bodyPr>
        <a:lstStyle/>
        <a:p>
          <a:pPr marL="0" lvl="0" indent="0" algn="l" defTabSz="800100">
            <a:lnSpc>
              <a:spcPct val="90000"/>
            </a:lnSpc>
            <a:spcBef>
              <a:spcPct val="0"/>
            </a:spcBef>
            <a:spcAft>
              <a:spcPct val="35000"/>
            </a:spcAft>
            <a:buNone/>
          </a:pPr>
          <a:r>
            <a:rPr lang="en-US" sz="1800" kern="1200" dirty="0"/>
            <a:t>Projectized</a:t>
          </a:r>
        </a:p>
      </dsp:txBody>
      <dsp:txXfrm>
        <a:off x="235489" y="883825"/>
        <a:ext cx="2881822" cy="479482"/>
      </dsp:txXfrm>
    </dsp:sp>
    <dsp:sp modelId="{0349602F-2112-4BDF-B545-A38554583147}">
      <dsp:nvSpPr>
        <dsp:cNvPr id="0" name=""/>
        <dsp:cNvSpPr/>
      </dsp:nvSpPr>
      <dsp:spPr>
        <a:xfrm>
          <a:off x="0" y="1940047"/>
          <a:ext cx="4191000" cy="12757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5268" tIns="374904" rIns="32526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Strong</a:t>
          </a:r>
        </a:p>
        <a:p>
          <a:pPr marL="171450" lvl="1" indent="-171450" algn="l" defTabSz="800100">
            <a:lnSpc>
              <a:spcPct val="90000"/>
            </a:lnSpc>
            <a:spcBef>
              <a:spcPct val="0"/>
            </a:spcBef>
            <a:spcAft>
              <a:spcPct val="15000"/>
            </a:spcAft>
            <a:buChar char="•"/>
          </a:pPr>
          <a:r>
            <a:rPr lang="en-US" sz="1800" kern="1200" dirty="0"/>
            <a:t>Balanced</a:t>
          </a:r>
        </a:p>
        <a:p>
          <a:pPr marL="171450" lvl="1" indent="-171450" algn="l" defTabSz="800100">
            <a:lnSpc>
              <a:spcPct val="90000"/>
            </a:lnSpc>
            <a:spcBef>
              <a:spcPct val="0"/>
            </a:spcBef>
            <a:spcAft>
              <a:spcPct val="15000"/>
            </a:spcAft>
            <a:buChar char="•"/>
          </a:pPr>
          <a:r>
            <a:rPr lang="en-US" sz="1800" kern="1200" dirty="0"/>
            <a:t>Weak</a:t>
          </a:r>
        </a:p>
      </dsp:txBody>
      <dsp:txXfrm>
        <a:off x="0" y="1940047"/>
        <a:ext cx="4191000" cy="1275750"/>
      </dsp:txXfrm>
    </dsp:sp>
    <dsp:sp modelId="{8B476F24-8B4C-4B5E-97D0-A64FE82F7BC0}">
      <dsp:nvSpPr>
        <dsp:cNvPr id="0" name=""/>
        <dsp:cNvSpPr/>
      </dsp:nvSpPr>
      <dsp:spPr>
        <a:xfrm>
          <a:off x="209550" y="1674367"/>
          <a:ext cx="2933700" cy="5313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887" tIns="0" rIns="110887" bIns="0" numCol="1" spcCol="1270" anchor="ctr" anchorCtr="0">
          <a:noAutofit/>
        </a:bodyPr>
        <a:lstStyle/>
        <a:p>
          <a:pPr marL="0" lvl="0" indent="0" algn="l" defTabSz="800100">
            <a:lnSpc>
              <a:spcPct val="90000"/>
            </a:lnSpc>
            <a:spcBef>
              <a:spcPct val="0"/>
            </a:spcBef>
            <a:spcAft>
              <a:spcPct val="35000"/>
            </a:spcAft>
            <a:buNone/>
          </a:pPr>
          <a:r>
            <a:rPr lang="en-US" sz="1800" kern="1200" dirty="0"/>
            <a:t>Matrix</a:t>
          </a:r>
        </a:p>
      </dsp:txBody>
      <dsp:txXfrm>
        <a:off x="235489" y="1700306"/>
        <a:ext cx="2881822" cy="4794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2DB12-443A-4D98-B892-83F67F15E6F6}">
      <dsp:nvSpPr>
        <dsp:cNvPr id="0" name=""/>
        <dsp:cNvSpPr/>
      </dsp:nvSpPr>
      <dsp:spPr>
        <a:xfrm>
          <a:off x="0" y="147005"/>
          <a:ext cx="5098256" cy="501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Escalate</a:t>
          </a:r>
        </a:p>
      </dsp:txBody>
      <dsp:txXfrm>
        <a:off x="24502" y="171507"/>
        <a:ext cx="5049252" cy="452926"/>
      </dsp:txXfrm>
    </dsp:sp>
    <dsp:sp modelId="{A71B2EF2-D6D0-4BC4-968B-6AB9DC4481CF}">
      <dsp:nvSpPr>
        <dsp:cNvPr id="0" name=""/>
        <dsp:cNvSpPr/>
      </dsp:nvSpPr>
      <dsp:spPr>
        <a:xfrm>
          <a:off x="0" y="648935"/>
          <a:ext cx="509825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Risk is outside the scope of the project</a:t>
          </a:r>
        </a:p>
        <a:p>
          <a:pPr marL="171450" lvl="1" indent="-171450" algn="l" defTabSz="755650">
            <a:lnSpc>
              <a:spcPct val="90000"/>
            </a:lnSpc>
            <a:spcBef>
              <a:spcPct val="0"/>
            </a:spcBef>
            <a:spcAft>
              <a:spcPct val="20000"/>
            </a:spcAft>
            <a:buChar char="•"/>
          </a:pPr>
          <a:r>
            <a:rPr lang="en-US" sz="1700" kern="1200"/>
            <a:t>Escalate to program/portfolio level</a:t>
          </a:r>
        </a:p>
      </dsp:txBody>
      <dsp:txXfrm>
        <a:off x="0" y="648935"/>
        <a:ext cx="5098256" cy="535095"/>
      </dsp:txXfrm>
    </dsp:sp>
    <dsp:sp modelId="{06806BB6-0F53-478A-8331-C8483E7CB548}">
      <dsp:nvSpPr>
        <dsp:cNvPr id="0" name=""/>
        <dsp:cNvSpPr/>
      </dsp:nvSpPr>
      <dsp:spPr>
        <a:xfrm>
          <a:off x="0" y="1184030"/>
          <a:ext cx="5098256" cy="50193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Avoid</a:t>
          </a:r>
        </a:p>
      </dsp:txBody>
      <dsp:txXfrm>
        <a:off x="24502" y="1208532"/>
        <a:ext cx="5049252" cy="452926"/>
      </dsp:txXfrm>
    </dsp:sp>
    <dsp:sp modelId="{B84D90E2-EBBE-4CD3-AC25-CB43164B1A34}">
      <dsp:nvSpPr>
        <dsp:cNvPr id="0" name=""/>
        <dsp:cNvSpPr/>
      </dsp:nvSpPr>
      <dsp:spPr>
        <a:xfrm>
          <a:off x="0" y="1685960"/>
          <a:ext cx="509825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Reduce the possibility of occurrence to zero</a:t>
          </a:r>
        </a:p>
        <a:p>
          <a:pPr marL="171450" lvl="1" indent="-171450" algn="l" defTabSz="755650">
            <a:lnSpc>
              <a:spcPct val="90000"/>
            </a:lnSpc>
            <a:spcBef>
              <a:spcPct val="0"/>
            </a:spcBef>
            <a:spcAft>
              <a:spcPct val="20000"/>
            </a:spcAft>
            <a:buChar char="•"/>
          </a:pPr>
          <a:r>
            <a:rPr lang="en-US" sz="1700" kern="1200"/>
            <a:t>Alter scope, change strategy, acquire new resource</a:t>
          </a:r>
        </a:p>
      </dsp:txBody>
      <dsp:txXfrm>
        <a:off x="0" y="1685960"/>
        <a:ext cx="5098256" cy="535095"/>
      </dsp:txXfrm>
    </dsp:sp>
    <dsp:sp modelId="{785A13B3-62B8-4249-B8F1-F90D5C184F55}">
      <dsp:nvSpPr>
        <dsp:cNvPr id="0" name=""/>
        <dsp:cNvSpPr/>
      </dsp:nvSpPr>
      <dsp:spPr>
        <a:xfrm>
          <a:off x="0" y="2221055"/>
          <a:ext cx="5098256" cy="5019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Transfer</a:t>
          </a:r>
        </a:p>
      </dsp:txBody>
      <dsp:txXfrm>
        <a:off x="24502" y="2245557"/>
        <a:ext cx="5049252" cy="452926"/>
      </dsp:txXfrm>
    </dsp:sp>
    <dsp:sp modelId="{91B8429C-14A8-4BE5-A30D-4342556547CE}">
      <dsp:nvSpPr>
        <dsp:cNvPr id="0" name=""/>
        <dsp:cNvSpPr/>
      </dsp:nvSpPr>
      <dsp:spPr>
        <a:xfrm>
          <a:off x="0" y="2722985"/>
          <a:ext cx="5098256" cy="489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Shift ownership of risk to a third party for better management</a:t>
          </a:r>
        </a:p>
      </dsp:txBody>
      <dsp:txXfrm>
        <a:off x="0" y="2722985"/>
        <a:ext cx="5098256" cy="489555"/>
      </dsp:txXfrm>
    </dsp:sp>
    <dsp:sp modelId="{50C06D8E-9AAA-43B6-AA40-A0DFFC82E93D}">
      <dsp:nvSpPr>
        <dsp:cNvPr id="0" name=""/>
        <dsp:cNvSpPr/>
      </dsp:nvSpPr>
      <dsp:spPr>
        <a:xfrm>
          <a:off x="0" y="3212541"/>
          <a:ext cx="5098256" cy="50193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Mitigate</a:t>
          </a:r>
        </a:p>
      </dsp:txBody>
      <dsp:txXfrm>
        <a:off x="24502" y="3237043"/>
        <a:ext cx="5049252" cy="452926"/>
      </dsp:txXfrm>
    </dsp:sp>
    <dsp:sp modelId="{6D3B768E-6C20-4390-8EAB-B7A2C08594FE}">
      <dsp:nvSpPr>
        <dsp:cNvPr id="0" name=""/>
        <dsp:cNvSpPr/>
      </dsp:nvSpPr>
      <dsp:spPr>
        <a:xfrm>
          <a:off x="0" y="3714471"/>
          <a:ext cx="5098256" cy="489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Reduce the probability of occurrence and/or impact of a threat</a:t>
          </a:r>
        </a:p>
      </dsp:txBody>
      <dsp:txXfrm>
        <a:off x="0" y="3714471"/>
        <a:ext cx="5098256" cy="489555"/>
      </dsp:txXfrm>
    </dsp:sp>
    <dsp:sp modelId="{9F6CEABB-9F10-46E2-8BC2-EF265F362918}">
      <dsp:nvSpPr>
        <dsp:cNvPr id="0" name=""/>
        <dsp:cNvSpPr/>
      </dsp:nvSpPr>
      <dsp:spPr>
        <a:xfrm>
          <a:off x="0" y="4204026"/>
          <a:ext cx="5098256" cy="5019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Accept	</a:t>
          </a:r>
        </a:p>
      </dsp:txBody>
      <dsp:txXfrm>
        <a:off x="24502" y="4228528"/>
        <a:ext cx="5049252" cy="452926"/>
      </dsp:txXfrm>
    </dsp:sp>
    <dsp:sp modelId="{9D7806A9-AAEE-4582-946D-86823729FC87}">
      <dsp:nvSpPr>
        <dsp:cNvPr id="0" name=""/>
        <dsp:cNvSpPr/>
      </dsp:nvSpPr>
      <dsp:spPr>
        <a:xfrm>
          <a:off x="0" y="4705956"/>
          <a:ext cx="5098256"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No proactive action is taken</a:t>
          </a:r>
        </a:p>
        <a:p>
          <a:pPr marL="342900" lvl="2" indent="-171450" algn="l" defTabSz="755650">
            <a:lnSpc>
              <a:spcPct val="90000"/>
            </a:lnSpc>
            <a:spcBef>
              <a:spcPct val="0"/>
            </a:spcBef>
            <a:spcAft>
              <a:spcPct val="20000"/>
            </a:spcAft>
            <a:buChar char="•"/>
          </a:pPr>
          <a:r>
            <a:rPr lang="en-US" sz="1700" kern="1200"/>
            <a:t>Passive acceptance – do nothing</a:t>
          </a:r>
        </a:p>
        <a:p>
          <a:pPr marL="342900" lvl="2" indent="-171450" algn="l" defTabSz="755650">
            <a:lnSpc>
              <a:spcPct val="90000"/>
            </a:lnSpc>
            <a:spcBef>
              <a:spcPct val="0"/>
            </a:spcBef>
            <a:spcAft>
              <a:spcPct val="20000"/>
            </a:spcAft>
            <a:buChar char="•"/>
          </a:pPr>
          <a:r>
            <a:rPr lang="en-US" sz="1700" kern="1200"/>
            <a:t>Active acceptance  - establish a reserve </a:t>
          </a:r>
        </a:p>
      </dsp:txBody>
      <dsp:txXfrm>
        <a:off x="0" y="4705956"/>
        <a:ext cx="5098256" cy="7969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4A7BF-65CE-4A53-B513-E1F29F9E3673}">
      <dsp:nvSpPr>
        <dsp:cNvPr id="0" name=""/>
        <dsp:cNvSpPr/>
      </dsp:nvSpPr>
      <dsp:spPr>
        <a:xfrm>
          <a:off x="0" y="689"/>
          <a:ext cx="50982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F0C31-0286-47D7-9220-866BC5B32822}">
      <dsp:nvSpPr>
        <dsp:cNvPr id="0" name=""/>
        <dsp:cNvSpPr/>
      </dsp:nvSpPr>
      <dsp:spPr>
        <a:xfrm>
          <a:off x="0" y="689"/>
          <a:ext cx="1019651"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Escalate</a:t>
          </a:r>
        </a:p>
      </dsp:txBody>
      <dsp:txXfrm>
        <a:off x="0" y="689"/>
        <a:ext cx="1019651" cy="1129706"/>
      </dsp:txXfrm>
    </dsp:sp>
    <dsp:sp modelId="{76D152CB-0C7D-46A7-B7A9-3EC30D257131}">
      <dsp:nvSpPr>
        <dsp:cNvPr id="0" name=""/>
        <dsp:cNvSpPr/>
      </dsp:nvSpPr>
      <dsp:spPr>
        <a:xfrm>
          <a:off x="1096125" y="51989"/>
          <a:ext cx="4002130" cy="1026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Opportunities that are outside the scope of the project manager are escalated to higher authorities</a:t>
          </a:r>
        </a:p>
      </dsp:txBody>
      <dsp:txXfrm>
        <a:off x="1096125" y="51989"/>
        <a:ext cx="4002130" cy="1026002"/>
      </dsp:txXfrm>
    </dsp:sp>
    <dsp:sp modelId="{9CD93029-0A57-4774-B0C2-62AFE072DB31}">
      <dsp:nvSpPr>
        <dsp:cNvPr id="0" name=""/>
        <dsp:cNvSpPr/>
      </dsp:nvSpPr>
      <dsp:spPr>
        <a:xfrm>
          <a:off x="1019651" y="1077992"/>
          <a:ext cx="40786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763F9A-EB5E-4CC3-BF14-2F48777A9202}">
      <dsp:nvSpPr>
        <dsp:cNvPr id="0" name=""/>
        <dsp:cNvSpPr/>
      </dsp:nvSpPr>
      <dsp:spPr>
        <a:xfrm>
          <a:off x="0" y="1130396"/>
          <a:ext cx="5098256"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0B6E2-1EDF-4F7F-BB46-1184C887EA60}">
      <dsp:nvSpPr>
        <dsp:cNvPr id="0" name=""/>
        <dsp:cNvSpPr/>
      </dsp:nvSpPr>
      <dsp:spPr>
        <a:xfrm>
          <a:off x="0" y="1130396"/>
          <a:ext cx="1019651"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Exploit</a:t>
          </a:r>
        </a:p>
      </dsp:txBody>
      <dsp:txXfrm>
        <a:off x="0" y="1130396"/>
        <a:ext cx="1019651" cy="1129706"/>
      </dsp:txXfrm>
    </dsp:sp>
    <dsp:sp modelId="{A83A45EC-5FD3-475A-88A9-C14CAD2279C1}">
      <dsp:nvSpPr>
        <dsp:cNvPr id="0" name=""/>
        <dsp:cNvSpPr/>
      </dsp:nvSpPr>
      <dsp:spPr>
        <a:xfrm>
          <a:off x="1096125" y="1181696"/>
          <a:ext cx="4002130" cy="1026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Exploit the risk to ensure that it realizes or make sure it happens and the project gains as a result</a:t>
          </a:r>
        </a:p>
      </dsp:txBody>
      <dsp:txXfrm>
        <a:off x="1096125" y="1181696"/>
        <a:ext cx="4002130" cy="1026002"/>
      </dsp:txXfrm>
    </dsp:sp>
    <dsp:sp modelId="{626065DE-1398-4267-83EF-A1098C387EA1}">
      <dsp:nvSpPr>
        <dsp:cNvPr id="0" name=""/>
        <dsp:cNvSpPr/>
      </dsp:nvSpPr>
      <dsp:spPr>
        <a:xfrm>
          <a:off x="1019651" y="2207699"/>
          <a:ext cx="40786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7A01B-2E6A-45DD-8870-24B8740D35ED}">
      <dsp:nvSpPr>
        <dsp:cNvPr id="0" name=""/>
        <dsp:cNvSpPr/>
      </dsp:nvSpPr>
      <dsp:spPr>
        <a:xfrm>
          <a:off x="0" y="2260102"/>
          <a:ext cx="5098256"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30076-2529-4168-9FD7-D243BEBC29FF}">
      <dsp:nvSpPr>
        <dsp:cNvPr id="0" name=""/>
        <dsp:cNvSpPr/>
      </dsp:nvSpPr>
      <dsp:spPr>
        <a:xfrm>
          <a:off x="0" y="2260102"/>
          <a:ext cx="1019651"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Share</a:t>
          </a:r>
        </a:p>
      </dsp:txBody>
      <dsp:txXfrm>
        <a:off x="0" y="2260102"/>
        <a:ext cx="1019651" cy="1129706"/>
      </dsp:txXfrm>
    </dsp:sp>
    <dsp:sp modelId="{663CAE21-E994-421C-9BF9-5FBDAC3A4DE2}">
      <dsp:nvSpPr>
        <dsp:cNvPr id="0" name=""/>
        <dsp:cNvSpPr/>
      </dsp:nvSpPr>
      <dsp:spPr>
        <a:xfrm>
          <a:off x="1096125" y="2311402"/>
          <a:ext cx="4002130" cy="1026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Tw Cen MT" panose="020B0602020104020603"/>
            </a:rPr>
            <a:t>Allocate</a:t>
          </a:r>
          <a:r>
            <a:rPr lang="en-US" sz="2100" kern="1200" dirty="0"/>
            <a:t> ownership of risk to another party </a:t>
          </a:r>
          <a:r>
            <a:rPr lang="en-US" sz="2100" kern="1200" dirty="0" err="1"/>
            <a:t>eg</a:t>
          </a:r>
          <a:r>
            <a:rPr lang="en-US" sz="2100" kern="1200" dirty="0"/>
            <a:t>: partnering with another company to share benefits</a:t>
          </a:r>
        </a:p>
      </dsp:txBody>
      <dsp:txXfrm>
        <a:off x="1096125" y="2311402"/>
        <a:ext cx="4002130" cy="1026002"/>
      </dsp:txXfrm>
    </dsp:sp>
    <dsp:sp modelId="{A3378D32-9002-41CF-9CA0-8B060C17AA8E}">
      <dsp:nvSpPr>
        <dsp:cNvPr id="0" name=""/>
        <dsp:cNvSpPr/>
      </dsp:nvSpPr>
      <dsp:spPr>
        <a:xfrm>
          <a:off x="1019651" y="3337405"/>
          <a:ext cx="40786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98AF36-FDC0-4B79-8AFF-89391076DBF2}">
      <dsp:nvSpPr>
        <dsp:cNvPr id="0" name=""/>
        <dsp:cNvSpPr/>
      </dsp:nvSpPr>
      <dsp:spPr>
        <a:xfrm>
          <a:off x="0" y="3389809"/>
          <a:ext cx="5098256"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6FA6D-B394-4CD6-A4E5-59B114428E31}">
      <dsp:nvSpPr>
        <dsp:cNvPr id="0" name=""/>
        <dsp:cNvSpPr/>
      </dsp:nvSpPr>
      <dsp:spPr>
        <a:xfrm>
          <a:off x="0" y="3389809"/>
          <a:ext cx="1019651"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Enhance</a:t>
          </a:r>
        </a:p>
      </dsp:txBody>
      <dsp:txXfrm>
        <a:off x="0" y="3389809"/>
        <a:ext cx="1019651" cy="1129706"/>
      </dsp:txXfrm>
    </dsp:sp>
    <dsp:sp modelId="{B7323440-466C-4448-9A48-883FDA143DE5}">
      <dsp:nvSpPr>
        <dsp:cNvPr id="0" name=""/>
        <dsp:cNvSpPr/>
      </dsp:nvSpPr>
      <dsp:spPr>
        <a:xfrm>
          <a:off x="1096125" y="3441109"/>
          <a:ext cx="4002130" cy="1026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latin typeface="Tw Cen MT" panose="020B0602020104020603"/>
            </a:rPr>
            <a:t>Increase the</a:t>
          </a:r>
          <a:r>
            <a:rPr lang="en-US" sz="2100" kern="1200" dirty="0"/>
            <a:t> size of the opportunity by maximizing key drivers of the positive risk</a:t>
          </a:r>
        </a:p>
      </dsp:txBody>
      <dsp:txXfrm>
        <a:off x="1096125" y="3441109"/>
        <a:ext cx="4002130" cy="1026002"/>
      </dsp:txXfrm>
    </dsp:sp>
    <dsp:sp modelId="{2DFCBCA8-98DD-4011-8BBE-E49459A2F1AD}">
      <dsp:nvSpPr>
        <dsp:cNvPr id="0" name=""/>
        <dsp:cNvSpPr/>
      </dsp:nvSpPr>
      <dsp:spPr>
        <a:xfrm>
          <a:off x="1019651" y="4467112"/>
          <a:ext cx="40786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368B5-C26C-4BF9-952E-5827E057BBFF}">
      <dsp:nvSpPr>
        <dsp:cNvPr id="0" name=""/>
        <dsp:cNvSpPr/>
      </dsp:nvSpPr>
      <dsp:spPr>
        <a:xfrm>
          <a:off x="0" y="4519515"/>
          <a:ext cx="509825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EAFAC-D363-4B82-857A-08EE68381D9F}">
      <dsp:nvSpPr>
        <dsp:cNvPr id="0" name=""/>
        <dsp:cNvSpPr/>
      </dsp:nvSpPr>
      <dsp:spPr>
        <a:xfrm>
          <a:off x="0" y="4519515"/>
          <a:ext cx="1019651"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Accept</a:t>
          </a:r>
        </a:p>
      </dsp:txBody>
      <dsp:txXfrm>
        <a:off x="0" y="4519515"/>
        <a:ext cx="1019651" cy="1129706"/>
      </dsp:txXfrm>
    </dsp:sp>
    <dsp:sp modelId="{8765CE11-939E-4F7C-A43C-F0D1FC92228D}">
      <dsp:nvSpPr>
        <dsp:cNvPr id="0" name=""/>
        <dsp:cNvSpPr/>
      </dsp:nvSpPr>
      <dsp:spPr>
        <a:xfrm>
          <a:off x="1096125" y="4570815"/>
          <a:ext cx="4002130" cy="1026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 action is taken to maximize the positive risk or opportunity</a:t>
          </a:r>
        </a:p>
      </dsp:txBody>
      <dsp:txXfrm>
        <a:off x="1096125" y="4570815"/>
        <a:ext cx="4002130" cy="1026002"/>
      </dsp:txXfrm>
    </dsp:sp>
    <dsp:sp modelId="{1914B06C-346D-423D-8B9A-E3A61603F369}">
      <dsp:nvSpPr>
        <dsp:cNvPr id="0" name=""/>
        <dsp:cNvSpPr/>
      </dsp:nvSpPr>
      <dsp:spPr>
        <a:xfrm>
          <a:off x="1019651" y="5596818"/>
          <a:ext cx="40786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0554C-BBFD-42D1-A2F0-4F3D403EB0A0}">
      <dsp:nvSpPr>
        <dsp:cNvPr id="0" name=""/>
        <dsp:cNvSpPr/>
      </dsp:nvSpPr>
      <dsp:spPr>
        <a:xfrm>
          <a:off x="0" y="2758"/>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1511F-BF24-40E4-8184-3063DF506BFD}">
      <dsp:nvSpPr>
        <dsp:cNvPr id="0" name=""/>
        <dsp:cNvSpPr/>
      </dsp:nvSpPr>
      <dsp:spPr>
        <a:xfrm>
          <a:off x="0" y="2758"/>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Contingency plans</a:t>
          </a:r>
          <a:r>
            <a:rPr lang="en-US" sz="2200" kern="1200"/>
            <a:t> are predefined actions that the project team will take if an identified risk event occurs</a:t>
          </a:r>
        </a:p>
      </dsp:txBody>
      <dsp:txXfrm>
        <a:off x="0" y="2758"/>
        <a:ext cx="5098256" cy="1881464"/>
      </dsp:txXfrm>
    </dsp:sp>
    <dsp:sp modelId="{7297227E-A318-4521-B0A5-85451BFC3110}">
      <dsp:nvSpPr>
        <dsp:cNvPr id="0" name=""/>
        <dsp:cNvSpPr/>
      </dsp:nvSpPr>
      <dsp:spPr>
        <a:xfrm>
          <a:off x="0" y="1884223"/>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DB973-E59B-49E1-BE4F-FAB1B2A4E772}">
      <dsp:nvSpPr>
        <dsp:cNvPr id="0" name=""/>
        <dsp:cNvSpPr/>
      </dsp:nvSpPr>
      <dsp:spPr>
        <a:xfrm>
          <a:off x="0" y="1884223"/>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Fallback plans</a:t>
          </a:r>
          <a:r>
            <a:rPr lang="en-US" sz="2200" kern="1200"/>
            <a:t> are developed for risks that have a high impact on meeting project objectives, and are put into effect if attempts to reduce the risk are not effective</a:t>
          </a:r>
        </a:p>
      </dsp:txBody>
      <dsp:txXfrm>
        <a:off x="0" y="1884223"/>
        <a:ext cx="5098256" cy="1881464"/>
      </dsp:txXfrm>
    </dsp:sp>
    <dsp:sp modelId="{EB18DBB6-F561-4F32-A141-04E0FC178C4E}">
      <dsp:nvSpPr>
        <dsp:cNvPr id="0" name=""/>
        <dsp:cNvSpPr/>
      </dsp:nvSpPr>
      <dsp:spPr>
        <a:xfrm>
          <a:off x="0" y="3765688"/>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A60F72-E771-4C6C-93FB-20E3807ED32A}">
      <dsp:nvSpPr>
        <dsp:cNvPr id="0" name=""/>
        <dsp:cNvSpPr/>
      </dsp:nvSpPr>
      <dsp:spPr>
        <a:xfrm>
          <a:off x="0" y="3765688"/>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Contingency reserves</a:t>
          </a:r>
          <a:r>
            <a:rPr lang="en-US" sz="2200" kern="1200"/>
            <a:t> or </a:t>
          </a:r>
          <a:r>
            <a:rPr lang="en-US" sz="2200" b="1" kern="1200"/>
            <a:t>allowances</a:t>
          </a:r>
          <a:r>
            <a:rPr lang="en-US" sz="2200" kern="1200"/>
            <a:t> are provisions held by the project sponsor or organization to reduce the risk of cost or schedule overruns to an acceptable level; </a:t>
          </a:r>
          <a:r>
            <a:rPr lang="en-US" sz="2200" b="1" kern="1200"/>
            <a:t>management reserves </a:t>
          </a:r>
          <a:r>
            <a:rPr lang="en-US" sz="2200" kern="1200"/>
            <a:t>are funds held for unknown risks</a:t>
          </a:r>
        </a:p>
      </dsp:txBody>
      <dsp:txXfrm>
        <a:off x="0" y="3765688"/>
        <a:ext cx="5098256" cy="188146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4B1C0-E76D-4D50-B224-7ADD589E9991}">
      <dsp:nvSpPr>
        <dsp:cNvPr id="0" name=""/>
        <dsp:cNvSpPr/>
      </dsp:nvSpPr>
      <dsp:spPr>
        <a:xfrm>
          <a:off x="0" y="2758"/>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1CD89-B6C8-4426-9EB2-5B55F1E20359}">
      <dsp:nvSpPr>
        <dsp:cNvPr id="0" name=""/>
        <dsp:cNvSpPr/>
      </dsp:nvSpPr>
      <dsp:spPr>
        <a:xfrm>
          <a:off x="0" y="2758"/>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It is also important to identify residual and secondary risks</a:t>
          </a:r>
        </a:p>
      </dsp:txBody>
      <dsp:txXfrm>
        <a:off x="0" y="2758"/>
        <a:ext cx="5098256" cy="1881464"/>
      </dsp:txXfrm>
    </dsp:sp>
    <dsp:sp modelId="{61046838-6E76-4426-9B15-688D3A00507F}">
      <dsp:nvSpPr>
        <dsp:cNvPr id="0" name=""/>
        <dsp:cNvSpPr/>
      </dsp:nvSpPr>
      <dsp:spPr>
        <a:xfrm>
          <a:off x="0" y="1884223"/>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22853-2B4A-4D52-A9C0-79551CEFC6C3}">
      <dsp:nvSpPr>
        <dsp:cNvPr id="0" name=""/>
        <dsp:cNvSpPr/>
      </dsp:nvSpPr>
      <dsp:spPr>
        <a:xfrm>
          <a:off x="0" y="1884223"/>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a:t>Residual risks</a:t>
          </a:r>
          <a:r>
            <a:rPr lang="en-US" sz="3200" kern="1200"/>
            <a:t> are risks that remain after all of the response strategies have been implemented</a:t>
          </a:r>
        </a:p>
      </dsp:txBody>
      <dsp:txXfrm>
        <a:off x="0" y="1884223"/>
        <a:ext cx="5098256" cy="1881464"/>
      </dsp:txXfrm>
    </dsp:sp>
    <dsp:sp modelId="{A4E552E4-E441-405D-9D58-83F985899CB0}">
      <dsp:nvSpPr>
        <dsp:cNvPr id="0" name=""/>
        <dsp:cNvSpPr/>
      </dsp:nvSpPr>
      <dsp:spPr>
        <a:xfrm>
          <a:off x="0" y="3765688"/>
          <a:ext cx="5098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63203B-F210-4FDF-B799-72EF7B251252}">
      <dsp:nvSpPr>
        <dsp:cNvPr id="0" name=""/>
        <dsp:cNvSpPr/>
      </dsp:nvSpPr>
      <dsp:spPr>
        <a:xfrm>
          <a:off x="0" y="3765688"/>
          <a:ext cx="5098256"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a:t>Secondary risks</a:t>
          </a:r>
          <a:r>
            <a:rPr lang="en-US" sz="3200" kern="1200"/>
            <a:t> are a direct result of implementing a risk response</a:t>
          </a:r>
        </a:p>
      </dsp:txBody>
      <dsp:txXfrm>
        <a:off x="0" y="3765688"/>
        <a:ext cx="5098256" cy="1881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3401D-49F0-4F94-9C97-5A8AA3172FF7}">
      <dsp:nvSpPr>
        <dsp:cNvPr id="0" name=""/>
        <dsp:cNvSpPr/>
      </dsp:nvSpPr>
      <dsp:spPr>
        <a:xfrm>
          <a:off x="1860" y="735657"/>
          <a:ext cx="1655713" cy="662285"/>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Functional</a:t>
          </a:r>
        </a:p>
      </dsp:txBody>
      <dsp:txXfrm>
        <a:off x="333003" y="735657"/>
        <a:ext cx="993428" cy="662285"/>
      </dsp:txXfrm>
    </dsp:sp>
    <dsp:sp modelId="{A1925073-542E-4364-A630-D6E19D3F1E3A}">
      <dsp:nvSpPr>
        <dsp:cNvPr id="0" name=""/>
        <dsp:cNvSpPr/>
      </dsp:nvSpPr>
      <dsp:spPr>
        <a:xfrm>
          <a:off x="1492002" y="735657"/>
          <a:ext cx="1655713" cy="662285"/>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Weak Matrix</a:t>
          </a:r>
        </a:p>
      </dsp:txBody>
      <dsp:txXfrm>
        <a:off x="1823145" y="735657"/>
        <a:ext cx="993428" cy="662285"/>
      </dsp:txXfrm>
    </dsp:sp>
    <dsp:sp modelId="{592C6884-9C5F-4C41-B66C-5C17F696FE5D}">
      <dsp:nvSpPr>
        <dsp:cNvPr id="0" name=""/>
        <dsp:cNvSpPr/>
      </dsp:nvSpPr>
      <dsp:spPr>
        <a:xfrm>
          <a:off x="2982143" y="735657"/>
          <a:ext cx="1655713" cy="662285"/>
        </a:xfrm>
        <a:prstGeom prst="chevron">
          <a:avLst/>
        </a:prstGeom>
        <a:gradFill flip="none" rotWithShape="1">
          <a:gsLst>
            <a:gs pos="36000">
              <a:srgbClr val="92D050"/>
            </a:gs>
            <a:gs pos="50500">
              <a:srgbClr val="B3CC84"/>
            </a:gs>
            <a:gs pos="68000">
              <a:schemeClr val="accent4">
                <a:hueOff val="0"/>
                <a:satOff val="0"/>
                <a:lumOff val="0"/>
                <a:alphaOff val="0"/>
                <a:tint val="55000"/>
                <a:satMod val="140000"/>
              </a:schemeClr>
            </a:gs>
          </a:gsLst>
          <a:path path="circle">
            <a:fillToRect l="100000" t="100000"/>
          </a:path>
          <a:tileRect r="-100000" b="-10000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Balanced Matrix</a:t>
          </a:r>
        </a:p>
      </dsp:txBody>
      <dsp:txXfrm>
        <a:off x="3313286" y="735657"/>
        <a:ext cx="993428" cy="662285"/>
      </dsp:txXfrm>
    </dsp:sp>
    <dsp:sp modelId="{3F37E774-9C8F-46E7-BDDB-653E789AA7E9}">
      <dsp:nvSpPr>
        <dsp:cNvPr id="0" name=""/>
        <dsp:cNvSpPr/>
      </dsp:nvSpPr>
      <dsp:spPr>
        <a:xfrm>
          <a:off x="4472285" y="735657"/>
          <a:ext cx="1655713" cy="662285"/>
        </a:xfrm>
        <a:prstGeom prst="chevron">
          <a:avLst/>
        </a:prstGeom>
        <a:solidFill>
          <a:srgbClr val="92D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Strong Matrix</a:t>
          </a:r>
        </a:p>
      </dsp:txBody>
      <dsp:txXfrm>
        <a:off x="4803428" y="735657"/>
        <a:ext cx="993428" cy="662285"/>
      </dsp:txXfrm>
    </dsp:sp>
    <dsp:sp modelId="{B98574D6-7821-4B7B-99EC-24D291D62A49}">
      <dsp:nvSpPr>
        <dsp:cNvPr id="0" name=""/>
        <dsp:cNvSpPr/>
      </dsp:nvSpPr>
      <dsp:spPr>
        <a:xfrm>
          <a:off x="5962427" y="735657"/>
          <a:ext cx="1655713" cy="662285"/>
        </a:xfrm>
        <a:prstGeom prst="chevron">
          <a:avLst/>
        </a:prstGeom>
        <a:solidFill>
          <a:srgbClr val="00B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Projectized</a:t>
          </a:r>
        </a:p>
      </dsp:txBody>
      <dsp:txXfrm>
        <a:off x="6293570" y="735657"/>
        <a:ext cx="993428" cy="662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9E59F-9ABC-4352-91D5-A59F33F76741}">
      <dsp:nvSpPr>
        <dsp:cNvPr id="0" name=""/>
        <dsp:cNvSpPr/>
      </dsp:nvSpPr>
      <dsp:spPr>
        <a:xfrm rot="16200000">
          <a:off x="-1301316" y="1302395"/>
          <a:ext cx="5410200" cy="2805409"/>
        </a:xfrm>
        <a:prstGeom prst="flowChartManualOperati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i="1" kern="1200" dirty="0">
              <a:latin typeface="Arial" panose="020B0604020202020204" pitchFamily="34" charset="0"/>
              <a:cs typeface="Arial" panose="020B0604020202020204" pitchFamily="34" charset="0"/>
            </a:rPr>
            <a:t>Technical project management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Agile practices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Data gathering and modeling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Earned value analysis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Governance of projects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Lifecycle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Performance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Requirements management and traceability	</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Risk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Schedule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Scope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Time, budget, cost estimation</a:t>
          </a:r>
        </a:p>
      </dsp:txBody>
      <dsp:txXfrm rot="5400000">
        <a:off x="1079" y="1082040"/>
        <a:ext cx="2805409" cy="3246120"/>
      </dsp:txXfrm>
    </dsp:sp>
    <dsp:sp modelId="{CBD9566F-128C-430F-A459-E1DED4149873}">
      <dsp:nvSpPr>
        <dsp:cNvPr id="0" name=""/>
        <dsp:cNvSpPr/>
      </dsp:nvSpPr>
      <dsp:spPr>
        <a:xfrm rot="16200000">
          <a:off x="1714499" y="1302395"/>
          <a:ext cx="5410200" cy="2805409"/>
        </a:xfrm>
        <a:prstGeom prst="flowChartManualOperation">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i="1" kern="1200" dirty="0">
              <a:latin typeface="Arial" panose="020B0604020202020204" pitchFamily="34" charset="0"/>
              <a:cs typeface="Arial" panose="020B0604020202020204" pitchFamily="34" charset="0"/>
            </a:rPr>
            <a:t>Leadership</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Brainstorming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Coaching and mentoring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Conflict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Emotional intelligence</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Influencing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Interpersonal skills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Listening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Negotiation</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Problem Solving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Team Building</a:t>
          </a:r>
        </a:p>
      </dsp:txBody>
      <dsp:txXfrm rot="5400000">
        <a:off x="3016894" y="1082040"/>
        <a:ext cx="2805409" cy="3246120"/>
      </dsp:txXfrm>
    </dsp:sp>
    <dsp:sp modelId="{17BB908F-B95C-4FCB-BBEC-BF9870EA02C0}">
      <dsp:nvSpPr>
        <dsp:cNvPr id="0" name=""/>
        <dsp:cNvSpPr/>
      </dsp:nvSpPr>
      <dsp:spPr>
        <a:xfrm rot="16200000">
          <a:off x="4730315" y="1302395"/>
          <a:ext cx="5410200" cy="2805409"/>
        </a:xfrm>
        <a:prstGeom prst="flowChartManualOperation">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Strategic and Business Management</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Benefits management and realization	</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Business acumen</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Competitive analysis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Customer relationship and satisfaction</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Legal and regulatory compliance	</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Market awareness and conditions</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Operational functions such as finance, marketing</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Strategic planning and analysis</a:t>
          </a:r>
        </a:p>
      </dsp:txBody>
      <dsp:txXfrm rot="5400000">
        <a:off x="6032710" y="1082040"/>
        <a:ext cx="2805409" cy="324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3C3B5-EE1E-43DC-87D2-9C8771EA7CDF}">
      <dsp:nvSpPr>
        <dsp:cNvPr id="0" name=""/>
        <dsp:cNvSpPr/>
      </dsp:nvSpPr>
      <dsp:spPr>
        <a:xfrm>
          <a:off x="0" y="3028596"/>
          <a:ext cx="7543801" cy="9940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Tw Cen MT" panose="020B0602020104020603"/>
            </a:rPr>
            <a:t>Describe a situation that needed you to apply a skill from the "Technical Project Management" category</a:t>
          </a:r>
        </a:p>
      </dsp:txBody>
      <dsp:txXfrm>
        <a:off x="0" y="3028596"/>
        <a:ext cx="7543801" cy="994052"/>
      </dsp:txXfrm>
    </dsp:sp>
    <dsp:sp modelId="{59DACAE9-0F93-4854-BB35-09014F20170D}">
      <dsp:nvSpPr>
        <dsp:cNvPr id="0" name=""/>
        <dsp:cNvSpPr/>
      </dsp:nvSpPr>
      <dsp:spPr>
        <a:xfrm rot="10800000">
          <a:off x="0" y="1514653"/>
          <a:ext cx="7543801" cy="1528853"/>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Describe a situation that needed you to apply a skill from the "Leadership" category.  </a:t>
          </a:r>
        </a:p>
      </dsp:txBody>
      <dsp:txXfrm rot="10800000">
        <a:off x="0" y="1514653"/>
        <a:ext cx="7543801" cy="993403"/>
      </dsp:txXfrm>
    </dsp:sp>
    <dsp:sp modelId="{504AEE8C-5D57-4DAB-A35E-ADB6DD03BEE5}">
      <dsp:nvSpPr>
        <dsp:cNvPr id="0" name=""/>
        <dsp:cNvSpPr/>
      </dsp:nvSpPr>
      <dsp:spPr>
        <a:xfrm rot="10800000">
          <a:off x="0" y="711"/>
          <a:ext cx="7543801" cy="1528853"/>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t>The project manager leads the project team in order to achieve the project objectives.  A project manager needs various skills.  Review skills in the three categories.  List 6-8 skills that you already have. Which courses gave you these skills?</a:t>
          </a:r>
          <a:r>
            <a:rPr lang="en-US" sz="1600" b="0" i="0" u="none" strike="noStrike" kern="1200" cap="none" baseline="0" noProof="0" dirty="0">
              <a:solidFill>
                <a:srgbClr val="010000"/>
              </a:solidFill>
              <a:latin typeface="Tw Cen MT"/>
            </a:rPr>
            <a:t> </a:t>
          </a:r>
          <a:r>
            <a:rPr lang="en-US" sz="1600" b="0" i="0" u="none" strike="noStrike" kern="1200" cap="none" baseline="0" noProof="0" dirty="0">
              <a:latin typeface="Tw Cen MT"/>
            </a:rPr>
            <a:t> How do you rate your skills</a:t>
          </a:r>
          <a:r>
            <a:rPr lang="en-US" sz="1600" b="0" i="0" u="none" strike="noStrike" kern="1200" cap="none" baseline="0" noProof="0" dirty="0">
              <a:solidFill>
                <a:srgbClr val="010000"/>
              </a:solidFill>
              <a:latin typeface="Tw Cen MT"/>
            </a:rPr>
            <a:t>?</a:t>
          </a:r>
          <a:endParaRPr lang="en-US" sz="1600" kern="1200" dirty="0"/>
        </a:p>
      </dsp:txBody>
      <dsp:txXfrm rot="10800000">
        <a:off x="0" y="711"/>
        <a:ext cx="7543801" cy="9934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D4DE2-83DF-4839-A7E8-5E8E3FA54AB3}">
      <dsp:nvSpPr>
        <dsp:cNvPr id="0" name=""/>
        <dsp:cNvSpPr/>
      </dsp:nvSpPr>
      <dsp:spPr>
        <a:xfrm>
          <a:off x="1451" y="1004980"/>
          <a:ext cx="1667767" cy="833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Initiation</a:t>
          </a:r>
        </a:p>
      </dsp:txBody>
      <dsp:txXfrm>
        <a:off x="25875" y="1029404"/>
        <a:ext cx="1618919" cy="785035"/>
      </dsp:txXfrm>
    </dsp:sp>
    <dsp:sp modelId="{14C7A3E8-5714-4FC4-9801-A3A6DC7CFA1F}">
      <dsp:nvSpPr>
        <dsp:cNvPr id="0" name=""/>
        <dsp:cNvSpPr/>
      </dsp:nvSpPr>
      <dsp:spPr>
        <a:xfrm>
          <a:off x="168227" y="1838864"/>
          <a:ext cx="166776" cy="625412"/>
        </a:xfrm>
        <a:custGeom>
          <a:avLst/>
          <a:gdLst/>
          <a:ahLst/>
          <a:cxnLst/>
          <a:rect l="0" t="0" r="0" b="0"/>
          <a:pathLst>
            <a:path>
              <a:moveTo>
                <a:pt x="0" y="0"/>
              </a:moveTo>
              <a:lnTo>
                <a:pt x="0" y="625412"/>
              </a:lnTo>
              <a:lnTo>
                <a:pt x="166776" y="625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517561-2062-4B97-8096-5873224344D4}">
      <dsp:nvSpPr>
        <dsp:cNvPr id="0" name=""/>
        <dsp:cNvSpPr/>
      </dsp:nvSpPr>
      <dsp:spPr>
        <a:xfrm>
          <a:off x="335004" y="2047335"/>
          <a:ext cx="1334214" cy="8338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Identify Stakeholder</a:t>
          </a:r>
        </a:p>
      </dsp:txBody>
      <dsp:txXfrm>
        <a:off x="359428" y="2071759"/>
        <a:ext cx="1285366" cy="785035"/>
      </dsp:txXfrm>
    </dsp:sp>
    <dsp:sp modelId="{B754939C-6725-497E-BD01-C1D74379984C}">
      <dsp:nvSpPr>
        <dsp:cNvPr id="0" name=""/>
        <dsp:cNvSpPr/>
      </dsp:nvSpPr>
      <dsp:spPr>
        <a:xfrm>
          <a:off x="2086161" y="1004980"/>
          <a:ext cx="1667767" cy="833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Planning</a:t>
          </a:r>
        </a:p>
      </dsp:txBody>
      <dsp:txXfrm>
        <a:off x="2110585" y="1029404"/>
        <a:ext cx="1618919" cy="785035"/>
      </dsp:txXfrm>
    </dsp:sp>
    <dsp:sp modelId="{59CCA624-12A5-44A2-BF22-5F24CC4BFA23}">
      <dsp:nvSpPr>
        <dsp:cNvPr id="0" name=""/>
        <dsp:cNvSpPr/>
      </dsp:nvSpPr>
      <dsp:spPr>
        <a:xfrm>
          <a:off x="2252937" y="1838864"/>
          <a:ext cx="166776" cy="625412"/>
        </a:xfrm>
        <a:custGeom>
          <a:avLst/>
          <a:gdLst/>
          <a:ahLst/>
          <a:cxnLst/>
          <a:rect l="0" t="0" r="0" b="0"/>
          <a:pathLst>
            <a:path>
              <a:moveTo>
                <a:pt x="0" y="0"/>
              </a:moveTo>
              <a:lnTo>
                <a:pt x="0" y="625412"/>
              </a:lnTo>
              <a:lnTo>
                <a:pt x="166776" y="625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205EB-5F20-4D46-A0BE-0122E33AD64C}">
      <dsp:nvSpPr>
        <dsp:cNvPr id="0" name=""/>
        <dsp:cNvSpPr/>
      </dsp:nvSpPr>
      <dsp:spPr>
        <a:xfrm>
          <a:off x="2419714" y="2047335"/>
          <a:ext cx="1334214" cy="8338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Plan Stakeholder Engagement</a:t>
          </a:r>
        </a:p>
      </dsp:txBody>
      <dsp:txXfrm>
        <a:off x="2444138" y="2071759"/>
        <a:ext cx="1285366" cy="785035"/>
      </dsp:txXfrm>
    </dsp:sp>
    <dsp:sp modelId="{1A102987-1574-4A9F-9FF2-A386545F9547}">
      <dsp:nvSpPr>
        <dsp:cNvPr id="0" name=""/>
        <dsp:cNvSpPr/>
      </dsp:nvSpPr>
      <dsp:spPr>
        <a:xfrm>
          <a:off x="4170870" y="1004980"/>
          <a:ext cx="1667767" cy="833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Execution</a:t>
          </a:r>
        </a:p>
      </dsp:txBody>
      <dsp:txXfrm>
        <a:off x="4195294" y="1029404"/>
        <a:ext cx="1618919" cy="785035"/>
      </dsp:txXfrm>
    </dsp:sp>
    <dsp:sp modelId="{B11BB474-D24A-40A1-978A-80C6C4988BA2}">
      <dsp:nvSpPr>
        <dsp:cNvPr id="0" name=""/>
        <dsp:cNvSpPr/>
      </dsp:nvSpPr>
      <dsp:spPr>
        <a:xfrm>
          <a:off x="4337647" y="1838864"/>
          <a:ext cx="166776" cy="625412"/>
        </a:xfrm>
        <a:custGeom>
          <a:avLst/>
          <a:gdLst/>
          <a:ahLst/>
          <a:cxnLst/>
          <a:rect l="0" t="0" r="0" b="0"/>
          <a:pathLst>
            <a:path>
              <a:moveTo>
                <a:pt x="0" y="0"/>
              </a:moveTo>
              <a:lnTo>
                <a:pt x="0" y="625412"/>
              </a:lnTo>
              <a:lnTo>
                <a:pt x="166776" y="625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861E5-E232-497E-BC16-7DF8FA5D60F9}">
      <dsp:nvSpPr>
        <dsp:cNvPr id="0" name=""/>
        <dsp:cNvSpPr/>
      </dsp:nvSpPr>
      <dsp:spPr>
        <a:xfrm>
          <a:off x="4504424" y="2047335"/>
          <a:ext cx="1334214" cy="8338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Manage Stakeholder Engagement</a:t>
          </a:r>
        </a:p>
      </dsp:txBody>
      <dsp:txXfrm>
        <a:off x="4528848" y="2071759"/>
        <a:ext cx="1285366" cy="785035"/>
      </dsp:txXfrm>
    </dsp:sp>
    <dsp:sp modelId="{C261C3A1-0F86-41B4-868A-20D1F4E38CE9}">
      <dsp:nvSpPr>
        <dsp:cNvPr id="0" name=""/>
        <dsp:cNvSpPr/>
      </dsp:nvSpPr>
      <dsp:spPr>
        <a:xfrm>
          <a:off x="6255580" y="1004980"/>
          <a:ext cx="1667767" cy="833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Monitoring and Controlling</a:t>
          </a:r>
        </a:p>
      </dsp:txBody>
      <dsp:txXfrm>
        <a:off x="6280004" y="1029404"/>
        <a:ext cx="1618919" cy="785035"/>
      </dsp:txXfrm>
    </dsp:sp>
    <dsp:sp modelId="{E86F7CEB-1E73-4141-AAC5-26821E99D113}">
      <dsp:nvSpPr>
        <dsp:cNvPr id="0" name=""/>
        <dsp:cNvSpPr/>
      </dsp:nvSpPr>
      <dsp:spPr>
        <a:xfrm>
          <a:off x="6422357" y="1838864"/>
          <a:ext cx="166776" cy="625412"/>
        </a:xfrm>
        <a:custGeom>
          <a:avLst/>
          <a:gdLst/>
          <a:ahLst/>
          <a:cxnLst/>
          <a:rect l="0" t="0" r="0" b="0"/>
          <a:pathLst>
            <a:path>
              <a:moveTo>
                <a:pt x="0" y="0"/>
              </a:moveTo>
              <a:lnTo>
                <a:pt x="0" y="625412"/>
              </a:lnTo>
              <a:lnTo>
                <a:pt x="166776" y="625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6589134" y="2047335"/>
          <a:ext cx="1334214" cy="8338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Monitor Stakeholder Engagement</a:t>
          </a:r>
        </a:p>
      </dsp:txBody>
      <dsp:txXfrm>
        <a:off x="6613558" y="2071759"/>
        <a:ext cx="1285366" cy="785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215A5-7FA4-4057-A3A6-B8CE82788620}">
      <dsp:nvSpPr>
        <dsp:cNvPr id="0" name=""/>
        <dsp:cNvSpPr/>
      </dsp:nvSpPr>
      <dsp:spPr>
        <a:xfrm>
          <a:off x="0" y="36126"/>
          <a:ext cx="5098256" cy="1342574"/>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Stakeholders can impact the success of a project</a:t>
          </a:r>
        </a:p>
      </dsp:txBody>
      <dsp:txXfrm>
        <a:off x="65539" y="101665"/>
        <a:ext cx="4967178" cy="1211496"/>
      </dsp:txXfrm>
    </dsp:sp>
    <dsp:sp modelId="{E0F90F57-458A-480B-BF19-5B89C711230E}">
      <dsp:nvSpPr>
        <dsp:cNvPr id="0" name=""/>
        <dsp:cNvSpPr/>
      </dsp:nvSpPr>
      <dsp:spPr>
        <a:xfrm>
          <a:off x="0" y="1447821"/>
          <a:ext cx="5098256" cy="1342574"/>
        </a:xfrm>
        <a:prstGeom prst="roundRect">
          <a:avLst/>
        </a:prstGeom>
        <a:gradFill rotWithShape="0">
          <a:gsLst>
            <a:gs pos="0">
              <a:schemeClr val="accent2">
                <a:hueOff val="-485121"/>
                <a:satOff val="-27976"/>
                <a:lumOff val="2876"/>
                <a:alphaOff val="0"/>
                <a:lumMod val="110000"/>
                <a:satMod val="105000"/>
                <a:tint val="67000"/>
              </a:schemeClr>
            </a:gs>
            <a:gs pos="50000">
              <a:schemeClr val="accent2">
                <a:hueOff val="-485121"/>
                <a:satOff val="-27976"/>
                <a:lumOff val="2876"/>
                <a:alphaOff val="0"/>
                <a:lumMod val="105000"/>
                <a:satMod val="103000"/>
                <a:tint val="73000"/>
              </a:schemeClr>
            </a:gs>
            <a:gs pos="100000">
              <a:schemeClr val="accent2">
                <a:hueOff val="-485121"/>
                <a:satOff val="-27976"/>
                <a:lumOff val="287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Stakeholders need to be identified at the beginning and their interests and influence analyzed.  </a:t>
          </a:r>
        </a:p>
      </dsp:txBody>
      <dsp:txXfrm>
        <a:off x="65539" y="1513360"/>
        <a:ext cx="4967178" cy="1211496"/>
      </dsp:txXfrm>
    </dsp:sp>
    <dsp:sp modelId="{8347D044-D1B5-4678-BE45-856F2924B01B}">
      <dsp:nvSpPr>
        <dsp:cNvPr id="0" name=""/>
        <dsp:cNvSpPr/>
      </dsp:nvSpPr>
      <dsp:spPr>
        <a:xfrm>
          <a:off x="0" y="2859516"/>
          <a:ext cx="5098256" cy="1342574"/>
        </a:xfrm>
        <a:prstGeom prst="roundRect">
          <a:avLst/>
        </a:prstGeom>
        <a:gradFill rotWithShape="0">
          <a:gsLst>
            <a:gs pos="0">
              <a:schemeClr val="accent2">
                <a:hueOff val="-970242"/>
                <a:satOff val="-55952"/>
                <a:lumOff val="5752"/>
                <a:alphaOff val="0"/>
                <a:lumMod val="110000"/>
                <a:satMod val="105000"/>
                <a:tint val="67000"/>
              </a:schemeClr>
            </a:gs>
            <a:gs pos="50000">
              <a:schemeClr val="accent2">
                <a:hueOff val="-970242"/>
                <a:satOff val="-55952"/>
                <a:lumOff val="5752"/>
                <a:alphaOff val="0"/>
                <a:lumMod val="105000"/>
                <a:satMod val="103000"/>
                <a:tint val="73000"/>
              </a:schemeClr>
            </a:gs>
            <a:gs pos="100000">
              <a:schemeClr val="accent2">
                <a:hueOff val="-970242"/>
                <a:satOff val="-55952"/>
                <a:lumOff val="575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Stakeholder engagement must be planned</a:t>
          </a:r>
        </a:p>
      </dsp:txBody>
      <dsp:txXfrm>
        <a:off x="65539" y="2925055"/>
        <a:ext cx="4967178" cy="1211496"/>
      </dsp:txXfrm>
    </dsp:sp>
    <dsp:sp modelId="{4A19B121-93F0-425D-A995-517D419A5839}">
      <dsp:nvSpPr>
        <dsp:cNvPr id="0" name=""/>
        <dsp:cNvSpPr/>
      </dsp:nvSpPr>
      <dsp:spPr>
        <a:xfrm>
          <a:off x="0" y="4271211"/>
          <a:ext cx="5098256" cy="1342574"/>
        </a:xfrm>
        <a:prstGeom prst="roundRect">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Engagement includes communication and consultation with stakeholders</a:t>
          </a:r>
        </a:p>
      </dsp:txBody>
      <dsp:txXfrm>
        <a:off x="65539" y="4336750"/>
        <a:ext cx="4967178" cy="12114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939C-6725-497E-BD01-C1D74379984C}">
      <dsp:nvSpPr>
        <dsp:cNvPr id="0" name=""/>
        <dsp:cNvSpPr/>
      </dsp:nvSpPr>
      <dsp:spPr>
        <a:xfrm>
          <a:off x="967" y="669782"/>
          <a:ext cx="2263675" cy="1131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Planning</a:t>
          </a:r>
        </a:p>
      </dsp:txBody>
      <dsp:txXfrm>
        <a:off x="34117" y="702932"/>
        <a:ext cx="2197375" cy="1065537"/>
      </dsp:txXfrm>
    </dsp:sp>
    <dsp:sp modelId="{59CCA624-12A5-44A2-BF22-5F24CC4BFA23}">
      <dsp:nvSpPr>
        <dsp:cNvPr id="0" name=""/>
        <dsp:cNvSpPr/>
      </dsp:nvSpPr>
      <dsp:spPr>
        <a:xfrm>
          <a:off x="227334" y="1801620"/>
          <a:ext cx="226367" cy="848878"/>
        </a:xfrm>
        <a:custGeom>
          <a:avLst/>
          <a:gdLst/>
          <a:ahLst/>
          <a:cxnLst/>
          <a:rect l="0" t="0" r="0" b="0"/>
          <a:pathLst>
            <a:path>
              <a:moveTo>
                <a:pt x="0" y="0"/>
              </a:moveTo>
              <a:lnTo>
                <a:pt x="0" y="848878"/>
              </a:lnTo>
              <a:lnTo>
                <a:pt x="226367" y="8488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205EB-5F20-4D46-A0BE-0122E33AD64C}">
      <dsp:nvSpPr>
        <dsp:cNvPr id="0" name=""/>
        <dsp:cNvSpPr/>
      </dsp:nvSpPr>
      <dsp:spPr>
        <a:xfrm>
          <a:off x="453702" y="2084579"/>
          <a:ext cx="1810940" cy="11318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a:t>Plan </a:t>
          </a:r>
          <a:r>
            <a:rPr lang="en-US" sz="2000" kern="1200">
              <a:latin typeface="Tw Cen MT" panose="020B0602020104020603"/>
            </a:rPr>
            <a:t>Communication Management</a:t>
          </a:r>
          <a:endParaRPr lang="en-US" sz="2000" kern="1200"/>
        </a:p>
      </dsp:txBody>
      <dsp:txXfrm>
        <a:off x="486852" y="2117729"/>
        <a:ext cx="1744640" cy="1065537"/>
      </dsp:txXfrm>
    </dsp:sp>
    <dsp:sp modelId="{1A102987-1574-4A9F-9FF2-A386545F9547}">
      <dsp:nvSpPr>
        <dsp:cNvPr id="0" name=""/>
        <dsp:cNvSpPr/>
      </dsp:nvSpPr>
      <dsp:spPr>
        <a:xfrm>
          <a:off x="2830562" y="669782"/>
          <a:ext cx="2263675" cy="1131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Execution</a:t>
          </a:r>
        </a:p>
      </dsp:txBody>
      <dsp:txXfrm>
        <a:off x="2863712" y="702932"/>
        <a:ext cx="2197375" cy="1065537"/>
      </dsp:txXfrm>
    </dsp:sp>
    <dsp:sp modelId="{B11BB474-D24A-40A1-978A-80C6C4988BA2}">
      <dsp:nvSpPr>
        <dsp:cNvPr id="0" name=""/>
        <dsp:cNvSpPr/>
      </dsp:nvSpPr>
      <dsp:spPr>
        <a:xfrm>
          <a:off x="3056929" y="1801620"/>
          <a:ext cx="226367" cy="848878"/>
        </a:xfrm>
        <a:custGeom>
          <a:avLst/>
          <a:gdLst/>
          <a:ahLst/>
          <a:cxnLst/>
          <a:rect l="0" t="0" r="0" b="0"/>
          <a:pathLst>
            <a:path>
              <a:moveTo>
                <a:pt x="0" y="0"/>
              </a:moveTo>
              <a:lnTo>
                <a:pt x="0" y="848878"/>
              </a:lnTo>
              <a:lnTo>
                <a:pt x="226367" y="8488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861E5-E232-497E-BC16-7DF8FA5D60F9}">
      <dsp:nvSpPr>
        <dsp:cNvPr id="0" name=""/>
        <dsp:cNvSpPr/>
      </dsp:nvSpPr>
      <dsp:spPr>
        <a:xfrm>
          <a:off x="3283297" y="2084579"/>
          <a:ext cx="1810940" cy="11318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a:t>Manage </a:t>
          </a:r>
          <a:r>
            <a:rPr lang="en-US" sz="2000" kern="1200">
              <a:latin typeface="Tw Cen MT" panose="020B0602020104020603"/>
            </a:rPr>
            <a:t>Communications</a:t>
          </a:r>
          <a:endParaRPr lang="en-US" sz="2000" kern="1200"/>
        </a:p>
      </dsp:txBody>
      <dsp:txXfrm>
        <a:off x="3316447" y="2117729"/>
        <a:ext cx="1744640" cy="1065537"/>
      </dsp:txXfrm>
    </dsp:sp>
    <dsp:sp modelId="{C261C3A1-0F86-41B4-868A-20D1F4E38CE9}">
      <dsp:nvSpPr>
        <dsp:cNvPr id="0" name=""/>
        <dsp:cNvSpPr/>
      </dsp:nvSpPr>
      <dsp:spPr>
        <a:xfrm>
          <a:off x="5660156" y="669782"/>
          <a:ext cx="2263675" cy="1131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Monitoring and Controlling</a:t>
          </a:r>
        </a:p>
      </dsp:txBody>
      <dsp:txXfrm>
        <a:off x="5693306" y="702932"/>
        <a:ext cx="2197375" cy="1065537"/>
      </dsp:txXfrm>
    </dsp:sp>
    <dsp:sp modelId="{E86F7CEB-1E73-4141-AAC5-26821E99D113}">
      <dsp:nvSpPr>
        <dsp:cNvPr id="0" name=""/>
        <dsp:cNvSpPr/>
      </dsp:nvSpPr>
      <dsp:spPr>
        <a:xfrm>
          <a:off x="5886524" y="1801620"/>
          <a:ext cx="226367" cy="848878"/>
        </a:xfrm>
        <a:custGeom>
          <a:avLst/>
          <a:gdLst/>
          <a:ahLst/>
          <a:cxnLst/>
          <a:rect l="0" t="0" r="0" b="0"/>
          <a:pathLst>
            <a:path>
              <a:moveTo>
                <a:pt x="0" y="0"/>
              </a:moveTo>
              <a:lnTo>
                <a:pt x="0" y="848878"/>
              </a:lnTo>
              <a:lnTo>
                <a:pt x="226367" y="8488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1706F-9CD5-49E0-A921-372262F4CD88}">
      <dsp:nvSpPr>
        <dsp:cNvPr id="0" name=""/>
        <dsp:cNvSpPr/>
      </dsp:nvSpPr>
      <dsp:spPr>
        <a:xfrm>
          <a:off x="6112891" y="2084579"/>
          <a:ext cx="1810940" cy="11318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w Cen MT" panose="020B0602020104020603"/>
            </a:rPr>
            <a:t>Control Communications</a:t>
          </a:r>
          <a:endParaRPr lang="en-US" sz="2000" kern="1200"/>
        </a:p>
      </dsp:txBody>
      <dsp:txXfrm>
        <a:off x="6146041" y="2117729"/>
        <a:ext cx="1744640" cy="10655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79D90-290D-4A99-867B-5941CC398752}">
      <dsp:nvSpPr>
        <dsp:cNvPr id="0" name=""/>
        <dsp:cNvSpPr/>
      </dsp:nvSpPr>
      <dsp:spPr>
        <a:xfrm>
          <a:off x="0" y="2257"/>
          <a:ext cx="6002300" cy="11442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B4738-5068-4500-A14B-0641933AC28E}">
      <dsp:nvSpPr>
        <dsp:cNvPr id="0" name=""/>
        <dsp:cNvSpPr/>
      </dsp:nvSpPr>
      <dsp:spPr>
        <a:xfrm>
          <a:off x="346129" y="259709"/>
          <a:ext cx="629327" cy="6293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297D3-39F0-4D6C-BA37-035CA4349DFD}">
      <dsp:nvSpPr>
        <dsp:cNvPr id="0" name=""/>
        <dsp:cNvSpPr/>
      </dsp:nvSpPr>
      <dsp:spPr>
        <a:xfrm>
          <a:off x="1321586" y="2257"/>
          <a:ext cx="4680713" cy="114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98" tIns="121098" rIns="121098" bIns="121098" numCol="1" spcCol="1270" anchor="ctr" anchorCtr="0">
          <a:noAutofit/>
        </a:bodyPr>
        <a:lstStyle/>
        <a:p>
          <a:pPr marL="0" lvl="0" indent="0" algn="l" defTabSz="622300">
            <a:lnSpc>
              <a:spcPct val="100000"/>
            </a:lnSpc>
            <a:spcBef>
              <a:spcPct val="0"/>
            </a:spcBef>
            <a:spcAft>
              <a:spcPct val="35000"/>
            </a:spcAft>
            <a:buNone/>
          </a:pPr>
          <a:r>
            <a:rPr lang="en-US" sz="1400" kern="1200"/>
            <a:t>Good communication is essential for a successful project</a:t>
          </a:r>
        </a:p>
      </dsp:txBody>
      <dsp:txXfrm>
        <a:off x="1321586" y="2257"/>
        <a:ext cx="4680713" cy="1144231"/>
      </dsp:txXfrm>
    </dsp:sp>
    <dsp:sp modelId="{0B577524-D7D7-4A8E-9A0B-F29CABC3F45C}">
      <dsp:nvSpPr>
        <dsp:cNvPr id="0" name=""/>
        <dsp:cNvSpPr/>
      </dsp:nvSpPr>
      <dsp:spPr>
        <a:xfrm>
          <a:off x="0" y="1432546"/>
          <a:ext cx="6002300" cy="11442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50406-272D-40EF-B89A-9CB1BC072C44}">
      <dsp:nvSpPr>
        <dsp:cNvPr id="0" name=""/>
        <dsp:cNvSpPr/>
      </dsp:nvSpPr>
      <dsp:spPr>
        <a:xfrm>
          <a:off x="346129" y="1689998"/>
          <a:ext cx="629327" cy="6293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11361-1E07-4A97-981E-C4D59A0F5378}">
      <dsp:nvSpPr>
        <dsp:cNvPr id="0" name=""/>
        <dsp:cNvSpPr/>
      </dsp:nvSpPr>
      <dsp:spPr>
        <a:xfrm>
          <a:off x="1321586" y="1432546"/>
          <a:ext cx="4680713" cy="114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98" tIns="121098" rIns="121098" bIns="121098" numCol="1" spcCol="1270" anchor="ctr" anchorCtr="0">
          <a:noAutofit/>
        </a:bodyPr>
        <a:lstStyle/>
        <a:p>
          <a:pPr marL="0" lvl="0" indent="0" algn="l" defTabSz="622300">
            <a:lnSpc>
              <a:spcPct val="100000"/>
            </a:lnSpc>
            <a:spcBef>
              <a:spcPct val="0"/>
            </a:spcBef>
            <a:spcAft>
              <a:spcPct val="35000"/>
            </a:spcAft>
            <a:buNone/>
          </a:pPr>
          <a:r>
            <a:rPr lang="en-US" sz="1400" kern="1200"/>
            <a:t>Communications requirements should be analyzed, and a suitable communication strategy must be planned.  </a:t>
          </a:r>
        </a:p>
      </dsp:txBody>
      <dsp:txXfrm>
        <a:off x="1321586" y="1432546"/>
        <a:ext cx="4680713" cy="1144231"/>
      </dsp:txXfrm>
    </dsp:sp>
    <dsp:sp modelId="{70114427-DC9B-4ACC-9FE7-56AE20C3BCD5}">
      <dsp:nvSpPr>
        <dsp:cNvPr id="0" name=""/>
        <dsp:cNvSpPr/>
      </dsp:nvSpPr>
      <dsp:spPr>
        <a:xfrm>
          <a:off x="0" y="2862835"/>
          <a:ext cx="6002300" cy="11442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DE6BC-ABD0-4F62-A7E2-2DD61C1FF74C}">
      <dsp:nvSpPr>
        <dsp:cNvPr id="0" name=""/>
        <dsp:cNvSpPr/>
      </dsp:nvSpPr>
      <dsp:spPr>
        <a:xfrm>
          <a:off x="346129" y="3120287"/>
          <a:ext cx="629327" cy="6293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A50CF-4AD5-4020-8415-4502EE4D28D6}">
      <dsp:nvSpPr>
        <dsp:cNvPr id="0" name=""/>
        <dsp:cNvSpPr/>
      </dsp:nvSpPr>
      <dsp:spPr>
        <a:xfrm>
          <a:off x="1321586" y="2862835"/>
          <a:ext cx="4680713" cy="114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98" tIns="121098" rIns="121098" bIns="121098" numCol="1" spcCol="1270" anchor="ctr" anchorCtr="0">
          <a:noAutofit/>
        </a:bodyPr>
        <a:lstStyle/>
        <a:p>
          <a:pPr marL="0" lvl="0" indent="0" algn="l" defTabSz="622300">
            <a:lnSpc>
              <a:spcPct val="100000"/>
            </a:lnSpc>
            <a:spcBef>
              <a:spcPct val="0"/>
            </a:spcBef>
            <a:spcAft>
              <a:spcPct val="35000"/>
            </a:spcAft>
            <a:buNone/>
          </a:pPr>
          <a:r>
            <a:rPr lang="en-US" sz="1400" kern="1200"/>
            <a:t>Communication should be culturally appropriate and consider the sensibilities of the receivers</a:t>
          </a:r>
          <a:r>
            <a:rPr lang="en-US" sz="1400" kern="1200">
              <a:latin typeface="Tw Cen MT" panose="020B0602020104020603"/>
            </a:rPr>
            <a:t>.  </a:t>
          </a:r>
          <a:r>
            <a:rPr lang="en-US" sz="1400" kern="1200"/>
            <a:t>Communication should use appropriate media and should be clear, consistent and conclusive</a:t>
          </a:r>
        </a:p>
      </dsp:txBody>
      <dsp:txXfrm>
        <a:off x="1321586" y="2862835"/>
        <a:ext cx="4680713" cy="1144231"/>
      </dsp:txXfrm>
    </dsp:sp>
    <dsp:sp modelId="{2F55AC1F-0B0F-47A0-BC6A-5DD1115E3ECF}">
      <dsp:nvSpPr>
        <dsp:cNvPr id="0" name=""/>
        <dsp:cNvSpPr/>
      </dsp:nvSpPr>
      <dsp:spPr>
        <a:xfrm>
          <a:off x="0" y="4293124"/>
          <a:ext cx="6002300" cy="11442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34FDC-B75D-43ED-B117-72DC13CEC370}">
      <dsp:nvSpPr>
        <dsp:cNvPr id="0" name=""/>
        <dsp:cNvSpPr/>
      </dsp:nvSpPr>
      <dsp:spPr>
        <a:xfrm>
          <a:off x="346129" y="4550576"/>
          <a:ext cx="629327" cy="6293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8BA94-A5A6-42B9-86C4-E3683F2EF880}">
      <dsp:nvSpPr>
        <dsp:cNvPr id="0" name=""/>
        <dsp:cNvSpPr/>
      </dsp:nvSpPr>
      <dsp:spPr>
        <a:xfrm>
          <a:off x="1321586" y="4293124"/>
          <a:ext cx="4680713" cy="114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98" tIns="121098" rIns="121098" bIns="121098" numCol="1" spcCol="1270" anchor="ctr" anchorCtr="0">
          <a:noAutofit/>
        </a:bodyPr>
        <a:lstStyle/>
        <a:p>
          <a:pPr marL="0" lvl="0" indent="0" algn="l" defTabSz="622300">
            <a:lnSpc>
              <a:spcPct val="100000"/>
            </a:lnSpc>
            <a:spcBef>
              <a:spcPct val="0"/>
            </a:spcBef>
            <a:spcAft>
              <a:spcPct val="35000"/>
            </a:spcAft>
            <a:buNone/>
          </a:pPr>
          <a:r>
            <a:rPr lang="en-US" sz="1400" kern="1200"/>
            <a:t>Use of social media is an emerging trend in project communications</a:t>
          </a:r>
        </a:p>
      </dsp:txBody>
      <dsp:txXfrm>
        <a:off x="1321586" y="4293124"/>
        <a:ext cx="4680713" cy="114423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5.emf"/></Relationships>
</file>

<file path=ppt/ink/ink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6-16T07:20:46.500"/>
    </inkml:context>
    <inkml:brush xml:id="br0">
      <inkml:brushProperty name="width" value="0.05292" units="cm"/>
      <inkml:brushProperty name="height" value="0.05292" units="cm"/>
      <inkml:brushProperty name="color" value="#FF0000"/>
    </inkml:brush>
  </inkml:definitions>
  <inkml:trace contextRef="#ctx0" brushRef="#br0">8427 6935 86 0,'0'-3'45'15,"0"-5"-10"-15,0 7-23 16,0-5-6-16,0 4 0 15,0 1 1-15,0-1 9 16,0 2 7-16,0-4 13 16,0 2 4-16,0 1 5 0,0-1 2 15,0 0 4-15,0 0 3 16,0 0 7-16,0 1 0 16,0 1-6-16,0 0-6 15,2 0-17-15,-2 0-6 16,5 16-10-16,-3-5-3 15,1 1-4-15,12 8-1 0,40 34-3 16,-51-42 0-16,1-6 3 16,4 6 3-16,-21-14 8 15,21 4 2-15,0 7 3 16,-13-14-3-16,9 5-5 16,-3 0-4-16,-4-4-4 15,2 2 0-15,0 1 2 16,0-1 3-16,0 0 7 15,8-5 3-15,0-7 1 16,-4-10-2-16,52-48-9 16,-49 42-5-16,0 1-6 15,2 9-2-15,2-6-3 16,3 4-3-16,0 8-12 16,1-8-23-16,10 20-179 15,4 1 153-15</inkml:trace>
  <inkml:trace contextRef="#ctx0" brushRef="#br0" timeOffset="8438.26">17164 7484 69 0,'-4'-2'51'0,"2"1"8"15,1-1 1-15,-1 2-3 16,0-4-1-16,2 2-1 16,-2 1-4-16,1-3-2 0,-1 2 1 15,0 0 0-15,0-1-4 16,-1 3-7-16,1-5-5 16,0 1-6-16,0 2-2 15,0 0-4-15,2 1-2 16,0-1 0-16,0 0 0 0,0 0 3 15,0 2 2-15,0-3 9 16,0 1 1-16,0 0-1 16,0 2-5-16,0 0-14 15,0 0-5-15,6 20-8 16,3-1 0-16,19 44 0 16,-13-45 1-16,1-3 5 15,-11-12 3-15,6-1 13 16,-6-7 5-16,-3-8 5 15,14 8-3-15,1-17-9 16,-3-1-6-16,7 1-5 16,-3-8 0-16,2 1 1 15,0 2-1-15,0-2 1 16,-6 1-2-16,2 4-3 16,-3-3-2-16,-3 2-2 15,1 6-2-15,3 6-1 16,-3-1 0-16,4 10-2 15,-3-1-2-15,-5 1-3 0,6 1-8 16,-6-1-81-16,7 8-98 16,6 1 123-16</inkml:trace>
  <inkml:trace contextRef="#ctx0" brushRef="#br0" timeOffset="11375.65">15605 8279 65 0,'0'-2'47'0,"0"1"4"15,0-1-14-15,0-4-20 0,2 1-3 16,-2 1 0-16,0 1 5 16,0 1 16-16,0-3 8 15,0 3 15-15,0 0 3 16,0 0-9-16,0 0-7 15,0 1-18-15,0-1-8 16,0 0-8-16,0 2-2 16,2-2 1-16,3-1 0 15,-3 1 6-15,-2 0 5 16,2 0 12-16,-2 1 6 0,0-1 1 16,0 2-1-16,0 0-10 15,0 0-4-15,1 0-4 16,3 3-2-16,-2-3 1 15,1 6 0-15,6 4-2 16,-3 3-1-16,-1-8-5 16,2 3-2-16,-5-3 1 15,-2-5 1-15,2 2 3 16,2-2-1-16,3 3-2 16,-2 1-2-16,-1 0-3 15,8 3-1-15,-6-4 2 16,8 3 0-16,-3-3 5 15,1-1 3-15,3-2 6 16,1-2 1-16,0-5-2 16,47-29-2-16,-44 20-8 15,-1 2-3-15,-1-1-4 0,4 8-2 16,2-4-2-16,1 1-2 16,10 1-13-16,-4-8-59 15,10 3 52-15</inkml:trace>
  <inkml:trace contextRef="#ctx0" brushRef="#br0" timeOffset="21681.95">10881 13978 122 0,'-2'-2'95'0,"0"0"17"15,2 1-14-15,-2-1-26 16,0 0-11-16,1 0-12 16,-1 0 0-16,-2 2 5 15,2-1 5-15,1 1 2 16,-1 0-1-16,2 0-9 15,0 0-3-15,-2 0-4 16,2 0-3-16,2 7-7 16,3 14-4-16,-1-10-7 15,17 47-4-15,-15-48-3 16,-5 3 1-16,10 7 0 16,-4-6 0-16,-7 4 0 15,11 2-1-15,-4-2 0 16,-3 0 0-16,12-8 3 15,-3 5 4-15,-4-17 6 16,3 2 3-16,-3-9 1 0,4-9-1 16,6-5-5-16,-2-17-3 15,4-3-3-15,-1-4-3 16,5 3-3-16,11 8-4 16,-2-2-6-16,4 2-2 15,8 9-4-15,1 2-3 16,12 5 1-16,0-1-1 0,11-1-4 15,-11-3-6-15,11-5-96 16,2-1-132 0,-4-5 155-16</inkml:trace>
  <inkml:trace contextRef="#ctx0" brushRef="#br0" timeOffset="31177.83">21652 6363 183 0,'2'-7'103'0,"-2"5"-19"16,0-2-16-16,0 2-29 16,0-1-11-16,0 3-13 15,0-2-4-15,0-2-1 16,0 3 1-16,0-1 6 15,7 0 4-15,-6 0 9 0,-1 0 3 16,0 2 2-16,0 0 0 16,6 2-7-16,6 4-3 15,-4 1-6-15,-3-5-1 16,0 3 0-16,8 8-1 16,-4-1 1-16,3 4-2 15,35 35 0-15,-47-44 1 16,5 0 7-16,-5-7 7 0,0 0 10 15,0-4 5-15,0 2 0 16,0 1-3-16,0-1-9 16,20-7-5-16,2-7-6 15,48-36-1-15,-40 27-3 16,-8-4-2-16,1-9-6 16,11 11-4-16,-7-3-4 15,7-4-1-15,4 7-2 16,-6-4 0-16,-1 4-4 15,-5 2-7-15,1 18-70 16,0-4-104-16,-7 11 119 16</inkml:trace>
  <inkml:trace contextRef="#ctx0" brushRef="#br0" timeOffset="35107.01">22314 14570 37 0,'0'-3'29'0,"0"1"3"16,0 0-6-16,0 0-10 15,0 0-2-15,0 1 2 16,0 1 3-16,0 0 5 16,0 0 3-16,0 0 5 15,0 0 1-15,0 0 0 0,0 0-1 16,0 0-9-16,-2 0-2 15,2 0-6-15,0 0-1 16,0 0 3-16,0 0 0 16,-2 0 5-16,0 0 1 15,2 0-1-15,-2 0 1 16,2-2 0-16,-1 0 1 16,1 0 6-16,0 2 2 15,0-2 3-15,0 2-1 0,0-3-3 16,0 3-2-16,0-2-4 15,0 0-1-15,0 0-3 16,0 1 0-16,0 1-1 16,-4 0-3-16,2-2-4 15,2 2-2-15,0 0-2 16,0-2 1-16,0 0 4 16,0 0 2-16,0 2 2 15,0-3 2-15,0 1 3 16,0 0 0-1,0 0-1-15,0 1-2 0,0-1-5 16,0 0-3-16,0 0-3 16,0 1-2-16,0 1-2 15,0-2-2-15,0-2-1 16,0 2 0-16,0 2 0 16,0 0 1-16,0 0 1 15,9 6 2-15,2-1 1 0,3 4 1 16,-3-2 2-16,-6-1-1 15,1-3 1-15,14 8 1 16,12 0 5-16,40 3 1 16,-33-30 0-16,-16-9-4 15,1-15-10-15,24-3-7 16,2-19-118-16,13-3-178 16,14-25 195-16</inkml:trace>
  <inkml:trace contextRef="#ctx0" brushRef="#br0" timeOffset="36905.06">16662 13928 139 0,'0'-2'82'0,"-2"-2"-11"16,0 3-29-16,0-1-10 15,0 0-9-15,1 0-1 16,-3 0 3-16,0-3 5 0,1-4 8 16,3 7 0-16,-2-1-3 15,0 1-4-15,1 0-8 16,-1 2-2-16,-2-2-4 15,2-1 2-15,1 1 1 16,-1 0 0-16,0 0-1 16,2 1-1-16,0-1-3 15,0 0 2-15,0 0 5 16,0 2 3-16,0 0 7 16,0 0 1-16,0 0-2 15,0 0-4-15,0 2-7 16,13 16-2-16,-8-6-1 15,38 49 3-15,-34-48 5 16,-2-4 4-16,6-2 9 16,-10-12-2-16,10-1-5 15,-4-6-5-15,10-6-11 0,12-2-2 16,7-18-3-16,17-3-1 16,6-5-3-1,2-5-1-15,11 1-5 0,-3 2-1 16,6 3-90-16,1 0-121 15,6 13 137-15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F326B4-B8B8-4247-AA04-D56AD642246D}" type="datetimeFigureOut">
              <a:rPr lang="en-AE" smtClean="0"/>
              <a:t>13/12/2020</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9733E-5737-0F4B-A62D-B3498AEABE31}" type="slidenum">
              <a:rPr lang="en-AE" smtClean="0"/>
              <a:t>‹#›</a:t>
            </a:fld>
            <a:endParaRPr lang="en-AE"/>
          </a:p>
        </p:txBody>
      </p:sp>
    </p:spTree>
    <p:extLst>
      <p:ext uri="{BB962C8B-B14F-4D97-AF65-F5344CB8AC3E}">
        <p14:creationId xmlns:p14="http://schemas.microsoft.com/office/powerpoint/2010/main" val="361124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projectmanagementacademy.net/articles/five-traditional-process-group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Updated </a:t>
            </a:r>
            <a:r>
              <a:rPr lang="en-US" baseline="0" dirty="0"/>
              <a:t>August 2019.  </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1</a:t>
            </a:fld>
            <a:endParaRPr lang="en-US"/>
          </a:p>
        </p:txBody>
      </p:sp>
    </p:spTree>
    <p:extLst>
      <p:ext uri="{BB962C8B-B14F-4D97-AF65-F5344CB8AC3E}">
        <p14:creationId xmlns:p14="http://schemas.microsoft.com/office/powerpoint/2010/main" val="359764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13</a:t>
            </a:fld>
            <a:endParaRPr lang="en-US"/>
          </a:p>
        </p:txBody>
      </p:sp>
    </p:spTree>
    <p:extLst>
      <p:ext uri="{BB962C8B-B14F-4D97-AF65-F5344CB8AC3E}">
        <p14:creationId xmlns:p14="http://schemas.microsoft.com/office/powerpoint/2010/main" val="28328524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168</a:t>
            </a:fld>
            <a:endParaRPr lang="en-US"/>
          </a:p>
        </p:txBody>
      </p:sp>
    </p:spTree>
    <p:extLst>
      <p:ext uri="{BB962C8B-B14F-4D97-AF65-F5344CB8AC3E}">
        <p14:creationId xmlns:p14="http://schemas.microsoft.com/office/powerpoint/2010/main" val="5767643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slide is for reference only.</a:t>
            </a:r>
          </a:p>
        </p:txBody>
      </p:sp>
      <p:sp>
        <p:nvSpPr>
          <p:cNvPr id="4" name="Slide Number Placeholder 3"/>
          <p:cNvSpPr>
            <a:spLocks noGrp="1"/>
          </p:cNvSpPr>
          <p:nvPr>
            <p:ph type="sldNum" sz="quarter" idx="5"/>
          </p:nvPr>
        </p:nvSpPr>
        <p:spPr/>
        <p:txBody>
          <a:bodyPr/>
          <a:lstStyle/>
          <a:p>
            <a:fld id="{5E32ABD9-EAA7-45A8-9686-8F7E76AD6FF6}" type="slidenum">
              <a:rPr lang="en-US" smtClean="0"/>
              <a:t>174</a:t>
            </a:fld>
            <a:endParaRPr lang="en-US"/>
          </a:p>
        </p:txBody>
      </p:sp>
    </p:spTree>
    <p:extLst>
      <p:ext uri="{BB962C8B-B14F-4D97-AF65-F5344CB8AC3E}">
        <p14:creationId xmlns:p14="http://schemas.microsoft.com/office/powerpoint/2010/main" val="23426080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175</a:t>
            </a:fld>
            <a:endParaRPr lang="en-US"/>
          </a:p>
        </p:txBody>
      </p:sp>
    </p:spTree>
    <p:extLst>
      <p:ext uri="{BB962C8B-B14F-4D97-AF65-F5344CB8AC3E}">
        <p14:creationId xmlns:p14="http://schemas.microsoft.com/office/powerpoint/2010/main" val="7440002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176</a:t>
            </a:fld>
            <a:endParaRPr lang="en-US"/>
          </a:p>
        </p:txBody>
      </p:sp>
    </p:spTree>
    <p:extLst>
      <p:ext uri="{BB962C8B-B14F-4D97-AF65-F5344CB8AC3E}">
        <p14:creationId xmlns:p14="http://schemas.microsoft.com/office/powerpoint/2010/main" val="10598685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https://filestage.io/blog/project-communication-plan/</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E32ABD9-EAA7-45A8-9686-8F7E76AD6FF6}" type="slidenum">
              <a:rPr lang="en-US" smtClean="0"/>
              <a:t>177</a:t>
            </a:fld>
            <a:endParaRPr lang="en-US"/>
          </a:p>
        </p:txBody>
      </p:sp>
    </p:spTree>
    <p:extLst>
      <p:ext uri="{BB962C8B-B14F-4D97-AF65-F5344CB8AC3E}">
        <p14:creationId xmlns:p14="http://schemas.microsoft.com/office/powerpoint/2010/main" val="26172812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178</a:t>
            </a:fld>
            <a:endParaRPr lang="en-US"/>
          </a:p>
        </p:txBody>
      </p:sp>
    </p:spTree>
    <p:extLst>
      <p:ext uri="{BB962C8B-B14F-4D97-AF65-F5344CB8AC3E}">
        <p14:creationId xmlns:p14="http://schemas.microsoft.com/office/powerpoint/2010/main" val="35945918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179</a:t>
            </a:fld>
            <a:endParaRPr lang="en-US"/>
          </a:p>
        </p:txBody>
      </p:sp>
    </p:spTree>
    <p:extLst>
      <p:ext uri="{BB962C8B-B14F-4D97-AF65-F5344CB8AC3E}">
        <p14:creationId xmlns:p14="http://schemas.microsoft.com/office/powerpoint/2010/main" val="11317697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32ABD9-EAA7-45A8-9686-8F7E76AD6FF6}" type="slidenum">
              <a:rPr lang="en-US" smtClean="0"/>
              <a:t>182</a:t>
            </a:fld>
            <a:endParaRPr lang="en-US"/>
          </a:p>
        </p:txBody>
      </p:sp>
    </p:spTree>
    <p:extLst>
      <p:ext uri="{BB962C8B-B14F-4D97-AF65-F5344CB8AC3E}">
        <p14:creationId xmlns:p14="http://schemas.microsoft.com/office/powerpoint/2010/main" val="40085906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189</a:t>
            </a:fld>
            <a:endParaRPr lang="en-US"/>
          </a:p>
        </p:txBody>
      </p:sp>
    </p:spTree>
    <p:extLst>
      <p:ext uri="{BB962C8B-B14F-4D97-AF65-F5344CB8AC3E}">
        <p14:creationId xmlns:p14="http://schemas.microsoft.com/office/powerpoint/2010/main" val="13852188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193</a:t>
            </a:fld>
            <a:endParaRPr lang="en-US"/>
          </a:p>
        </p:txBody>
      </p:sp>
    </p:spTree>
    <p:extLst>
      <p:ext uri="{BB962C8B-B14F-4D97-AF65-F5344CB8AC3E}">
        <p14:creationId xmlns:p14="http://schemas.microsoft.com/office/powerpoint/2010/main" val="271960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14</a:t>
            </a:fld>
            <a:endParaRPr lang="en-US"/>
          </a:p>
        </p:txBody>
      </p:sp>
    </p:spTree>
    <p:extLst>
      <p:ext uri="{BB962C8B-B14F-4D97-AF65-F5344CB8AC3E}">
        <p14:creationId xmlns:p14="http://schemas.microsoft.com/office/powerpoint/2010/main" val="16164110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200</a:t>
            </a:fld>
            <a:endParaRPr lang="en-US"/>
          </a:p>
        </p:txBody>
      </p:sp>
    </p:spTree>
    <p:extLst>
      <p:ext uri="{BB962C8B-B14F-4D97-AF65-F5344CB8AC3E}">
        <p14:creationId xmlns:p14="http://schemas.microsoft.com/office/powerpoint/2010/main" val="2352846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DATA</a:t>
            </a:r>
            <a:r>
              <a:rPr lang="en-US" sz="1200" b="1" i="0" u="none" strike="noStrike" kern="1200" baseline="0" dirty="0">
                <a:solidFill>
                  <a:schemeClr val="tx1"/>
                </a:solidFill>
                <a:effectLst/>
                <a:latin typeface="+mn-lt"/>
                <a:ea typeface="+mn-ea"/>
                <a:cs typeface="+mn-cs"/>
              </a:rPr>
              <a:t> ANALYSIS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Agreements;</a:t>
            </a:r>
          </a:p>
          <a:p>
            <a:pPr rtl="0" eaLnBrk="1" fontAlgn="t" latinLnBrk="0" hangingPunct="1"/>
            <a:r>
              <a:rPr lang="en-US" sz="1200" b="0" i="0" u="none" strike="noStrike" kern="1200" dirty="0">
                <a:solidFill>
                  <a:schemeClr val="tx1"/>
                </a:solidFill>
                <a:effectLst/>
                <a:latin typeface="+mn-lt"/>
                <a:ea typeface="+mn-ea"/>
                <a:cs typeface="+mn-cs"/>
              </a:rPr>
              <a:t>Business plans; </a:t>
            </a:r>
          </a:p>
          <a:p>
            <a:pPr rtl="0" eaLnBrk="1" fontAlgn="t" latinLnBrk="0" hangingPunct="1"/>
            <a:r>
              <a:rPr lang="en-US" sz="1200" b="0" i="0" u="none" strike="noStrike" kern="1200" dirty="0">
                <a:solidFill>
                  <a:schemeClr val="tx1"/>
                </a:solidFill>
                <a:effectLst/>
                <a:latin typeface="+mn-lt"/>
                <a:ea typeface="+mn-ea"/>
                <a:cs typeface="+mn-cs"/>
              </a:rPr>
              <a:t>Business process or interface documentation; </a:t>
            </a:r>
          </a:p>
          <a:p>
            <a:pPr rtl="0" eaLnBrk="1" fontAlgn="t" latinLnBrk="0" hangingPunct="1"/>
            <a:r>
              <a:rPr lang="en-US" sz="1200" b="0" i="0" u="none" strike="noStrike" kern="1200" dirty="0">
                <a:solidFill>
                  <a:schemeClr val="tx1"/>
                </a:solidFill>
                <a:effectLst/>
                <a:latin typeface="+mn-lt"/>
                <a:ea typeface="+mn-ea"/>
                <a:cs typeface="+mn-cs"/>
              </a:rPr>
              <a:t>Business rules repositories;</a:t>
            </a:r>
          </a:p>
          <a:p>
            <a:pPr rtl="0" eaLnBrk="1" fontAlgn="t" latinLnBrk="0" hangingPunct="1"/>
            <a:r>
              <a:rPr lang="en-US" sz="1200" b="0" i="0" u="none" strike="noStrike" kern="1200" dirty="0">
                <a:solidFill>
                  <a:schemeClr val="tx1"/>
                </a:solidFill>
                <a:effectLst/>
                <a:latin typeface="+mn-lt"/>
                <a:ea typeface="+mn-ea"/>
                <a:cs typeface="+mn-cs"/>
              </a:rPr>
              <a:t>Current process flows; </a:t>
            </a:r>
          </a:p>
          <a:p>
            <a:pPr rtl="0" eaLnBrk="1" fontAlgn="t" latinLnBrk="0" hangingPunct="1"/>
            <a:r>
              <a:rPr lang="en-US" sz="1200" b="0" i="0" u="none" strike="noStrike" kern="1200" dirty="0">
                <a:solidFill>
                  <a:schemeClr val="tx1"/>
                </a:solidFill>
                <a:effectLst/>
                <a:latin typeface="+mn-lt"/>
                <a:ea typeface="+mn-ea"/>
                <a:cs typeface="+mn-cs"/>
              </a:rPr>
              <a:t>Marketing literature; </a:t>
            </a:r>
          </a:p>
          <a:p>
            <a:pPr rtl="0" eaLnBrk="1" fontAlgn="t" latinLnBrk="0" hangingPunct="1"/>
            <a:r>
              <a:rPr lang="en-US" sz="1200" b="0" i="0" u="none" strike="noStrike" kern="1200" dirty="0">
                <a:solidFill>
                  <a:schemeClr val="tx1"/>
                </a:solidFill>
                <a:effectLst/>
                <a:latin typeface="+mn-lt"/>
                <a:ea typeface="+mn-ea"/>
                <a:cs typeface="+mn-cs"/>
              </a:rPr>
              <a:t>Problem/issue logs; </a:t>
            </a:r>
          </a:p>
          <a:p>
            <a:pPr rtl="0" eaLnBrk="1" fontAlgn="t" latinLnBrk="0" hangingPunct="1"/>
            <a:r>
              <a:rPr lang="en-US" sz="1200" b="0" i="0" u="none" strike="noStrike" kern="1200" dirty="0">
                <a:solidFill>
                  <a:schemeClr val="tx1"/>
                </a:solidFill>
                <a:effectLst/>
                <a:latin typeface="+mn-lt"/>
                <a:ea typeface="+mn-ea"/>
                <a:cs typeface="+mn-cs"/>
              </a:rPr>
              <a:t>Policies and procedures; </a:t>
            </a:r>
          </a:p>
          <a:p>
            <a:pPr rtl="0" eaLnBrk="1" fontAlgn="t" latinLnBrk="0" hangingPunct="1"/>
            <a:r>
              <a:rPr lang="en-US" sz="1200" b="0" i="0" u="none" strike="noStrike" kern="1200" dirty="0">
                <a:solidFill>
                  <a:schemeClr val="tx1"/>
                </a:solidFill>
                <a:effectLst/>
                <a:latin typeface="+mn-lt"/>
                <a:ea typeface="+mn-ea"/>
                <a:cs typeface="+mn-cs"/>
              </a:rPr>
              <a:t>Regulatory documentation such as laws, codes, or ordinances, etc.; </a:t>
            </a:r>
          </a:p>
          <a:p>
            <a:pPr rtl="0" eaLnBrk="1" fontAlgn="t" latinLnBrk="0" hangingPunct="1"/>
            <a:r>
              <a:rPr lang="en-US" sz="1200" b="0" i="0" u="none" strike="noStrike" kern="1200" dirty="0">
                <a:solidFill>
                  <a:schemeClr val="tx1"/>
                </a:solidFill>
                <a:effectLst/>
                <a:latin typeface="+mn-lt"/>
                <a:ea typeface="+mn-ea"/>
                <a:cs typeface="+mn-cs"/>
              </a:rPr>
              <a:t>Requests for proposal; </a:t>
            </a:r>
          </a:p>
          <a:p>
            <a:pPr rtl="0" eaLnBrk="1" fontAlgn="auto" latinLnBrk="0" hangingPunct="1"/>
            <a:r>
              <a:rPr lang="en-US" sz="1200" b="0" i="0" u="none" strike="noStrike" kern="1200" dirty="0">
                <a:solidFill>
                  <a:schemeClr val="tx1"/>
                </a:solidFill>
                <a:effectLst/>
                <a:latin typeface="+mn-lt"/>
                <a:ea typeface="+mn-ea"/>
                <a:cs typeface="+mn-cs"/>
              </a:rPr>
              <a:t>Use cases</a:t>
            </a:r>
          </a:p>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206</a:t>
            </a:fld>
            <a:endParaRPr lang="en-US"/>
          </a:p>
        </p:txBody>
      </p:sp>
    </p:spTree>
    <p:extLst>
      <p:ext uri="{BB962C8B-B14F-4D97-AF65-F5344CB8AC3E}">
        <p14:creationId xmlns:p14="http://schemas.microsoft.com/office/powerpoint/2010/main" val="11404310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requirements: </a:t>
            </a:r>
            <a:r>
              <a:rPr lang="en-US" b="0" dirty="0"/>
              <a:t>describes in high level the opportunities or issues and reasons</a:t>
            </a:r>
            <a:r>
              <a:rPr lang="en-US" b="0" baseline="0" dirty="0"/>
              <a:t> why a project has been undertaken.</a:t>
            </a:r>
          </a:p>
          <a:p>
            <a:pPr>
              <a:buFont typeface="Wingdings" panose="05000000000000000000" pitchFamily="2" charset="2"/>
              <a:buChar char="§"/>
            </a:pPr>
            <a:r>
              <a:rPr lang="en-US" b="1" dirty="0"/>
              <a:t>Transition and readiness requirements.:</a:t>
            </a:r>
            <a:r>
              <a:rPr lang="en-US" b="1" baseline="0" dirty="0"/>
              <a:t> </a:t>
            </a:r>
            <a:r>
              <a:rPr lang="en-US" b="0" baseline="0" dirty="0"/>
              <a:t>such as data conversion and training requirements needed to transition from the current state to the desired future state.</a:t>
            </a:r>
            <a:endParaRPr lang="en-US" b="0" dirty="0"/>
          </a:p>
          <a:p>
            <a:pPr>
              <a:buFont typeface="Wingdings" panose="05000000000000000000" pitchFamily="2" charset="2"/>
              <a:buChar char="§"/>
            </a:pPr>
            <a:r>
              <a:rPr lang="en-US" b="1" dirty="0"/>
              <a:t> Project requirements.  </a:t>
            </a:r>
            <a:r>
              <a:rPr lang="en-US" b="0" dirty="0"/>
              <a:t>Such as milestone</a:t>
            </a:r>
            <a:r>
              <a:rPr lang="en-US" b="0" baseline="0" dirty="0"/>
              <a:t> dates, contractual obligations, constraints etc..</a:t>
            </a:r>
            <a:endParaRPr lang="en-US" b="0" dirty="0"/>
          </a:p>
          <a:p>
            <a:pPr>
              <a:buFont typeface="Wingdings" panose="05000000000000000000" pitchFamily="2" charset="2"/>
              <a:buChar char="§"/>
            </a:pPr>
            <a:r>
              <a:rPr lang="en-US" b="1" dirty="0"/>
              <a:t> Quality requirements. </a:t>
            </a:r>
            <a:r>
              <a:rPr lang="en-US" b="0" dirty="0"/>
              <a:t>Criteria</a:t>
            </a:r>
            <a:r>
              <a:rPr lang="en-US" b="0" baseline="0" dirty="0"/>
              <a:t> needed to validate the successful completion of a project deliverable or fulfillment of other project requirements</a:t>
            </a:r>
            <a:r>
              <a:rPr lang="en-US" b="1" baseline="0" dirty="0"/>
              <a:t>.</a:t>
            </a:r>
            <a:endParaRPr lang="en-US" b="1" dirty="0"/>
          </a:p>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211</a:t>
            </a:fld>
            <a:endParaRPr lang="en-US"/>
          </a:p>
        </p:txBody>
      </p:sp>
    </p:spTree>
    <p:extLst>
      <p:ext uri="{BB962C8B-B14F-4D97-AF65-F5344CB8AC3E}">
        <p14:creationId xmlns:p14="http://schemas.microsoft.com/office/powerpoint/2010/main" val="30145075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213</a:t>
            </a:fld>
            <a:endParaRPr lang="en-US"/>
          </a:p>
        </p:txBody>
      </p:sp>
    </p:spTree>
    <p:extLst>
      <p:ext uri="{BB962C8B-B14F-4D97-AF65-F5344CB8AC3E}">
        <p14:creationId xmlns:p14="http://schemas.microsoft.com/office/powerpoint/2010/main" val="29093847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Chose ONE of the tools and techniques necessary to create the requirements document.  Explain the benefits and drawbacks of using the selected technique to collect requiremenents. </a:t>
            </a:r>
          </a:p>
          <a:p>
            <a:endParaRPr lang="en-US" dirty="0">
              <a:cs typeface="Calibri"/>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214</a:t>
            </a:fld>
            <a:endParaRPr lang="en-US"/>
          </a:p>
        </p:txBody>
      </p:sp>
    </p:spTree>
    <p:extLst>
      <p:ext uri="{BB962C8B-B14F-4D97-AF65-F5344CB8AC3E}">
        <p14:creationId xmlns:p14="http://schemas.microsoft.com/office/powerpoint/2010/main" val="41863436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Assumption log: identifies assumptions and constraints about the product, project environment, stakeholders and other factors that can influence the project and product scope.</a:t>
            </a:r>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218</a:t>
            </a:fld>
            <a:endParaRPr lang="en-US"/>
          </a:p>
        </p:txBody>
      </p:sp>
    </p:spTree>
    <p:extLst>
      <p:ext uri="{BB962C8B-B14F-4D97-AF65-F5344CB8AC3E}">
        <p14:creationId xmlns:p14="http://schemas.microsoft.com/office/powerpoint/2010/main" val="14460037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Acceptance criteria.:</a:t>
            </a:r>
            <a:r>
              <a:rPr lang="en-US" baseline="0" dirty="0"/>
              <a:t> a set of conditions that is required to be met before deliverables are accepted.</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Project exclusions. Identifies what is excluded from the project</a:t>
            </a:r>
          </a:p>
        </p:txBody>
      </p:sp>
      <p:sp>
        <p:nvSpPr>
          <p:cNvPr id="4" name="Slide Number Placeholder 3"/>
          <p:cNvSpPr>
            <a:spLocks noGrp="1"/>
          </p:cNvSpPr>
          <p:nvPr>
            <p:ph type="sldNum" sz="quarter" idx="10"/>
          </p:nvPr>
        </p:nvSpPr>
        <p:spPr/>
        <p:txBody>
          <a:bodyPr/>
          <a:lstStyle/>
          <a:p>
            <a:fld id="{5E32ABD9-EAA7-45A8-9686-8F7E76AD6FF6}" type="slidenum">
              <a:rPr lang="en-US" smtClean="0"/>
              <a:t>220</a:t>
            </a:fld>
            <a:endParaRPr lang="en-US"/>
          </a:p>
        </p:txBody>
      </p:sp>
    </p:spTree>
    <p:extLst>
      <p:ext uri="{BB962C8B-B14F-4D97-AF65-F5344CB8AC3E}">
        <p14:creationId xmlns:p14="http://schemas.microsoft.com/office/powerpoint/2010/main" val="12097949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Requirements traceability matrix. </a:t>
            </a:r>
          </a:p>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223</a:t>
            </a:fld>
            <a:endParaRPr lang="en-US"/>
          </a:p>
        </p:txBody>
      </p:sp>
    </p:spTree>
    <p:extLst>
      <p:ext uri="{BB962C8B-B14F-4D97-AF65-F5344CB8AC3E}">
        <p14:creationId xmlns:p14="http://schemas.microsoft.com/office/powerpoint/2010/main" val="3346084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case and write </a:t>
            </a:r>
            <a:r>
              <a:rPr lang="en-US" dirty="0" err="1"/>
              <a:t>atleast</a:t>
            </a:r>
            <a:r>
              <a:rPr lang="en-US" dirty="0"/>
              <a:t> two sections of the scope statement.  Product Description or Product Scope is mandatory.  Choose one other heading.  </a:t>
            </a:r>
            <a:r>
              <a:rPr lang="en-US"/>
              <a:t>Upload an image if necessary.</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224</a:t>
            </a:fld>
            <a:endParaRPr lang="en-US"/>
          </a:p>
        </p:txBody>
      </p:sp>
    </p:spTree>
    <p:extLst>
      <p:ext uri="{BB962C8B-B14F-4D97-AF65-F5344CB8AC3E}">
        <p14:creationId xmlns:p14="http://schemas.microsoft.com/office/powerpoint/2010/main" val="18396344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packages</a:t>
            </a:r>
            <a:r>
              <a:rPr lang="en-US" baseline="0" dirty="0"/>
              <a:t> are not decomposed further.  They have no “children”.  </a:t>
            </a:r>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237</a:t>
            </a:fld>
            <a:endParaRPr lang="en-US"/>
          </a:p>
        </p:txBody>
      </p:sp>
    </p:spTree>
    <p:extLst>
      <p:ext uri="{BB962C8B-B14F-4D97-AF65-F5344CB8AC3E}">
        <p14:creationId xmlns:p14="http://schemas.microsoft.com/office/powerpoint/2010/main" val="161388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15</a:t>
            </a:fld>
            <a:endParaRPr lang="en-US"/>
          </a:p>
        </p:txBody>
      </p:sp>
    </p:spTree>
    <p:extLst>
      <p:ext uri="{BB962C8B-B14F-4D97-AF65-F5344CB8AC3E}">
        <p14:creationId xmlns:p14="http://schemas.microsoft.com/office/powerpoint/2010/main" val="30903811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D6A597-735A-4686-BE75-003FF146F358}" type="slidenum">
              <a:rPr lang="en-US" smtClean="0"/>
              <a:t>238</a:t>
            </a:fld>
            <a:endParaRPr lang="en-US"/>
          </a:p>
        </p:txBody>
      </p:sp>
    </p:spTree>
    <p:extLst>
      <p:ext uri="{BB962C8B-B14F-4D97-AF65-F5344CB8AC3E}">
        <p14:creationId xmlns:p14="http://schemas.microsoft.com/office/powerpoint/2010/main" val="20204226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240</a:t>
            </a:fld>
            <a:endParaRPr lang="en-US"/>
          </a:p>
        </p:txBody>
      </p:sp>
    </p:spTree>
    <p:extLst>
      <p:ext uri="{BB962C8B-B14F-4D97-AF65-F5344CB8AC3E}">
        <p14:creationId xmlns:p14="http://schemas.microsoft.com/office/powerpoint/2010/main" val="14902786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either of these for creating a WBS Dictionary</a:t>
            </a:r>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244</a:t>
            </a:fld>
            <a:endParaRPr lang="en-US"/>
          </a:p>
        </p:txBody>
      </p:sp>
    </p:spTree>
    <p:extLst>
      <p:ext uri="{BB962C8B-B14F-4D97-AF65-F5344CB8AC3E}">
        <p14:creationId xmlns:p14="http://schemas.microsoft.com/office/powerpoint/2010/main" val="15832394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245</a:t>
            </a:fld>
            <a:endParaRPr lang="en-US"/>
          </a:p>
        </p:txBody>
      </p:sp>
    </p:spTree>
    <p:extLst>
      <p:ext uri="{BB962C8B-B14F-4D97-AF65-F5344CB8AC3E}">
        <p14:creationId xmlns:p14="http://schemas.microsoft.com/office/powerpoint/2010/main" val="18499497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254</a:t>
            </a:fld>
            <a:endParaRPr lang="en-US"/>
          </a:p>
        </p:txBody>
      </p:sp>
    </p:spTree>
    <p:extLst>
      <p:ext uri="{BB962C8B-B14F-4D97-AF65-F5344CB8AC3E}">
        <p14:creationId xmlns:p14="http://schemas.microsoft.com/office/powerpoint/2010/main" val="23934486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263</a:t>
            </a:fld>
            <a:endParaRPr lang="en-US"/>
          </a:p>
        </p:txBody>
      </p:sp>
    </p:spTree>
    <p:extLst>
      <p:ext uri="{BB962C8B-B14F-4D97-AF65-F5344CB8AC3E}">
        <p14:creationId xmlns:p14="http://schemas.microsoft.com/office/powerpoint/2010/main" val="17598562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Sep</a:t>
            </a:r>
            <a:r>
              <a:rPr lang="en-US" baseline="0" dirty="0"/>
              <a:t> 2019</a:t>
            </a:r>
            <a:endParaRPr lang="en-US" dirty="0"/>
          </a:p>
        </p:txBody>
      </p:sp>
      <p:sp>
        <p:nvSpPr>
          <p:cNvPr id="4" name="Slide Number Placeholder 3"/>
          <p:cNvSpPr>
            <a:spLocks noGrp="1"/>
          </p:cNvSpPr>
          <p:nvPr>
            <p:ph type="sldNum" sz="quarter" idx="10"/>
          </p:nvPr>
        </p:nvSpPr>
        <p:spPr/>
        <p:txBody>
          <a:bodyPr/>
          <a:lstStyle/>
          <a:p>
            <a:fld id="{6EA4753C-92B7-4BC3-9EE4-9D7571E58721}" type="slidenum">
              <a:rPr lang="en-US" smtClean="0"/>
              <a:t>267</a:t>
            </a:fld>
            <a:endParaRPr lang="en-US"/>
          </a:p>
        </p:txBody>
      </p:sp>
    </p:spTree>
    <p:extLst>
      <p:ext uri="{BB962C8B-B14F-4D97-AF65-F5344CB8AC3E}">
        <p14:creationId xmlns:p14="http://schemas.microsoft.com/office/powerpoint/2010/main" val="34116290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268</a:t>
            </a:fld>
            <a:endParaRPr lang="en-US"/>
          </a:p>
        </p:txBody>
      </p:sp>
    </p:spTree>
    <p:extLst>
      <p:ext uri="{BB962C8B-B14F-4D97-AF65-F5344CB8AC3E}">
        <p14:creationId xmlns:p14="http://schemas.microsoft.com/office/powerpoint/2010/main" val="26654020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269</a:t>
            </a:fld>
            <a:endParaRPr lang="en-US"/>
          </a:p>
        </p:txBody>
      </p:sp>
    </p:spTree>
    <p:extLst>
      <p:ext uri="{BB962C8B-B14F-4D97-AF65-F5344CB8AC3E}">
        <p14:creationId xmlns:p14="http://schemas.microsoft.com/office/powerpoint/2010/main" val="10260724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270</a:t>
            </a:fld>
            <a:endParaRPr lang="en-US"/>
          </a:p>
        </p:txBody>
      </p:sp>
    </p:spTree>
    <p:extLst>
      <p:ext uri="{BB962C8B-B14F-4D97-AF65-F5344CB8AC3E}">
        <p14:creationId xmlns:p14="http://schemas.microsoft.com/office/powerpoint/2010/main" val="3837351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altLang="en-US" dirty="0">
                <a:latin typeface="Arial" panose="020B0604020202020204" pitchFamily="34" charset="0"/>
              </a:rPr>
              <a:t>Students</a:t>
            </a:r>
            <a:r>
              <a:rPr lang="en-US" altLang="en-US" baseline="0" dirty="0">
                <a:latin typeface="Arial" panose="020B0604020202020204" pitchFamily="34" charset="0"/>
              </a:rPr>
              <a:t> will upload answers in NP canvas</a:t>
            </a: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16</a:t>
            </a:fld>
            <a:endParaRPr lang="en-US"/>
          </a:p>
        </p:txBody>
      </p:sp>
    </p:spTree>
    <p:extLst>
      <p:ext uri="{BB962C8B-B14F-4D97-AF65-F5344CB8AC3E}">
        <p14:creationId xmlns:p14="http://schemas.microsoft.com/office/powerpoint/2010/main" val="12930291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271</a:t>
            </a:fld>
            <a:endParaRPr lang="en-US"/>
          </a:p>
        </p:txBody>
      </p:sp>
    </p:spTree>
    <p:extLst>
      <p:ext uri="{BB962C8B-B14F-4D97-AF65-F5344CB8AC3E}">
        <p14:creationId xmlns:p14="http://schemas.microsoft.com/office/powerpoint/2010/main" val="4538264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272</a:t>
            </a:fld>
            <a:endParaRPr lang="en-US"/>
          </a:p>
        </p:txBody>
      </p:sp>
    </p:spTree>
    <p:extLst>
      <p:ext uri="{BB962C8B-B14F-4D97-AF65-F5344CB8AC3E}">
        <p14:creationId xmlns:p14="http://schemas.microsoft.com/office/powerpoint/2010/main" val="23488187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273</a:t>
            </a:fld>
            <a:endParaRPr lang="en-US"/>
          </a:p>
        </p:txBody>
      </p:sp>
    </p:spTree>
    <p:extLst>
      <p:ext uri="{BB962C8B-B14F-4D97-AF65-F5344CB8AC3E}">
        <p14:creationId xmlns:p14="http://schemas.microsoft.com/office/powerpoint/2010/main" val="13093036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Forward Pass:</a:t>
            </a:r>
          </a:p>
          <a:p>
            <a:r>
              <a:rPr lang="en-US" dirty="0"/>
              <a:t>Early Start:</a:t>
            </a:r>
          </a:p>
          <a:p>
            <a:pPr marL="285750" indent="-285750">
              <a:buFont typeface="Arial" pitchFamily="34" charset="0"/>
              <a:buChar char="•"/>
            </a:pPr>
            <a:r>
              <a:rPr lang="en-US" dirty="0"/>
              <a:t>Is 0 for the </a:t>
            </a:r>
            <a:r>
              <a:rPr lang="en-US" b="1" dirty="0"/>
              <a:t>first</a:t>
            </a:r>
            <a:r>
              <a:rPr lang="en-US" dirty="0"/>
              <a:t> activity after Start</a:t>
            </a:r>
          </a:p>
          <a:p>
            <a:pPr marL="285750" indent="-285750">
              <a:buFont typeface="Arial" pitchFamily="34" charset="0"/>
              <a:buChar char="•"/>
            </a:pPr>
            <a:r>
              <a:rPr lang="en-GB" dirty="0"/>
              <a:t>For each subsequent task, the early start day is “the highest number of EF leading into the task” </a:t>
            </a:r>
          </a:p>
          <a:p>
            <a:endParaRPr lang="en-US" dirty="0"/>
          </a:p>
          <a:p>
            <a:r>
              <a:rPr lang="en-US" dirty="0"/>
              <a:t>Early Finish = Early Start + Duration</a:t>
            </a:r>
          </a:p>
          <a:p>
            <a:endParaRPr lang="en-US" dirty="0"/>
          </a:p>
        </p:txBody>
      </p:sp>
      <p:sp>
        <p:nvSpPr>
          <p:cNvPr id="4" name="Slide Number Placeholder 3"/>
          <p:cNvSpPr>
            <a:spLocks noGrp="1"/>
          </p:cNvSpPr>
          <p:nvPr>
            <p:ph type="sldNum" sz="quarter" idx="10"/>
          </p:nvPr>
        </p:nvSpPr>
        <p:spPr/>
        <p:txBody>
          <a:bodyPr/>
          <a:lstStyle/>
          <a:p>
            <a:fld id="{6EA4753C-92B7-4BC3-9EE4-9D7571E58721}" type="slidenum">
              <a:rPr lang="en-US" smtClean="0"/>
              <a:t>274</a:t>
            </a:fld>
            <a:endParaRPr lang="en-US"/>
          </a:p>
        </p:txBody>
      </p:sp>
    </p:spTree>
    <p:extLst>
      <p:ext uri="{BB962C8B-B14F-4D97-AF65-F5344CB8AC3E}">
        <p14:creationId xmlns:p14="http://schemas.microsoft.com/office/powerpoint/2010/main" val="30872469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275</a:t>
            </a:fld>
            <a:endParaRPr lang="en-US"/>
          </a:p>
        </p:txBody>
      </p:sp>
    </p:spTree>
    <p:extLst>
      <p:ext uri="{BB962C8B-B14F-4D97-AF65-F5344CB8AC3E}">
        <p14:creationId xmlns:p14="http://schemas.microsoft.com/office/powerpoint/2010/main" val="10744448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276</a:t>
            </a:fld>
            <a:endParaRPr lang="en-US"/>
          </a:p>
        </p:txBody>
      </p:sp>
    </p:spTree>
    <p:extLst>
      <p:ext uri="{BB962C8B-B14F-4D97-AF65-F5344CB8AC3E}">
        <p14:creationId xmlns:p14="http://schemas.microsoft.com/office/powerpoint/2010/main" val="37842962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277</a:t>
            </a:fld>
            <a:endParaRPr lang="en-US"/>
          </a:p>
        </p:txBody>
      </p:sp>
    </p:spTree>
    <p:extLst>
      <p:ext uri="{BB962C8B-B14F-4D97-AF65-F5344CB8AC3E}">
        <p14:creationId xmlns:p14="http://schemas.microsoft.com/office/powerpoint/2010/main" val="29473307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278</a:t>
            </a:fld>
            <a:endParaRPr lang="en-US"/>
          </a:p>
        </p:txBody>
      </p:sp>
    </p:spTree>
    <p:extLst>
      <p:ext uri="{BB962C8B-B14F-4D97-AF65-F5344CB8AC3E}">
        <p14:creationId xmlns:p14="http://schemas.microsoft.com/office/powerpoint/2010/main" val="1436974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279</a:t>
            </a:fld>
            <a:endParaRPr lang="en-US"/>
          </a:p>
        </p:txBody>
      </p:sp>
    </p:spTree>
    <p:extLst>
      <p:ext uri="{BB962C8B-B14F-4D97-AF65-F5344CB8AC3E}">
        <p14:creationId xmlns:p14="http://schemas.microsoft.com/office/powerpoint/2010/main" val="40922688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280</a:t>
            </a:fld>
            <a:endParaRPr lang="en-US"/>
          </a:p>
        </p:txBody>
      </p:sp>
    </p:spTree>
    <p:extLst>
      <p:ext uri="{BB962C8B-B14F-4D97-AF65-F5344CB8AC3E}">
        <p14:creationId xmlns:p14="http://schemas.microsoft.com/office/powerpoint/2010/main" val="3565055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19</a:t>
            </a:fld>
            <a:endParaRPr lang="en-US"/>
          </a:p>
        </p:txBody>
      </p:sp>
    </p:spTree>
    <p:extLst>
      <p:ext uri="{BB962C8B-B14F-4D97-AF65-F5344CB8AC3E}">
        <p14:creationId xmlns:p14="http://schemas.microsoft.com/office/powerpoint/2010/main" val="23292071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281</a:t>
            </a:fld>
            <a:endParaRPr lang="en-US"/>
          </a:p>
        </p:txBody>
      </p:sp>
    </p:spTree>
    <p:extLst>
      <p:ext uri="{BB962C8B-B14F-4D97-AF65-F5344CB8AC3E}">
        <p14:creationId xmlns:p14="http://schemas.microsoft.com/office/powerpoint/2010/main" val="5259692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282</a:t>
            </a:fld>
            <a:endParaRPr lang="en-US"/>
          </a:p>
        </p:txBody>
      </p:sp>
    </p:spTree>
    <p:extLst>
      <p:ext uri="{BB962C8B-B14F-4D97-AF65-F5344CB8AC3E}">
        <p14:creationId xmlns:p14="http://schemas.microsoft.com/office/powerpoint/2010/main" val="16889581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283</a:t>
            </a:fld>
            <a:endParaRPr lang="en-US"/>
          </a:p>
        </p:txBody>
      </p:sp>
    </p:spTree>
    <p:extLst>
      <p:ext uri="{BB962C8B-B14F-4D97-AF65-F5344CB8AC3E}">
        <p14:creationId xmlns:p14="http://schemas.microsoft.com/office/powerpoint/2010/main" val="29253111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284</a:t>
            </a:fld>
            <a:endParaRPr lang="en-US"/>
          </a:p>
        </p:txBody>
      </p:sp>
    </p:spTree>
    <p:extLst>
      <p:ext uri="{BB962C8B-B14F-4D97-AF65-F5344CB8AC3E}">
        <p14:creationId xmlns:p14="http://schemas.microsoft.com/office/powerpoint/2010/main" val="15207850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285</a:t>
            </a:fld>
            <a:endParaRPr lang="en-US"/>
          </a:p>
        </p:txBody>
      </p:sp>
    </p:spTree>
    <p:extLst>
      <p:ext uri="{BB962C8B-B14F-4D97-AF65-F5344CB8AC3E}">
        <p14:creationId xmlns:p14="http://schemas.microsoft.com/office/powerpoint/2010/main" val="1559226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286</a:t>
            </a:fld>
            <a:endParaRPr lang="en-US"/>
          </a:p>
        </p:txBody>
      </p:sp>
    </p:spTree>
    <p:extLst>
      <p:ext uri="{BB962C8B-B14F-4D97-AF65-F5344CB8AC3E}">
        <p14:creationId xmlns:p14="http://schemas.microsoft.com/office/powerpoint/2010/main" val="7910331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287</a:t>
            </a:fld>
            <a:endParaRPr lang="en-US"/>
          </a:p>
        </p:txBody>
      </p:sp>
    </p:spTree>
    <p:extLst>
      <p:ext uri="{BB962C8B-B14F-4D97-AF65-F5344CB8AC3E}">
        <p14:creationId xmlns:p14="http://schemas.microsoft.com/office/powerpoint/2010/main" val="21508504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4753C-92B7-4BC3-9EE4-9D7571E58721}" type="slidenum">
              <a:rPr lang="en-US" smtClean="0"/>
              <a:t>288</a:t>
            </a:fld>
            <a:endParaRPr lang="en-US"/>
          </a:p>
        </p:txBody>
      </p:sp>
    </p:spTree>
    <p:extLst>
      <p:ext uri="{BB962C8B-B14F-4D97-AF65-F5344CB8AC3E}">
        <p14:creationId xmlns:p14="http://schemas.microsoft.com/office/powerpoint/2010/main" val="3245687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289</a:t>
            </a:fld>
            <a:endParaRPr lang="en-US"/>
          </a:p>
        </p:txBody>
      </p:sp>
    </p:spTree>
    <p:extLst>
      <p:ext uri="{BB962C8B-B14F-4D97-AF65-F5344CB8AC3E}">
        <p14:creationId xmlns:p14="http://schemas.microsoft.com/office/powerpoint/2010/main" val="61394432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8-Sep-2019 by</a:t>
            </a:r>
            <a:r>
              <a:rPr lang="en-US" baseline="0" dirty="0"/>
              <a:t> Sharmila.  Reviewed by Melina</a:t>
            </a:r>
            <a:endParaRPr lang="en-US" dirty="0"/>
          </a:p>
        </p:txBody>
      </p:sp>
      <p:sp>
        <p:nvSpPr>
          <p:cNvPr id="4" name="Slide Number Placeholder 3"/>
          <p:cNvSpPr>
            <a:spLocks noGrp="1"/>
          </p:cNvSpPr>
          <p:nvPr>
            <p:ph type="sldNum" sz="quarter" idx="10"/>
          </p:nvPr>
        </p:nvSpPr>
        <p:spPr/>
        <p:txBody>
          <a:bodyPr/>
          <a:lstStyle/>
          <a:p>
            <a:fld id="{B611947E-E8EC-47E8-B51F-AA07B7395814}" type="slidenum">
              <a:rPr lang="en-US" smtClean="0"/>
              <a:t>291</a:t>
            </a:fld>
            <a:endParaRPr lang="en-US"/>
          </a:p>
        </p:txBody>
      </p:sp>
    </p:spTree>
    <p:extLst>
      <p:ext uri="{BB962C8B-B14F-4D97-AF65-F5344CB8AC3E}">
        <p14:creationId xmlns:p14="http://schemas.microsoft.com/office/powerpoint/2010/main" val="1831868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20</a:t>
            </a:fld>
            <a:endParaRPr lang="en-US"/>
          </a:p>
        </p:txBody>
      </p:sp>
    </p:spTree>
    <p:extLst>
      <p:ext uri="{BB962C8B-B14F-4D97-AF65-F5344CB8AC3E}">
        <p14:creationId xmlns:p14="http://schemas.microsoft.com/office/powerpoint/2010/main" val="38661766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292</a:t>
            </a:fld>
            <a:endParaRPr lang="en-US"/>
          </a:p>
        </p:txBody>
      </p:sp>
    </p:spTree>
    <p:extLst>
      <p:ext uri="{BB962C8B-B14F-4D97-AF65-F5344CB8AC3E}">
        <p14:creationId xmlns:p14="http://schemas.microsoft.com/office/powerpoint/2010/main" val="12007445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295</a:t>
            </a:fld>
            <a:endParaRPr lang="en-US"/>
          </a:p>
        </p:txBody>
      </p:sp>
    </p:spTree>
    <p:extLst>
      <p:ext uri="{BB962C8B-B14F-4D97-AF65-F5344CB8AC3E}">
        <p14:creationId xmlns:p14="http://schemas.microsoft.com/office/powerpoint/2010/main" val="11967066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35E6C63E-C42A-4A35-8D85-F56A0011FE94}" type="slidenum">
              <a:rPr lang="en-US" altLang="en-US"/>
              <a:pPr eaLnBrk="1" hangingPunct="1">
                <a:spcBef>
                  <a:spcPct val="0"/>
                </a:spcBef>
              </a:pPr>
              <a:t>301</a:t>
            </a:fld>
            <a:endParaRPr lang="en-US" altLang="en-US"/>
          </a:p>
        </p:txBody>
      </p:sp>
    </p:spTree>
    <p:extLst>
      <p:ext uri="{BB962C8B-B14F-4D97-AF65-F5344CB8AC3E}">
        <p14:creationId xmlns:p14="http://schemas.microsoft.com/office/powerpoint/2010/main" val="3538107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A654FF1-F0AB-4F7F-A625-A5A064762D16}" type="slidenum">
              <a:rPr lang="en-US" altLang="en-US">
                <a:latin typeface="Times New Roman" panose="02020603050405020304" pitchFamily="18" charset="0"/>
              </a:rPr>
              <a:pPr eaLnBrk="1" hangingPunct="1">
                <a:spcBef>
                  <a:spcPct val="0"/>
                </a:spcBef>
              </a:pPr>
              <a:t>302</a:t>
            </a:fld>
            <a:endParaRPr lang="en-US" alt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xfrm>
            <a:off x="-468313" y="931863"/>
            <a:ext cx="6203951" cy="4652962"/>
          </a:xfrm>
          <a:ln/>
        </p:spPr>
      </p:sp>
      <p:sp>
        <p:nvSpPr>
          <p:cNvPr id="87044" name="Rectangle 3"/>
          <p:cNvSpPr>
            <a:spLocks noGrp="1" noChangeArrowheads="1"/>
          </p:cNvSpPr>
          <p:nvPr>
            <p:ph type="body" idx="1"/>
          </p:nvPr>
        </p:nvSpPr>
        <p:spPr>
          <a:xfrm>
            <a:off x="526733" y="5895765"/>
            <a:ext cx="4213860" cy="55833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13" tIns="46656" rIns="93313" bIns="46656"/>
          <a:lstStyle/>
          <a:p>
            <a:r>
              <a:rPr lang="en-US" altLang="en-US" b="1" u="sng" dirty="0">
                <a:latin typeface="Arial" panose="020B0604020202020204" pitchFamily="34" charset="0"/>
              </a:rPr>
              <a:t>Inputs</a:t>
            </a:r>
            <a:endParaRPr lang="en-US" altLang="en-US" dirty="0">
              <a:latin typeface="Arial" panose="020B0604020202020204" pitchFamily="34" charset="0"/>
            </a:endParaRPr>
          </a:p>
          <a:p>
            <a:r>
              <a:rPr lang="en-US" altLang="en-US" dirty="0">
                <a:latin typeface="Arial" panose="020B0604020202020204" pitchFamily="34" charset="0"/>
              </a:rPr>
              <a:t> </a:t>
            </a:r>
          </a:p>
          <a:p>
            <a:r>
              <a:rPr lang="en-US" altLang="en-US" b="1" dirty="0">
                <a:latin typeface="Arial" panose="020B0604020202020204" pitchFamily="34" charset="0"/>
              </a:rPr>
              <a:t>Scope baseline</a:t>
            </a:r>
            <a:endParaRPr lang="en-US" altLang="en-US" dirty="0">
              <a:latin typeface="Arial" panose="020B0604020202020204" pitchFamily="34" charset="0"/>
            </a:endParaRPr>
          </a:p>
          <a:p>
            <a:r>
              <a:rPr lang="en-US" altLang="en-US" dirty="0">
                <a:latin typeface="Arial" panose="020B0604020202020204" pitchFamily="34" charset="0"/>
              </a:rPr>
              <a:t>The scope baseline is the approved project scope statement, WBS, and WBS dictionary. These define the deliverables and work packages, which are used to create the activity list</a:t>
            </a:r>
          </a:p>
          <a:p>
            <a:endParaRPr lang="en-US" altLang="en-US" dirty="0">
              <a:latin typeface="Arial" panose="020B0604020202020204" pitchFamily="34" charset="0"/>
            </a:endParaRPr>
          </a:p>
          <a:p>
            <a:r>
              <a:rPr lang="en-US" altLang="en-US" b="1" dirty="0">
                <a:latin typeface="Arial" panose="020B0604020202020204" pitchFamily="34" charset="0"/>
              </a:rPr>
              <a:t>Enterprise environmental factors</a:t>
            </a:r>
            <a:endParaRPr lang="en-US" altLang="en-US" dirty="0">
              <a:latin typeface="Arial" panose="020B0604020202020204" pitchFamily="34" charset="0"/>
            </a:endParaRPr>
          </a:p>
          <a:p>
            <a:r>
              <a:rPr lang="en-US" altLang="en-US" dirty="0">
                <a:latin typeface="Arial" panose="020B0604020202020204" pitchFamily="34" charset="0"/>
              </a:rPr>
              <a:t>Any of the many enterprise environmental factors and systems that influence the project should be considered for their impacts on the project management plan. Those can include infrastructure, personnel hiring and firing practices, and availability of project management software (PMIS).</a:t>
            </a:r>
          </a:p>
          <a:p>
            <a:r>
              <a:rPr lang="en-US" altLang="en-US" dirty="0">
                <a:latin typeface="Arial" panose="020B0604020202020204" pitchFamily="34" charset="0"/>
              </a:rPr>
              <a:t> </a:t>
            </a:r>
          </a:p>
          <a:p>
            <a:r>
              <a:rPr lang="en-US" altLang="en-US" b="1" dirty="0">
                <a:latin typeface="Arial" panose="020B0604020202020204" pitchFamily="34" charset="0"/>
              </a:rPr>
              <a:t>Organizational process assets</a:t>
            </a:r>
            <a:endParaRPr lang="en-US" altLang="en-US" dirty="0">
              <a:latin typeface="Arial" panose="020B0604020202020204" pitchFamily="34" charset="0"/>
            </a:endParaRPr>
          </a:p>
          <a:p>
            <a:r>
              <a:rPr lang="en-US" altLang="en-US" dirty="0">
                <a:latin typeface="Arial" panose="020B0604020202020204" pitchFamily="34" charset="0"/>
              </a:rPr>
              <a:t>Organizational process assets are the source of existing policies, processes, organizational data and knowledge. Of special importance will be historical information from similar projects, organizational methodologies, project closure procedures, change control procedures, and the configuration management  knowledge base is available.</a:t>
            </a:r>
          </a:p>
          <a:p>
            <a:endParaRPr lang="en-US" altLang="en-US" dirty="0">
              <a:latin typeface="Arial" panose="020B0604020202020204" pitchFamily="34" charset="0"/>
            </a:endParaRPr>
          </a:p>
          <a:p>
            <a:r>
              <a:rPr lang="en-US" altLang="en-US" dirty="0">
                <a:latin typeface="Arial" panose="020B0604020202020204" pitchFamily="34" charset="0"/>
              </a:rPr>
              <a:t>Tools and Techniques:</a:t>
            </a:r>
          </a:p>
          <a:p>
            <a:endParaRPr lang="en-US" altLang="en-US" dirty="0">
              <a:latin typeface="Arial" panose="020B0604020202020204" pitchFamily="34" charset="0"/>
            </a:endParaRPr>
          </a:p>
          <a:p>
            <a:pPr marL="816582" lvl="1" indent="-349964">
              <a:buFont typeface="Calibri" panose="020F0502020204030204" pitchFamily="34" charset="0"/>
              <a:buAutoNum type="arabicPeriod"/>
            </a:pPr>
            <a:r>
              <a:rPr lang="en-US" altLang="en-US" dirty="0">
                <a:latin typeface="Arial" panose="020B0604020202020204" pitchFamily="34" charset="0"/>
              </a:rPr>
              <a:t>DECOMPOSITION</a:t>
            </a:r>
            <a:br>
              <a:rPr lang="en-US" altLang="en-US" dirty="0">
                <a:latin typeface="Arial" panose="020B0604020202020204" pitchFamily="34" charset="0"/>
              </a:rPr>
            </a:br>
            <a:r>
              <a:rPr lang="en-US" altLang="en-US" sz="1600" dirty="0">
                <a:latin typeface="Arial" panose="020B0604020202020204" pitchFamily="34" charset="0"/>
              </a:rPr>
              <a:t>a technique use for dividing &amp; subdividing project scope &amp; deliverables into smaller more manageable parts.</a:t>
            </a:r>
            <a:br>
              <a:rPr lang="en-US" altLang="en-US" sz="1600" dirty="0">
                <a:latin typeface="Arial" panose="020B0604020202020204" pitchFamily="34" charset="0"/>
              </a:rPr>
            </a:br>
            <a:r>
              <a:rPr lang="en-US" altLang="en-US" sz="1600" dirty="0">
                <a:latin typeface="Arial" panose="020B0604020202020204" pitchFamily="34" charset="0"/>
              </a:rPr>
              <a:t>Activities represents the effort needed to complete a work package.</a:t>
            </a:r>
            <a:br>
              <a:rPr lang="en-US" altLang="en-US" sz="1600" dirty="0">
                <a:latin typeface="Arial" panose="020B0604020202020204" pitchFamily="34" charset="0"/>
              </a:rPr>
            </a:br>
            <a:r>
              <a:rPr lang="en-US" altLang="en-US" sz="1600" dirty="0">
                <a:latin typeface="Arial" panose="020B0604020202020204" pitchFamily="34" charset="0"/>
              </a:rPr>
              <a:t>Activities process defines the final output as activities instead of deliverables</a:t>
            </a:r>
            <a:br>
              <a:rPr lang="en-US" altLang="en-US" sz="1600" dirty="0">
                <a:latin typeface="Arial" panose="020B0604020202020204" pitchFamily="34" charset="0"/>
              </a:rPr>
            </a:br>
            <a:r>
              <a:rPr lang="en-US" altLang="en-US" sz="1600" dirty="0">
                <a:latin typeface="Arial" panose="020B0604020202020204" pitchFamily="34" charset="0"/>
              </a:rPr>
              <a:t>each work package in WBS is decomposed into the activities required to produce the work package deliverable </a:t>
            </a:r>
          </a:p>
          <a:p>
            <a:pPr marL="816582" lvl="1" indent="-349964">
              <a:buFont typeface="Calibri" panose="020F0502020204030204" pitchFamily="34" charset="0"/>
              <a:buAutoNum type="arabicPeriod"/>
            </a:pPr>
            <a:r>
              <a:rPr lang="en-US" altLang="en-US" dirty="0">
                <a:latin typeface="Arial" panose="020B0604020202020204" pitchFamily="34" charset="0"/>
              </a:rPr>
              <a:t>ROLLING WAVE PLANNING</a:t>
            </a:r>
            <a:br>
              <a:rPr lang="en-US" altLang="en-US" dirty="0">
                <a:latin typeface="Arial" panose="020B0604020202020204" pitchFamily="34" charset="0"/>
              </a:rPr>
            </a:br>
            <a:r>
              <a:rPr lang="en-US" altLang="en-US" sz="1600" dirty="0">
                <a:latin typeface="Arial" panose="020B0604020202020204" pitchFamily="34" charset="0"/>
              </a:rPr>
              <a:t>an iterative planning technique where near term work is planned in detail while the work in the future is planned at high level.</a:t>
            </a:r>
            <a:br>
              <a:rPr lang="en-US" altLang="en-US" sz="1600" dirty="0">
                <a:latin typeface="Arial" panose="020B0604020202020204" pitchFamily="34" charset="0"/>
              </a:rPr>
            </a:br>
            <a:r>
              <a:rPr lang="en-US" altLang="en-US" sz="1600" dirty="0">
                <a:latin typeface="Arial" panose="020B0604020202020204" pitchFamily="34" charset="0"/>
              </a:rPr>
              <a:t>It’s a form of progressive elaboration whereby work can exist at various levels of details depending on where it is in the project life cycle</a:t>
            </a:r>
          </a:p>
          <a:p>
            <a:pPr marL="816582" lvl="1" indent="-349964">
              <a:buFont typeface="Calibri" panose="020F0502020204030204" pitchFamily="34" charset="0"/>
              <a:buAutoNum type="arabicPeriod"/>
            </a:pPr>
            <a:r>
              <a:rPr lang="en-US" altLang="en-US" dirty="0">
                <a:latin typeface="Arial" panose="020B0604020202020204" pitchFamily="34" charset="0"/>
              </a:rPr>
              <a:t>EXPERT JUDGMENT</a:t>
            </a:r>
            <a:br>
              <a:rPr lang="en-US" altLang="en-US" dirty="0">
                <a:latin typeface="Arial" panose="020B0604020202020204" pitchFamily="34" charset="0"/>
              </a:rPr>
            </a:br>
            <a:r>
              <a:rPr lang="en-US" altLang="en-US" sz="1600" dirty="0">
                <a:latin typeface="Arial" panose="020B0604020202020204" pitchFamily="34" charset="0"/>
              </a:rPr>
              <a:t>project team members of other experts who are experienced &amp; skilled in developing detailed project scope statements, </a:t>
            </a:r>
            <a:r>
              <a:rPr lang="en-US" altLang="en-US" sz="1600" dirty="0" err="1">
                <a:latin typeface="Arial" panose="020B0604020202020204" pitchFamily="34" charset="0"/>
              </a:rPr>
              <a:t>wbs</a:t>
            </a:r>
            <a:r>
              <a:rPr lang="en-US" altLang="en-US" sz="1600" dirty="0">
                <a:latin typeface="Arial" panose="020B0604020202020204" pitchFamily="34" charset="0"/>
              </a:rPr>
              <a:t>, and project schedules can provide the judgment</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239299777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5528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029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2D3A10B1-B53B-47AC-A924-9FFCF685E41B}" type="slidenum">
              <a:rPr lang="en-US" altLang="en-US">
                <a:latin typeface="Times New Roman" panose="02020603050405020304" pitchFamily="18" charset="0"/>
              </a:rPr>
              <a:pPr eaLnBrk="1" hangingPunct="1">
                <a:spcBef>
                  <a:spcPct val="0"/>
                </a:spcBef>
              </a:pPr>
              <a:t>309</a:t>
            </a:fld>
            <a:endParaRPr lang="en-US" altLang="en-US">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xfrm>
            <a:off x="-468313" y="931863"/>
            <a:ext cx="6203951" cy="4652962"/>
          </a:xfrm>
          <a:ln/>
        </p:spPr>
      </p:sp>
      <p:sp>
        <p:nvSpPr>
          <p:cNvPr id="88068" name="Rectangle 3"/>
          <p:cNvSpPr>
            <a:spLocks noGrp="1" noChangeArrowheads="1"/>
          </p:cNvSpPr>
          <p:nvPr>
            <p:ph type="body" idx="1"/>
          </p:nvPr>
        </p:nvSpPr>
        <p:spPr>
          <a:xfrm>
            <a:off x="526733" y="5895765"/>
            <a:ext cx="4213860" cy="55833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13" tIns="46656" rIns="93313" bIns="46656"/>
          <a:lstStyle/>
          <a:p>
            <a:r>
              <a:rPr lang="en-US" altLang="en-US" b="1" u="sng" dirty="0">
                <a:latin typeface="Arial" panose="020B0604020202020204" pitchFamily="34" charset="0"/>
              </a:rPr>
              <a:t>Inputs</a:t>
            </a:r>
            <a:endParaRPr lang="en-US" altLang="en-US" dirty="0">
              <a:latin typeface="Arial" panose="020B0604020202020204" pitchFamily="34" charset="0"/>
            </a:endParaRPr>
          </a:p>
          <a:p>
            <a:r>
              <a:rPr lang="en-US" altLang="en-US" dirty="0">
                <a:latin typeface="Arial" panose="020B0604020202020204" pitchFamily="34" charset="0"/>
              </a:rPr>
              <a:t> </a:t>
            </a:r>
          </a:p>
          <a:p>
            <a:r>
              <a:rPr lang="en-US" altLang="en-US" b="1" dirty="0">
                <a:latin typeface="Arial" panose="020B0604020202020204" pitchFamily="34" charset="0"/>
              </a:rPr>
              <a:t>Activity list</a:t>
            </a:r>
            <a:endParaRPr lang="en-US" altLang="en-US" dirty="0">
              <a:latin typeface="Arial" panose="020B0604020202020204" pitchFamily="34" charset="0"/>
            </a:endParaRPr>
          </a:p>
          <a:p>
            <a:r>
              <a:rPr lang="en-US" altLang="en-US" dirty="0">
                <a:latin typeface="Arial" panose="020B0604020202020204" pitchFamily="34" charset="0"/>
              </a:rPr>
              <a:t>The activity list is the complete list of project activities that are needed to produce the work packages. It's  decomposed from the WBS work packages. It’s the source document this process needs to identify what the activities are that need sequenced.</a:t>
            </a:r>
          </a:p>
          <a:p>
            <a:r>
              <a:rPr lang="en-US" altLang="en-US" dirty="0">
                <a:latin typeface="Arial" panose="020B0604020202020204" pitchFamily="34" charset="0"/>
              </a:rPr>
              <a:t> </a:t>
            </a:r>
          </a:p>
          <a:p>
            <a:r>
              <a:rPr lang="en-US" altLang="en-US" b="1" dirty="0">
                <a:latin typeface="Arial" panose="020B0604020202020204" pitchFamily="34" charset="0"/>
              </a:rPr>
              <a:t>Activity attributes</a:t>
            </a:r>
            <a:endParaRPr lang="en-US" altLang="en-US" dirty="0">
              <a:latin typeface="Arial" panose="020B0604020202020204" pitchFamily="34" charset="0"/>
            </a:endParaRPr>
          </a:p>
          <a:p>
            <a:r>
              <a:rPr lang="en-US" altLang="en-US" dirty="0">
                <a:latin typeface="Arial" panose="020B0604020202020204" pitchFamily="34" charset="0"/>
              </a:rPr>
              <a:t>The activity attributes document is a companion to the activity list. It provides sufficient detail to fully describe the activity, and any supplementary information about activity, such as its relationships, constraints, assumptions, dependencies, and responsible people.  </a:t>
            </a:r>
          </a:p>
          <a:p>
            <a:r>
              <a:rPr lang="en-US" altLang="en-US" dirty="0">
                <a:latin typeface="Arial" panose="020B0604020202020204" pitchFamily="34" charset="0"/>
              </a:rPr>
              <a:t> </a:t>
            </a:r>
          </a:p>
          <a:p>
            <a:r>
              <a:rPr lang="en-US" altLang="en-US" b="1" dirty="0">
                <a:latin typeface="Arial" panose="020B0604020202020204" pitchFamily="34" charset="0"/>
              </a:rPr>
              <a:t>Milestone list</a:t>
            </a:r>
            <a:endParaRPr lang="en-US" altLang="en-US" dirty="0">
              <a:latin typeface="Arial" panose="020B0604020202020204" pitchFamily="34" charset="0"/>
            </a:endParaRPr>
          </a:p>
          <a:p>
            <a:r>
              <a:rPr lang="en-US" altLang="en-US" dirty="0">
                <a:latin typeface="Arial" panose="020B0604020202020204" pitchFamily="34" charset="0"/>
              </a:rPr>
              <a:t>The milestone lists contains all project milestones regardless of where they originated and whether the milestone is optional or mandatory. Milestones can originate from the customer, performing organization, project manager, or project team. Milestones can generate dependencies and  relationships between activities and might necessitate the need for leads and lags.</a:t>
            </a:r>
          </a:p>
          <a:p>
            <a:r>
              <a:rPr lang="en-US" altLang="en-US" dirty="0">
                <a:latin typeface="Arial" panose="020B0604020202020204" pitchFamily="34" charset="0"/>
              </a:rPr>
              <a:t> </a:t>
            </a:r>
          </a:p>
          <a:p>
            <a:r>
              <a:rPr lang="en-US" altLang="en-US" b="1" dirty="0">
                <a:latin typeface="Arial" panose="020B0604020202020204" pitchFamily="34" charset="0"/>
              </a:rPr>
              <a:t>Project scope statement</a:t>
            </a:r>
            <a:endParaRPr lang="en-US" altLang="en-US" dirty="0">
              <a:latin typeface="Arial" panose="020B0604020202020204" pitchFamily="34" charset="0"/>
            </a:endParaRPr>
          </a:p>
          <a:p>
            <a:r>
              <a:rPr lang="en-US" altLang="en-US" dirty="0">
                <a:latin typeface="Arial" panose="020B0604020202020204" pitchFamily="34" charset="0"/>
              </a:rPr>
              <a:t>The product scope describes the characteristics and functionality of the product, service, or result. Compared to the project scope, it is more focused on explaining what the product will be and how it will be used.  The scope statement may identify constraints that will generate dependencies and relationships between activities and might necessitate the need for leads and lags.</a:t>
            </a:r>
          </a:p>
          <a:p>
            <a:r>
              <a:rPr lang="en-US" altLang="en-US" dirty="0">
                <a:latin typeface="Arial" panose="020B0604020202020204" pitchFamily="34" charset="0"/>
              </a:rPr>
              <a:t> </a:t>
            </a:r>
          </a:p>
          <a:p>
            <a:r>
              <a:rPr lang="en-US" altLang="en-US" b="1" dirty="0">
                <a:latin typeface="Arial" panose="020B0604020202020204" pitchFamily="34" charset="0"/>
              </a:rPr>
              <a:t>Organizational process assets</a:t>
            </a:r>
            <a:endParaRPr lang="en-US" altLang="en-US" dirty="0">
              <a:latin typeface="Arial" panose="020B0604020202020204" pitchFamily="34" charset="0"/>
            </a:endParaRPr>
          </a:p>
          <a:p>
            <a:r>
              <a:rPr lang="en-US" altLang="en-US" dirty="0">
                <a:latin typeface="Arial" panose="020B0604020202020204" pitchFamily="34" charset="0"/>
              </a:rPr>
              <a:t>Organizational process assets are the source of existing policies, processes, organizational data and knowledge.  These assets include the entire collection of formal and informal methodologies, policies, procedures, plans, and guidelines, as well as the organization's "knowledge base," which includes historical performance data. Of use to sequencing activities could be data from prior projects.</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40318567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to Start</a:t>
            </a:r>
          </a:p>
        </p:txBody>
      </p:sp>
      <p:sp>
        <p:nvSpPr>
          <p:cNvPr id="4" name="Slide Number Placeholder 3"/>
          <p:cNvSpPr>
            <a:spLocks noGrp="1"/>
          </p:cNvSpPr>
          <p:nvPr>
            <p:ph type="sldNum" sz="quarter" idx="10"/>
          </p:nvPr>
        </p:nvSpPr>
        <p:spPr/>
        <p:txBody>
          <a:bodyPr/>
          <a:lstStyle/>
          <a:p>
            <a:fld id="{B611947E-E8EC-47E8-B51F-AA07B7395814}" type="slidenum">
              <a:rPr lang="en-US" smtClean="0"/>
              <a:t>314</a:t>
            </a:fld>
            <a:endParaRPr lang="en-US"/>
          </a:p>
        </p:txBody>
      </p:sp>
    </p:spTree>
    <p:extLst>
      <p:ext uri="{BB962C8B-B14F-4D97-AF65-F5344CB8AC3E}">
        <p14:creationId xmlns:p14="http://schemas.microsoft.com/office/powerpoint/2010/main" val="4501261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FC9977A5-7B50-4A10-BEE7-274F010B1961}" type="slidenum">
              <a:rPr lang="en-US" altLang="en-US"/>
              <a:pPr eaLnBrk="1" hangingPunct="1">
                <a:spcBef>
                  <a:spcPct val="0"/>
                </a:spcBef>
              </a:pPr>
              <a:t>316</a:t>
            </a:fld>
            <a:endParaRPr lang="en-US" altLang="en-US"/>
          </a:p>
        </p:txBody>
      </p:sp>
    </p:spTree>
    <p:extLst>
      <p:ext uri="{BB962C8B-B14F-4D97-AF65-F5344CB8AC3E}">
        <p14:creationId xmlns:p14="http://schemas.microsoft.com/office/powerpoint/2010/main" val="2832451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Based on the type of dependency identified among activities, they get sequenced in PDM. The illustration shows how they look like in MS Project.</a:t>
            </a: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FC9977A5-7B50-4A10-BEE7-274F010B1961}" type="slidenum">
              <a:rPr lang="en-US" altLang="en-US"/>
              <a:pPr eaLnBrk="1" hangingPunct="1">
                <a:spcBef>
                  <a:spcPct val="0"/>
                </a:spcBef>
              </a:pPr>
              <a:t>317</a:t>
            </a:fld>
            <a:endParaRPr lang="en-US" altLang="en-US"/>
          </a:p>
        </p:txBody>
      </p:sp>
    </p:spTree>
    <p:extLst>
      <p:ext uri="{BB962C8B-B14F-4D97-AF65-F5344CB8AC3E}">
        <p14:creationId xmlns:p14="http://schemas.microsoft.com/office/powerpoint/2010/main" val="31214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21</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0179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C713D8-2ABC-4901-91F7-5785427D6A6E}" type="slidenum">
              <a:rPr lang="en-US" smtClean="0"/>
              <a:pPr>
                <a:defRPr/>
              </a:pPr>
              <a:t>318</a:t>
            </a:fld>
            <a:endParaRPr lang="en-US"/>
          </a:p>
        </p:txBody>
      </p:sp>
    </p:spTree>
    <p:extLst>
      <p:ext uri="{BB962C8B-B14F-4D97-AF65-F5344CB8AC3E}">
        <p14:creationId xmlns:p14="http://schemas.microsoft.com/office/powerpoint/2010/main" val="19923015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2023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18478063-1338-4523-8452-33056932BD76}" type="slidenum">
              <a:rPr lang="en-US" altLang="en-US"/>
              <a:pPr eaLnBrk="1" hangingPunct="1">
                <a:spcBef>
                  <a:spcPct val="0"/>
                </a:spcBef>
              </a:pPr>
              <a:t>320</a:t>
            </a:fld>
            <a:endParaRPr lang="en-US" altLang="en-US"/>
          </a:p>
        </p:txBody>
      </p:sp>
    </p:spTree>
    <p:extLst>
      <p:ext uri="{BB962C8B-B14F-4D97-AF65-F5344CB8AC3E}">
        <p14:creationId xmlns:p14="http://schemas.microsoft.com/office/powerpoint/2010/main" val="130959634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DE4352E-56ED-45CC-B592-0DB321972986}" type="slidenum">
              <a:rPr lang="en-US" altLang="en-US">
                <a:latin typeface="Times New Roman" panose="02020603050405020304" pitchFamily="18" charset="0"/>
              </a:rPr>
              <a:pPr eaLnBrk="1" hangingPunct="1">
                <a:spcBef>
                  <a:spcPct val="0"/>
                </a:spcBef>
              </a:pPr>
              <a:t>321</a:t>
            </a:fld>
            <a:endParaRPr lang="en-US" altLang="en-US">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xfrm>
            <a:off x="-468313" y="931863"/>
            <a:ext cx="6203951" cy="4652962"/>
          </a:xfrm>
          <a:ln/>
        </p:spPr>
      </p:sp>
      <p:sp>
        <p:nvSpPr>
          <p:cNvPr id="96260" name="Rectangle 3"/>
          <p:cNvSpPr>
            <a:spLocks noGrp="1" noChangeArrowheads="1"/>
          </p:cNvSpPr>
          <p:nvPr>
            <p:ph type="body" idx="1"/>
          </p:nvPr>
        </p:nvSpPr>
        <p:spPr>
          <a:xfrm>
            <a:off x="526733" y="5895765"/>
            <a:ext cx="4213860" cy="55833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13" tIns="46656" rIns="93313" bIns="46656"/>
          <a:lstStyle/>
          <a:p>
            <a:pPr marL="816582" lvl="1" indent="-349964">
              <a:buFont typeface="Calibri" panose="020F0502020204030204" pitchFamily="34" charset="0"/>
              <a:buAutoNum type="arabicPeriod"/>
            </a:pPr>
            <a:r>
              <a:rPr lang="en-US" altLang="en-US">
                <a:latin typeface="Arial" panose="020B0604020202020204" pitchFamily="34" charset="0"/>
              </a:rPr>
              <a:t>Expert judgment</a:t>
            </a:r>
          </a:p>
          <a:p>
            <a:pPr marL="816582" lvl="1" indent="-349964">
              <a:buFont typeface="Calibri" panose="020F0502020204030204" pitchFamily="34" charset="0"/>
              <a:buAutoNum type="arabicPeriod"/>
            </a:pPr>
            <a:r>
              <a:rPr lang="en-US" altLang="en-US">
                <a:latin typeface="Arial" panose="020B0604020202020204" pitchFamily="34" charset="0"/>
              </a:rPr>
              <a:t>Analogous estimating</a:t>
            </a:r>
            <a:br>
              <a:rPr lang="en-US" altLang="en-US">
                <a:latin typeface="Arial" panose="020B0604020202020204" pitchFamily="34" charset="0"/>
              </a:rPr>
            </a:br>
            <a:r>
              <a:rPr lang="en-US" altLang="en-US" sz="1400">
                <a:latin typeface="Arial" panose="020B0604020202020204" pitchFamily="34" charset="0"/>
              </a:rPr>
              <a:t>a technique for estimating the duration or cost using historical data from a similar activity/project. It uses parameter from previous similar project such as duration, budget, size, weight, &amp; complexity.</a:t>
            </a:r>
            <a:br>
              <a:rPr lang="en-US" altLang="en-US" sz="1400">
                <a:latin typeface="Arial" panose="020B0604020202020204" pitchFamily="34" charset="0"/>
              </a:rPr>
            </a:br>
            <a:r>
              <a:rPr lang="en-US" altLang="en-US" sz="1400">
                <a:latin typeface="Arial" panose="020B0604020202020204" pitchFamily="34" charset="0"/>
              </a:rPr>
              <a:t>It is a gross value estimating approach (sometimes adjusted for known differences in complexity), it is frequently used to estimating project duration where there is a limited detailed info on the project.</a:t>
            </a:r>
            <a:br>
              <a:rPr lang="en-US" altLang="en-US" sz="1400">
                <a:latin typeface="Arial" panose="020B0604020202020204" pitchFamily="34" charset="0"/>
              </a:rPr>
            </a:br>
            <a:r>
              <a:rPr lang="en-US" altLang="en-US" sz="1400">
                <a:latin typeface="Arial" panose="020B0604020202020204" pitchFamily="34" charset="0"/>
              </a:rPr>
              <a:t>It is generally cost less &amp; less time consuming but also less accurate</a:t>
            </a:r>
            <a:endParaRPr lang="en-US" altLang="en-US">
              <a:latin typeface="Arial" panose="020B0604020202020204" pitchFamily="34" charset="0"/>
            </a:endParaRPr>
          </a:p>
          <a:p>
            <a:pPr marL="816582" lvl="1" indent="-349964">
              <a:buFont typeface="Calibri" panose="020F0502020204030204" pitchFamily="34" charset="0"/>
              <a:buAutoNum type="arabicPeriod"/>
            </a:pPr>
            <a:r>
              <a:rPr lang="en-US" altLang="en-US">
                <a:latin typeface="Arial" panose="020B0604020202020204" pitchFamily="34" charset="0"/>
              </a:rPr>
              <a:t>Parametric estimating</a:t>
            </a:r>
            <a:br>
              <a:rPr lang="en-US" altLang="en-US">
                <a:latin typeface="Arial" panose="020B0604020202020204" pitchFamily="34" charset="0"/>
              </a:rPr>
            </a:br>
            <a:r>
              <a:rPr lang="en-US" altLang="en-US" sz="1400">
                <a:latin typeface="Arial" panose="020B0604020202020204" pitchFamily="34" charset="0"/>
              </a:rPr>
              <a:t>an algorithm is used to calculate cost or duration based on historical data &amp; project parameters.</a:t>
            </a:r>
            <a:br>
              <a:rPr lang="en-US" altLang="en-US" sz="1400">
                <a:latin typeface="Arial" panose="020B0604020202020204" pitchFamily="34" charset="0"/>
              </a:rPr>
            </a:br>
            <a:r>
              <a:rPr lang="en-US" altLang="en-US" sz="1400">
                <a:latin typeface="Arial" panose="020B0604020202020204" pitchFamily="34" charset="0"/>
              </a:rPr>
              <a:t>It uses statistical relationship between historical  data &amp; other variables.</a:t>
            </a:r>
            <a:br>
              <a:rPr lang="en-US" altLang="en-US" sz="1400">
                <a:latin typeface="Arial" panose="020B0604020202020204" pitchFamily="34" charset="0"/>
              </a:rPr>
            </a:br>
            <a:br>
              <a:rPr lang="en-US" altLang="en-US" sz="1400">
                <a:latin typeface="Arial" panose="020B0604020202020204" pitchFamily="34" charset="0"/>
              </a:rPr>
            </a:br>
            <a:r>
              <a:rPr lang="en-US" altLang="en-US" sz="1400">
                <a:latin typeface="Arial" panose="020B0604020202020204" pitchFamily="34" charset="0"/>
              </a:rPr>
              <a:t>Activity duration can be quantitatively determined by multiplying the quantity of work to be performed by labor hours per unit of work.</a:t>
            </a:r>
            <a:br>
              <a:rPr lang="en-US" altLang="en-US" sz="1400">
                <a:latin typeface="Arial" panose="020B0604020202020204" pitchFamily="34" charset="0"/>
              </a:rPr>
            </a:br>
            <a:br>
              <a:rPr lang="en-US" altLang="en-US" sz="1400">
                <a:latin typeface="Arial" panose="020B0604020202020204" pitchFamily="34" charset="0"/>
              </a:rPr>
            </a:br>
            <a:r>
              <a:rPr lang="en-US" altLang="en-US" sz="1400">
                <a:latin typeface="Arial" panose="020B0604020202020204" pitchFamily="34" charset="0"/>
              </a:rPr>
              <a:t>It has higher level of accuracy depending on the sophistication &amp; underlying data built into the model.</a:t>
            </a:r>
            <a:br>
              <a:rPr lang="en-US" altLang="en-US" sz="1400">
                <a:latin typeface="Arial" panose="020B0604020202020204" pitchFamily="34" charset="0"/>
              </a:rPr>
            </a:br>
            <a:r>
              <a:rPr lang="en-US" altLang="en-US" sz="1400">
                <a:latin typeface="Arial" panose="020B0604020202020204" pitchFamily="34" charset="0"/>
              </a:rPr>
              <a:t>It can be applied to a total project or to a segment in conjunction with other estimating method</a:t>
            </a:r>
            <a:endParaRPr lang="en-US" altLang="en-US">
              <a:latin typeface="Arial" panose="020B0604020202020204" pitchFamily="34" charset="0"/>
            </a:endParaRPr>
          </a:p>
        </p:txBody>
      </p:sp>
    </p:spTree>
    <p:extLst>
      <p:ext uri="{BB962C8B-B14F-4D97-AF65-F5344CB8AC3E}">
        <p14:creationId xmlns:p14="http://schemas.microsoft.com/office/powerpoint/2010/main" val="217479124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42901B0-1F8C-4124-855C-542C8149DF6D}" type="slidenum">
              <a:rPr lang="en-US" altLang="en-US"/>
              <a:pPr eaLnBrk="1" hangingPunct="1">
                <a:spcBef>
                  <a:spcPct val="0"/>
                </a:spcBef>
              </a:pPr>
              <a:t>322</a:t>
            </a:fld>
            <a:endParaRPr lang="en-US" altLang="en-US"/>
          </a:p>
        </p:txBody>
      </p:sp>
    </p:spTree>
    <p:extLst>
      <p:ext uri="{BB962C8B-B14F-4D97-AF65-F5344CB8AC3E}">
        <p14:creationId xmlns:p14="http://schemas.microsoft.com/office/powerpoint/2010/main" val="17909419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5881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2527A02B-454B-4F24-BEEC-1AB3EA64D10E}" type="slidenum">
              <a:rPr lang="en-US" altLang="en-US"/>
              <a:pPr eaLnBrk="1" hangingPunct="1">
                <a:spcBef>
                  <a:spcPct val="0"/>
                </a:spcBef>
              </a:pPr>
              <a:t>327</a:t>
            </a:fld>
            <a:endParaRPr lang="en-US" altLang="en-US"/>
          </a:p>
        </p:txBody>
      </p:sp>
    </p:spTree>
    <p:extLst>
      <p:ext uri="{BB962C8B-B14F-4D97-AF65-F5344CB8AC3E}">
        <p14:creationId xmlns:p14="http://schemas.microsoft.com/office/powerpoint/2010/main" val="356951914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1947E-E8EC-47E8-B51F-AA07B7395814}" type="slidenum">
              <a:rPr lang="en-US" smtClean="0"/>
              <a:t>328</a:t>
            </a:fld>
            <a:endParaRPr lang="en-US"/>
          </a:p>
        </p:txBody>
      </p:sp>
    </p:spTree>
    <p:extLst>
      <p:ext uri="{BB962C8B-B14F-4D97-AF65-F5344CB8AC3E}">
        <p14:creationId xmlns:p14="http://schemas.microsoft.com/office/powerpoint/2010/main" val="21998931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1EE1E014-4D44-4325-B284-341B6BA16F6B}" type="slidenum">
              <a:rPr lang="en-US" altLang="en-US"/>
              <a:pPr eaLnBrk="1" hangingPunct="1">
                <a:spcBef>
                  <a:spcPct val="0"/>
                </a:spcBef>
              </a:pPr>
              <a:t>329</a:t>
            </a:fld>
            <a:endParaRPr lang="en-US" altLang="en-US"/>
          </a:p>
        </p:txBody>
      </p:sp>
    </p:spTree>
    <p:extLst>
      <p:ext uri="{BB962C8B-B14F-4D97-AF65-F5344CB8AC3E}">
        <p14:creationId xmlns:p14="http://schemas.microsoft.com/office/powerpoint/2010/main" val="6042801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49F2DC30-4E16-4CFE-8E40-5423C8D1D0CE}" type="slidenum">
              <a:rPr lang="en-US" altLang="en-US">
                <a:latin typeface="Times New Roman" panose="02020603050405020304" pitchFamily="18" charset="0"/>
              </a:rPr>
              <a:pPr eaLnBrk="1" hangingPunct="1">
                <a:spcBef>
                  <a:spcPct val="0"/>
                </a:spcBef>
              </a:pPr>
              <a:t>330</a:t>
            </a:fld>
            <a:endParaRPr lang="en-US" altLang="en-US">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468313" y="931863"/>
            <a:ext cx="6203951" cy="4652962"/>
          </a:xfrm>
          <a:ln/>
        </p:spPr>
      </p:sp>
      <p:sp>
        <p:nvSpPr>
          <p:cNvPr id="100356" name="Rectangle 3"/>
          <p:cNvSpPr>
            <a:spLocks noGrp="1" noChangeArrowheads="1"/>
          </p:cNvSpPr>
          <p:nvPr>
            <p:ph type="body" idx="1"/>
          </p:nvPr>
        </p:nvSpPr>
        <p:spPr>
          <a:xfrm>
            <a:off x="526733" y="5895765"/>
            <a:ext cx="4213860" cy="55833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13" tIns="46656" rIns="93313" bIns="46656"/>
          <a:lstStyle/>
          <a:p>
            <a:pPr lvl="1">
              <a:buFont typeface="+mj-lt"/>
              <a:buNone/>
            </a:pPr>
            <a:endParaRPr lang="en-US" altLang="en-US">
              <a:latin typeface="Arial" panose="020B0604020202020204" pitchFamily="34" charset="0"/>
            </a:endParaRPr>
          </a:p>
        </p:txBody>
      </p:sp>
    </p:spTree>
    <p:extLst>
      <p:ext uri="{BB962C8B-B14F-4D97-AF65-F5344CB8AC3E}">
        <p14:creationId xmlns:p14="http://schemas.microsoft.com/office/powerpoint/2010/main" val="306237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22</a:t>
            </a:fld>
            <a:endParaRPr lang="en-US"/>
          </a:p>
        </p:txBody>
      </p:sp>
    </p:spTree>
    <p:extLst>
      <p:ext uri="{BB962C8B-B14F-4D97-AF65-F5344CB8AC3E}">
        <p14:creationId xmlns:p14="http://schemas.microsoft.com/office/powerpoint/2010/main" val="363947990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 METHOD TO ESTIMATE THE MINIMUM PROJECT DURATION &amp; DETERMINE SCHEDULING FLEXIBILITY ON THE LOGICAL NETWORK PATHS WITHIN THE SCHEDULE MODEL.</a:t>
            </a:r>
          </a:p>
          <a:p>
            <a:pPr lvl="2"/>
            <a:endParaRPr lang="en-US" altLang="en-US" dirty="0">
              <a:latin typeface="Arial" panose="020B0604020202020204" pitchFamily="34" charset="0"/>
            </a:endParaRPr>
          </a:p>
          <a:p>
            <a:r>
              <a:rPr lang="en-US" altLang="en-US" dirty="0">
                <a:latin typeface="Arial" panose="020B0604020202020204" pitchFamily="34" charset="0"/>
              </a:rPr>
              <a:t>IT CALCULATES EARLY START, EARLY FINISH, LATE START, &amp; LATE FINISH DATES FOR ALL ACTIVITIES WITH NO REGARDS TO RESOURCE LIMITATIONS BY PERFORMING A FORWARD &amp; BACKWARD PASS ANALYSIS.</a:t>
            </a:r>
          </a:p>
          <a:p>
            <a:pPr lvl="2"/>
            <a:endParaRPr lang="en-US" altLang="en-US" dirty="0">
              <a:latin typeface="Arial" panose="020B0604020202020204" pitchFamily="34" charset="0"/>
            </a:endParaRPr>
          </a:p>
          <a:p>
            <a:r>
              <a:rPr lang="en-US" altLang="en-US" dirty="0">
                <a:latin typeface="Arial" panose="020B0604020202020204" pitchFamily="34" charset="0"/>
              </a:rPr>
              <a:t>A CRITICAL PATH IS THE SEQUENCE ACTIVITIES THAT REPRESENTS THE LONGEST PATH THROUGH A PROJECT, WHICH DETERMINES THE SHORTEST POSSIBLE PROJECT  DURATION.</a:t>
            </a:r>
          </a:p>
          <a:p>
            <a:pPr lvl="2"/>
            <a:endParaRPr lang="en-US" altLang="en-US" dirty="0">
              <a:latin typeface="Arial" panose="020B0604020202020204" pitchFamily="34" charset="0"/>
            </a:endParaRPr>
          </a:p>
          <a:p>
            <a:r>
              <a:rPr lang="en-US" altLang="en-US" dirty="0">
                <a:latin typeface="Arial" panose="020B0604020202020204" pitchFamily="34" charset="0"/>
              </a:rPr>
              <a:t>THE RESULTING EARLY &amp; LATE START &amp; FINISH DATES ARE NOT NECESSARILY THE PROJECT SCHEDULE, RATHER THEY INDICATE THE PERIODS WITHIN WHICH THE ACTIVITY COULD BE EXECUTED.</a:t>
            </a:r>
          </a:p>
          <a:p>
            <a:pPr lvl="2"/>
            <a:endParaRPr lang="en-US" altLang="en-US" dirty="0">
              <a:latin typeface="Arial" panose="020B0604020202020204" pitchFamily="34" charset="0"/>
            </a:endParaRPr>
          </a:p>
          <a:p>
            <a:r>
              <a:rPr lang="en-US" altLang="en-US" dirty="0">
                <a:latin typeface="Arial" panose="020B0604020202020204" pitchFamily="34" charset="0"/>
              </a:rPr>
              <a:t>IT IS USED TO CALCULATETHE AMOUNT OF SCHEDULING FLEXIBILITY ON THE LOGICAL NETWORK PATHS WITHIN THE SCHEDULE MODEL</a:t>
            </a:r>
            <a:br>
              <a:rPr lang="en-US" altLang="en-US" dirty="0">
                <a:latin typeface="Arial" panose="020B0604020202020204" pitchFamily="34" charset="0"/>
              </a:rPr>
            </a:br>
            <a:endParaRPr lang="en-US" altLang="en-US" dirty="0">
              <a:latin typeface="Arial" panose="020B0604020202020204" pitchFamily="34" charset="0"/>
            </a:endParaRPr>
          </a:p>
          <a:p>
            <a:r>
              <a:rPr lang="en-US" altLang="en-US" dirty="0">
                <a:latin typeface="Arial" panose="020B0604020202020204" pitchFamily="34" charset="0"/>
              </a:rPr>
              <a:t>TOTAL FLOAT IS THE AMOUNT OF TIME AN ACTIVITY CAN SLIP BEFORE IT STARTS TO CAUSE DELAY TO THE PROJECT .</a:t>
            </a:r>
          </a:p>
          <a:p>
            <a:pPr lvl="2"/>
            <a:endParaRPr lang="en-US" altLang="en-US" dirty="0">
              <a:latin typeface="Arial" panose="020B0604020202020204" pitchFamily="34" charset="0"/>
            </a:endParaRPr>
          </a:p>
          <a:p>
            <a:r>
              <a:rPr lang="en-US" altLang="en-US" dirty="0">
                <a:latin typeface="Arial" panose="020B0604020202020204" pitchFamily="34" charset="0"/>
              </a:rPr>
              <a:t>ANY ACTIVITY OF A CRITICAL PATH IS CALLED CRITICAL PATH ACTIVITY.</a:t>
            </a:r>
          </a:p>
          <a:p>
            <a:endParaRPr lang="en-US" altLang="en-US" dirty="0">
              <a:latin typeface="Arial" panose="020B0604020202020204" pitchFamily="34" charset="0"/>
            </a:endParaRPr>
          </a:p>
          <a:p>
            <a:r>
              <a:rPr lang="en-US" altLang="en-US" dirty="0">
                <a:latin typeface="Arial" panose="020B0604020202020204" pitchFamily="34" charset="0"/>
              </a:rPr>
              <a:t>CRITICAL PATH MAY HAVE POSITIVE, ZERO OR NEGATIVE TOTAL FLOAT DEPENDING ON CONSTRAINTS APPLIED</a:t>
            </a: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C9ACAFC9-FC6F-4DC6-AD55-2AB285301EDE}" type="slidenum">
              <a:rPr lang="en-US" altLang="en-US"/>
              <a:pPr eaLnBrk="1" hangingPunct="1">
                <a:spcBef>
                  <a:spcPct val="0"/>
                </a:spcBef>
              </a:pPr>
              <a:t>332</a:t>
            </a:fld>
            <a:endParaRPr lang="en-US" altLang="en-US"/>
          </a:p>
        </p:txBody>
      </p:sp>
    </p:spTree>
    <p:extLst>
      <p:ext uri="{BB962C8B-B14F-4D97-AF65-F5344CB8AC3E}">
        <p14:creationId xmlns:p14="http://schemas.microsoft.com/office/powerpoint/2010/main" val="26373947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A4EBC0A-498E-47C3-ABA8-8633E7D7C89C}" type="slidenum">
              <a:rPr lang="en-US" altLang="en-US"/>
              <a:pPr eaLnBrk="1" hangingPunct="1">
                <a:spcBef>
                  <a:spcPct val="0"/>
                </a:spcBef>
              </a:pPr>
              <a:t>334</a:t>
            </a:fld>
            <a:endParaRPr lang="en-US" altLang="en-US"/>
          </a:p>
        </p:txBody>
      </p:sp>
    </p:spTree>
    <p:extLst>
      <p:ext uri="{BB962C8B-B14F-4D97-AF65-F5344CB8AC3E}">
        <p14:creationId xmlns:p14="http://schemas.microsoft.com/office/powerpoint/2010/main" val="37726974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798E7E4A-BBA4-4B22-B11B-F64607F70B4F}" type="slidenum">
              <a:rPr lang="en-US" altLang="en-US"/>
              <a:pPr eaLnBrk="1" hangingPunct="1">
                <a:spcBef>
                  <a:spcPct val="0"/>
                </a:spcBef>
              </a:pPr>
              <a:t>335</a:t>
            </a:fld>
            <a:endParaRPr lang="en-US" altLang="en-US"/>
          </a:p>
        </p:txBody>
      </p:sp>
    </p:spTree>
    <p:extLst>
      <p:ext uri="{BB962C8B-B14F-4D97-AF65-F5344CB8AC3E}">
        <p14:creationId xmlns:p14="http://schemas.microsoft.com/office/powerpoint/2010/main" val="190225510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r>
              <a:rPr lang="en-US" altLang="en-US" b="1" dirty="0">
                <a:latin typeface="Arial" panose="020B0604020202020204" pitchFamily="34" charset="0"/>
              </a:rPr>
              <a:t>Schedule</a:t>
            </a:r>
            <a:r>
              <a:rPr lang="en-US" altLang="en-US" dirty="0">
                <a:latin typeface="Arial" panose="020B0604020202020204" pitchFamily="34" charset="0"/>
              </a:rPr>
              <a:t> COMPRESSION</a:t>
            </a:r>
            <a:br>
              <a:rPr lang="en-US" altLang="en-US" dirty="0">
                <a:latin typeface="Arial" panose="020B0604020202020204" pitchFamily="34" charset="0"/>
              </a:rPr>
            </a:br>
            <a:r>
              <a:rPr lang="en-US" altLang="en-US" dirty="0">
                <a:latin typeface="Arial" panose="020B0604020202020204" pitchFamily="34" charset="0"/>
              </a:rPr>
              <a:t>is a technique used to shorten the schedule duration without reducing the project scope  in order to meet schedule constraints.  They are:</a:t>
            </a:r>
          </a:p>
          <a:p>
            <a:pPr lvl="2"/>
            <a:endParaRPr lang="en-US" altLang="en-US" dirty="0">
              <a:latin typeface="Arial" panose="020B0604020202020204" pitchFamily="34" charset="0"/>
            </a:endParaRPr>
          </a:p>
          <a:p>
            <a:pPr lvl="1"/>
            <a:r>
              <a:rPr lang="en-US" altLang="en-US" dirty="0">
                <a:latin typeface="Arial" panose="020B0604020202020204" pitchFamily="34" charset="0"/>
              </a:rPr>
              <a:t>Crashing: used to shorten the schedule duration for the least incremental cost by adding resources by approving overtime, expedited shipping or bringing in additional resources.</a:t>
            </a:r>
            <a:br>
              <a:rPr lang="en-US" altLang="en-US" dirty="0">
                <a:latin typeface="Arial" panose="020B0604020202020204" pitchFamily="34" charset="0"/>
              </a:rPr>
            </a:br>
            <a:r>
              <a:rPr lang="en-US" altLang="en-US" dirty="0">
                <a:latin typeface="Arial" panose="020B0604020202020204" pitchFamily="34" charset="0"/>
              </a:rPr>
              <a:t>Crashing works only on the critical path where additional resources will shorten activity duration.</a:t>
            </a:r>
            <a:br>
              <a:rPr lang="en-US" altLang="en-US" dirty="0">
                <a:latin typeface="Arial" panose="020B0604020202020204" pitchFamily="34" charset="0"/>
              </a:rPr>
            </a:br>
            <a:r>
              <a:rPr lang="en-US" altLang="en-US" dirty="0">
                <a:latin typeface="Arial" panose="020B0604020202020204" pitchFamily="34" charset="0"/>
              </a:rPr>
              <a:t>It may not be always viable because it increases risks &amp; costs.</a:t>
            </a:r>
          </a:p>
          <a:p>
            <a:pPr lvl="2"/>
            <a:endParaRPr lang="en-US" altLang="en-US" dirty="0">
              <a:latin typeface="Arial" panose="020B0604020202020204" pitchFamily="34" charset="0"/>
            </a:endParaRPr>
          </a:p>
          <a:p>
            <a:pPr lvl="1"/>
            <a:r>
              <a:rPr lang="en-US" altLang="en-US" dirty="0">
                <a:latin typeface="Arial" panose="020B0604020202020204" pitchFamily="34" charset="0"/>
              </a:rPr>
              <a:t>Fast tracking: a schedule compression technique in which activities or phases normally done is sequence are performed in parallel for at least a portion of their duration.</a:t>
            </a:r>
            <a:br>
              <a:rPr lang="en-US" altLang="en-US" dirty="0">
                <a:latin typeface="Arial" panose="020B0604020202020204" pitchFamily="34" charset="0"/>
              </a:rPr>
            </a:br>
            <a:r>
              <a:rPr lang="en-US" altLang="en-US" dirty="0">
                <a:latin typeface="Arial" panose="020B0604020202020204" pitchFamily="34" charset="0"/>
              </a:rPr>
              <a:t>Fast tracking may result on rework &amp; increased risk &amp; only work on activities that can be overlapped</a:t>
            </a:r>
            <a:br>
              <a:rPr lang="en-US" altLang="en-US" dirty="0">
                <a:latin typeface="Arial" panose="020B0604020202020204" pitchFamily="34" charset="0"/>
              </a:rPr>
            </a:br>
            <a:endParaRPr lang="en-US" altLang="en-US" dirty="0">
              <a:latin typeface="Arial" panose="020B0604020202020204" pitchFamily="34" charset="0"/>
            </a:endParaRPr>
          </a:p>
          <a:p>
            <a:pPr lvl="1"/>
            <a:r>
              <a:rPr lang="en-US" altLang="en-US" dirty="0">
                <a:latin typeface="Arial" panose="020B0604020202020204" pitchFamily="34" charset="0"/>
              </a:rPr>
              <a:t>for example: construction of foundation before completion of architectural drawing</a:t>
            </a:r>
          </a:p>
          <a:p>
            <a:endParaRPr lang="en-US" altLang="en-US" dirty="0">
              <a:latin typeface="Arial" panose="020B0604020202020204" pitchFamily="34"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BC16F11-E9D6-45CA-BADB-20CBC431EAA2}" type="slidenum">
              <a:rPr lang="en-US" altLang="en-US"/>
              <a:pPr eaLnBrk="1" hangingPunct="1">
                <a:spcBef>
                  <a:spcPct val="0"/>
                </a:spcBef>
              </a:pPr>
              <a:t>337</a:t>
            </a:fld>
            <a:endParaRPr lang="en-US" altLang="en-US"/>
          </a:p>
        </p:txBody>
      </p:sp>
    </p:spTree>
    <p:extLst>
      <p:ext uri="{BB962C8B-B14F-4D97-AF65-F5344CB8AC3E}">
        <p14:creationId xmlns:p14="http://schemas.microsoft.com/office/powerpoint/2010/main" val="9532573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r>
              <a:rPr lang="en-US" altLang="en-US" b="1" dirty="0">
                <a:latin typeface="Arial" panose="020B0604020202020204" pitchFamily="34" charset="0"/>
              </a:rPr>
              <a:t>Schedule</a:t>
            </a:r>
            <a:r>
              <a:rPr lang="en-US" altLang="en-US" dirty="0">
                <a:latin typeface="Arial" panose="020B0604020202020204" pitchFamily="34" charset="0"/>
              </a:rPr>
              <a:t> COMPRESSION</a:t>
            </a:r>
            <a:br>
              <a:rPr lang="en-US" altLang="en-US" dirty="0">
                <a:latin typeface="Arial" panose="020B0604020202020204" pitchFamily="34" charset="0"/>
              </a:rPr>
            </a:br>
            <a:r>
              <a:rPr lang="en-US" altLang="en-US" dirty="0">
                <a:latin typeface="Arial" panose="020B0604020202020204" pitchFamily="34" charset="0"/>
              </a:rPr>
              <a:t>is a technique used to shorten the schedule duration without reducing the project scope  in order to meet schedule constraints.  They are:</a:t>
            </a:r>
          </a:p>
          <a:p>
            <a:pPr lvl="2"/>
            <a:endParaRPr lang="en-US" altLang="en-US" dirty="0">
              <a:latin typeface="Arial" panose="020B0604020202020204" pitchFamily="34" charset="0"/>
            </a:endParaRPr>
          </a:p>
          <a:p>
            <a:pPr lvl="1"/>
            <a:r>
              <a:rPr lang="en-US" altLang="en-US" dirty="0">
                <a:latin typeface="Arial" panose="020B0604020202020204" pitchFamily="34" charset="0"/>
              </a:rPr>
              <a:t>Crashing: used to shorten the schedule duration for the least incremental cost by adding resources by approving overtime, expedited shipping or bringing in additional resources.</a:t>
            </a:r>
            <a:br>
              <a:rPr lang="en-US" altLang="en-US" dirty="0">
                <a:latin typeface="Arial" panose="020B0604020202020204" pitchFamily="34" charset="0"/>
              </a:rPr>
            </a:br>
            <a:r>
              <a:rPr lang="en-US" altLang="en-US" dirty="0">
                <a:latin typeface="Arial" panose="020B0604020202020204" pitchFamily="34" charset="0"/>
              </a:rPr>
              <a:t>Crashing works only on the critical path where additional resources will shorten activity duration.</a:t>
            </a:r>
            <a:br>
              <a:rPr lang="en-US" altLang="en-US" dirty="0">
                <a:latin typeface="Arial" panose="020B0604020202020204" pitchFamily="34" charset="0"/>
              </a:rPr>
            </a:br>
            <a:r>
              <a:rPr lang="en-US" altLang="en-US" dirty="0">
                <a:latin typeface="Arial" panose="020B0604020202020204" pitchFamily="34" charset="0"/>
              </a:rPr>
              <a:t>It may not be always viable because it increases risks &amp; costs.</a:t>
            </a:r>
          </a:p>
          <a:p>
            <a:pPr lvl="2"/>
            <a:endParaRPr lang="en-US" altLang="en-US" dirty="0">
              <a:latin typeface="Arial" panose="020B0604020202020204" pitchFamily="34" charset="0"/>
            </a:endParaRPr>
          </a:p>
          <a:p>
            <a:pPr lvl="1"/>
            <a:r>
              <a:rPr lang="en-US" altLang="en-US" dirty="0">
                <a:latin typeface="Arial" panose="020B0604020202020204" pitchFamily="34" charset="0"/>
              </a:rPr>
              <a:t>Fast tracking: a schedule compression technique in which activities or phases normally done is sequence are performed in parallel for at least a portion of their duration.</a:t>
            </a:r>
            <a:br>
              <a:rPr lang="en-US" altLang="en-US" dirty="0">
                <a:latin typeface="Arial" panose="020B0604020202020204" pitchFamily="34" charset="0"/>
              </a:rPr>
            </a:br>
            <a:r>
              <a:rPr lang="en-US" altLang="en-US" dirty="0">
                <a:latin typeface="Arial" panose="020B0604020202020204" pitchFamily="34" charset="0"/>
              </a:rPr>
              <a:t>Fast tracking may result on rework &amp; increased risk &amp; only work on activities that can be overlapped</a:t>
            </a:r>
            <a:br>
              <a:rPr lang="en-US" altLang="en-US" dirty="0">
                <a:latin typeface="Arial" panose="020B0604020202020204" pitchFamily="34" charset="0"/>
              </a:rPr>
            </a:br>
            <a:endParaRPr lang="en-US" altLang="en-US" dirty="0">
              <a:latin typeface="Arial" panose="020B0604020202020204" pitchFamily="34" charset="0"/>
            </a:endParaRPr>
          </a:p>
          <a:p>
            <a:pPr lvl="1"/>
            <a:r>
              <a:rPr lang="en-US" altLang="en-US" dirty="0">
                <a:latin typeface="Arial" panose="020B0604020202020204" pitchFamily="34" charset="0"/>
              </a:rPr>
              <a:t>for example: construction of foundation before completion of architectural drawing</a:t>
            </a:r>
          </a:p>
          <a:p>
            <a:endParaRPr lang="en-US" altLang="en-US" dirty="0">
              <a:latin typeface="Arial" panose="020B0604020202020204" pitchFamily="34"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BC16F11-E9D6-45CA-BADB-20CBC431EAA2}" type="slidenum">
              <a:rPr lang="en-US" altLang="en-US"/>
              <a:pPr eaLnBrk="1" hangingPunct="1">
                <a:spcBef>
                  <a:spcPct val="0"/>
                </a:spcBef>
              </a:pPr>
              <a:t>338</a:t>
            </a:fld>
            <a:endParaRPr lang="en-US" altLang="en-US"/>
          </a:p>
        </p:txBody>
      </p:sp>
    </p:spTree>
    <p:extLst>
      <p:ext uri="{BB962C8B-B14F-4D97-AF65-F5344CB8AC3E}">
        <p14:creationId xmlns:p14="http://schemas.microsoft.com/office/powerpoint/2010/main" val="20779420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466A51CA-B653-4B1D-9832-066E18EC9933}" type="slidenum">
              <a:rPr lang="en-US" altLang="en-US"/>
              <a:pPr eaLnBrk="1" hangingPunct="1">
                <a:spcBef>
                  <a:spcPct val="0"/>
                </a:spcBef>
              </a:pPr>
              <a:t>339</a:t>
            </a:fld>
            <a:endParaRPr lang="en-US" altLang="en-US"/>
          </a:p>
        </p:txBody>
      </p:sp>
    </p:spTree>
    <p:extLst>
      <p:ext uri="{BB962C8B-B14F-4D97-AF65-F5344CB8AC3E}">
        <p14:creationId xmlns:p14="http://schemas.microsoft.com/office/powerpoint/2010/main" val="38901470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6221A9D-4F64-4987-B813-52830031B701}" type="slidenum">
              <a:rPr lang="en-US" altLang="en-US">
                <a:latin typeface="Times New Roman" panose="02020603050405020304" pitchFamily="18" charset="0"/>
              </a:rPr>
              <a:pPr eaLnBrk="1" hangingPunct="1">
                <a:spcBef>
                  <a:spcPct val="0"/>
                </a:spcBef>
              </a:pPr>
              <a:t>340</a:t>
            </a:fld>
            <a:endParaRPr lang="en-US" altLang="en-US">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xfrm>
            <a:off x="-468313" y="931863"/>
            <a:ext cx="6203951" cy="4652962"/>
          </a:xfrm>
          <a:ln/>
        </p:spPr>
      </p:sp>
      <p:sp>
        <p:nvSpPr>
          <p:cNvPr id="115716" name="Rectangle 3"/>
          <p:cNvSpPr>
            <a:spLocks noGrp="1" noChangeArrowheads="1"/>
          </p:cNvSpPr>
          <p:nvPr>
            <p:ph type="body" idx="1"/>
          </p:nvPr>
        </p:nvSpPr>
        <p:spPr>
          <a:xfrm>
            <a:off x="526733" y="5895765"/>
            <a:ext cx="4213860" cy="55833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13" tIns="46656" rIns="93313" bIns="46656"/>
          <a:lstStyle/>
          <a:p>
            <a:endParaRPr lang="en-US" altLang="en-US">
              <a:latin typeface="Arial" panose="020B0604020202020204" pitchFamily="34" charset="0"/>
            </a:endParaRPr>
          </a:p>
        </p:txBody>
      </p:sp>
    </p:spTree>
    <p:extLst>
      <p:ext uri="{BB962C8B-B14F-4D97-AF65-F5344CB8AC3E}">
        <p14:creationId xmlns:p14="http://schemas.microsoft.com/office/powerpoint/2010/main" val="18334150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F41889FA-4936-4B9E-A7E4-3B5CD2D26E2E}" type="slidenum">
              <a:rPr lang="en-US" altLang="en-US"/>
              <a:pPr eaLnBrk="1" hangingPunct="1">
                <a:spcBef>
                  <a:spcPct val="0"/>
                </a:spcBef>
              </a:pPr>
              <a:t>341</a:t>
            </a:fld>
            <a:endParaRPr lang="en-US" altLang="en-US"/>
          </a:p>
        </p:txBody>
      </p:sp>
    </p:spTree>
    <p:extLst>
      <p:ext uri="{BB962C8B-B14F-4D97-AF65-F5344CB8AC3E}">
        <p14:creationId xmlns:p14="http://schemas.microsoft.com/office/powerpoint/2010/main" val="37165952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755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345</a:t>
            </a:fld>
            <a:endParaRPr lang="en-US"/>
          </a:p>
        </p:txBody>
      </p:sp>
    </p:spTree>
    <p:extLst>
      <p:ext uri="{BB962C8B-B14F-4D97-AF65-F5344CB8AC3E}">
        <p14:creationId xmlns:p14="http://schemas.microsoft.com/office/powerpoint/2010/main" val="259534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24</a:t>
            </a:fld>
            <a:endParaRPr lang="en-US"/>
          </a:p>
        </p:txBody>
      </p:sp>
    </p:spTree>
    <p:extLst>
      <p:ext uri="{BB962C8B-B14F-4D97-AF65-F5344CB8AC3E}">
        <p14:creationId xmlns:p14="http://schemas.microsoft.com/office/powerpoint/2010/main" val="22394369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We are in Project Resource Management and as the process name implies in the planning process group and we are at the second process Estimate Activity Resources which is defined as the process of estimating team resources and the type and quantities of material, equipment and supplies necessary to perform project work.</a:t>
            </a:r>
          </a:p>
        </p:txBody>
      </p:sp>
      <p:sp>
        <p:nvSpPr>
          <p:cNvPr id="4" name="Slide Number Placeholder 3"/>
          <p:cNvSpPr>
            <a:spLocks noGrp="1"/>
          </p:cNvSpPr>
          <p:nvPr>
            <p:ph type="sldNum" sz="quarter" idx="10"/>
          </p:nvPr>
        </p:nvSpPr>
        <p:spPr/>
        <p:txBody>
          <a:bodyPr/>
          <a:lstStyle/>
          <a:p>
            <a:fld id="{34EBC5F8-7CBE-4B30-B0E7-3E6DDC200578}" type="slidenum">
              <a:rPr lang="en-US" smtClean="0"/>
              <a:t>347</a:t>
            </a:fld>
            <a:endParaRPr lang="en-US"/>
          </a:p>
        </p:txBody>
      </p:sp>
    </p:spTree>
    <p:extLst>
      <p:ext uri="{BB962C8B-B14F-4D97-AF65-F5344CB8AC3E}">
        <p14:creationId xmlns:p14="http://schemas.microsoft.com/office/powerpoint/2010/main" val="195044867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a:t>
            </a:r>
          </a:p>
          <a:p>
            <a:pPr marL="228600" indent="-228600">
              <a:buAutoNum type="arabicPeriod"/>
            </a:pPr>
            <a:r>
              <a:rPr lang="en-US" sz="1200" b="0" i="0" u="none" strike="noStrike" kern="1200" baseline="0" dirty="0">
                <a:solidFill>
                  <a:schemeClr val="tx1"/>
                </a:solidFill>
                <a:latin typeface="+mn-lt"/>
                <a:ea typeface="+mn-ea"/>
                <a:cs typeface="+mn-cs"/>
              </a:rPr>
              <a:t>EEFs may have an impact at the organizational, portfolio, program, or project level.</a:t>
            </a:r>
          </a:p>
          <a:p>
            <a:pPr marL="228600" indent="-228600">
              <a:buAutoNum type="arabicPeriod"/>
            </a:pPr>
            <a:r>
              <a:rPr lang="en-US" sz="1200" b="0" i="0" u="none" strike="noStrike" kern="1200" baseline="0" dirty="0">
                <a:solidFill>
                  <a:schemeClr val="tx1"/>
                </a:solidFill>
                <a:latin typeface="+mn-lt"/>
                <a:ea typeface="+mn-ea"/>
                <a:cs typeface="+mn-cs"/>
              </a:rPr>
              <a:t>These may arise from the organization itself, a portfolio, a program, another project, or a combination of these.</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350</a:t>
            </a:fld>
            <a:endParaRPr lang="en-US"/>
          </a:p>
        </p:txBody>
      </p:sp>
    </p:spTree>
    <p:extLst>
      <p:ext uri="{BB962C8B-B14F-4D97-AF65-F5344CB8AC3E}">
        <p14:creationId xmlns:p14="http://schemas.microsoft.com/office/powerpoint/2010/main" val="24788878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351</a:t>
            </a:fld>
            <a:endParaRPr lang="en-US"/>
          </a:p>
        </p:txBody>
      </p:sp>
    </p:spTree>
    <p:extLst>
      <p:ext uri="{BB962C8B-B14F-4D97-AF65-F5344CB8AC3E}">
        <p14:creationId xmlns:p14="http://schemas.microsoft.com/office/powerpoint/2010/main" val="64988918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r>
              <a:rPr lang="en-US" dirty="0"/>
              <a:t> </a:t>
            </a:r>
            <a:r>
              <a:rPr lang="en-US" sz="1200" b="0" i="0" u="none" strike="noStrike" kern="1200" baseline="0" dirty="0">
                <a:solidFill>
                  <a:schemeClr val="tx1"/>
                </a:solidFill>
                <a:latin typeface="+mn-lt"/>
                <a:ea typeface="+mn-ea"/>
                <a:cs typeface="+mn-cs"/>
              </a:rPr>
              <a:t>EEFs are considered as “Inputs” to many project management processes, specifically for most planning processes. These factors may enhance or constrain project management options.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Inputs can be the result of a compilation of various phases of a particular project. It could be the result of one specific work activity, or it can be data that is independent of the project process.</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352</a:t>
            </a:fld>
            <a:endParaRPr lang="en-US"/>
          </a:p>
        </p:txBody>
      </p:sp>
    </p:spTree>
    <p:extLst>
      <p:ext uri="{BB962C8B-B14F-4D97-AF65-F5344CB8AC3E}">
        <p14:creationId xmlns:p14="http://schemas.microsoft.com/office/powerpoint/2010/main" val="114082084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353</a:t>
            </a:fld>
            <a:endParaRPr lang="en-US"/>
          </a:p>
        </p:txBody>
      </p:sp>
    </p:spTree>
    <p:extLst>
      <p:ext uri="{BB962C8B-B14F-4D97-AF65-F5344CB8AC3E}">
        <p14:creationId xmlns:p14="http://schemas.microsoft.com/office/powerpoint/2010/main" val="10974184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354</a:t>
            </a:fld>
            <a:endParaRPr lang="en-US"/>
          </a:p>
        </p:txBody>
      </p:sp>
    </p:spTree>
    <p:extLst>
      <p:ext uri="{BB962C8B-B14F-4D97-AF65-F5344CB8AC3E}">
        <p14:creationId xmlns:p14="http://schemas.microsoft.com/office/powerpoint/2010/main" val="21702234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355</a:t>
            </a:fld>
            <a:endParaRPr lang="en-US"/>
          </a:p>
        </p:txBody>
      </p:sp>
    </p:spTree>
    <p:extLst>
      <p:ext uri="{BB962C8B-B14F-4D97-AF65-F5344CB8AC3E}">
        <p14:creationId xmlns:p14="http://schemas.microsoft.com/office/powerpoint/2010/main" val="20920152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Why do we estimate activity resources? Well we want to </a:t>
            </a:r>
            <a:r>
              <a:rPr lang="en-US" b="1" dirty="0"/>
              <a:t>estimate how many and what type of resources </a:t>
            </a:r>
            <a:r>
              <a:rPr lang="en-US" dirty="0"/>
              <a:t>we will need on our project. And how exactly do we accomplish this? We analyze the type and the quantity of resources that we need for each schedule activity so that we can accurately estimate the activity duration.</a:t>
            </a:r>
          </a:p>
          <a:p>
            <a:endParaRPr lang="en-US" dirty="0"/>
          </a:p>
          <a:p>
            <a:pPr algn="just"/>
            <a:r>
              <a:rPr lang="en-US" dirty="0"/>
              <a:t>We apply expert judgment and alternative analysis in order to document activity resources requirements in the activity attributes of our activity list. And we also create a resource breakdown structure.</a:t>
            </a:r>
          </a:p>
        </p:txBody>
      </p:sp>
      <p:sp>
        <p:nvSpPr>
          <p:cNvPr id="4" name="Slide Number Placeholder 3"/>
          <p:cNvSpPr>
            <a:spLocks noGrp="1"/>
          </p:cNvSpPr>
          <p:nvPr>
            <p:ph type="sldNum" sz="quarter" idx="10"/>
          </p:nvPr>
        </p:nvSpPr>
        <p:spPr/>
        <p:txBody>
          <a:bodyPr/>
          <a:lstStyle/>
          <a:p>
            <a:fld id="{34EBC5F8-7CBE-4B30-B0E7-3E6DDC200578}" type="slidenum">
              <a:rPr lang="en-US" smtClean="0"/>
              <a:t>356</a:t>
            </a:fld>
            <a:endParaRPr lang="en-US"/>
          </a:p>
        </p:txBody>
      </p:sp>
    </p:spTree>
    <p:extLst>
      <p:ext uri="{BB962C8B-B14F-4D97-AF65-F5344CB8AC3E}">
        <p14:creationId xmlns:p14="http://schemas.microsoft.com/office/powerpoint/2010/main" val="213078285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357</a:t>
            </a:fld>
            <a:endParaRPr lang="en-US"/>
          </a:p>
        </p:txBody>
      </p:sp>
    </p:spTree>
    <p:extLst>
      <p:ext uri="{BB962C8B-B14F-4D97-AF65-F5344CB8AC3E}">
        <p14:creationId xmlns:p14="http://schemas.microsoft.com/office/powerpoint/2010/main" val="16937013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a:t>
            </a:r>
            <a:r>
              <a:rPr lang="en-US" baseline="0" dirty="0"/>
              <a:t> smart art graphic to input your answers</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358</a:t>
            </a:fld>
            <a:endParaRPr lang="en-US"/>
          </a:p>
        </p:txBody>
      </p:sp>
    </p:spTree>
    <p:extLst>
      <p:ext uri="{BB962C8B-B14F-4D97-AF65-F5344CB8AC3E}">
        <p14:creationId xmlns:p14="http://schemas.microsoft.com/office/powerpoint/2010/main" val="2229207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25</a:t>
            </a:fld>
            <a:endParaRPr lang="en-US"/>
          </a:p>
        </p:txBody>
      </p:sp>
    </p:spTree>
    <p:extLst>
      <p:ext uri="{BB962C8B-B14F-4D97-AF65-F5344CB8AC3E}">
        <p14:creationId xmlns:p14="http://schemas.microsoft.com/office/powerpoint/2010/main" val="187442903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Edit the</a:t>
            </a:r>
            <a:r>
              <a:rPr lang="en-US" baseline="0" dirty="0"/>
              <a:t> smart art graphic to input your answers</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359</a:t>
            </a:fld>
            <a:endParaRPr lang="en-US"/>
          </a:p>
        </p:txBody>
      </p:sp>
    </p:spTree>
    <p:extLst>
      <p:ext uri="{BB962C8B-B14F-4D97-AF65-F5344CB8AC3E}">
        <p14:creationId xmlns:p14="http://schemas.microsoft.com/office/powerpoint/2010/main" val="13697032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360</a:t>
            </a:fld>
            <a:endParaRPr lang="en-US"/>
          </a:p>
        </p:txBody>
      </p:sp>
    </p:spTree>
    <p:extLst>
      <p:ext uri="{BB962C8B-B14F-4D97-AF65-F5344CB8AC3E}">
        <p14:creationId xmlns:p14="http://schemas.microsoft.com/office/powerpoint/2010/main" val="18435007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Enterprise environmental factors such as resource availability, location and skill can all influence resource selection. And organizational process assets can also influence or even impact resource used. Most common examples are policies or procedures that address staffing, the rental or purchase of materials, equipment and supplies.</a:t>
            </a:r>
          </a:p>
        </p:txBody>
      </p:sp>
      <p:sp>
        <p:nvSpPr>
          <p:cNvPr id="4" name="Slide Number Placeholder 3"/>
          <p:cNvSpPr>
            <a:spLocks noGrp="1"/>
          </p:cNvSpPr>
          <p:nvPr>
            <p:ph type="sldNum" sz="quarter" idx="10"/>
          </p:nvPr>
        </p:nvSpPr>
        <p:spPr/>
        <p:txBody>
          <a:bodyPr/>
          <a:lstStyle/>
          <a:p>
            <a:fld id="{34EBC5F8-7CBE-4B30-B0E7-3E6DDC200578}" type="slidenum">
              <a:rPr lang="en-US" smtClean="0"/>
              <a:t>363</a:t>
            </a:fld>
            <a:endParaRPr lang="en-US"/>
          </a:p>
        </p:txBody>
      </p:sp>
    </p:spTree>
    <p:extLst>
      <p:ext uri="{BB962C8B-B14F-4D97-AF65-F5344CB8AC3E}">
        <p14:creationId xmlns:p14="http://schemas.microsoft.com/office/powerpoint/2010/main" val="186687745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dirty="0"/>
              <a:t>Expert judgment means getting help from people who have already executed similar projects, or people who have the necessary training to gain the knowledge.</a:t>
            </a:r>
          </a:p>
          <a:p>
            <a:pPr marL="171450" indent="-171450" algn="just">
              <a:buFont typeface="Arial" panose="020B0604020202020204" pitchFamily="34" charset="0"/>
              <a:buChar char="•"/>
            </a:pPr>
            <a:r>
              <a:rPr lang="en-US" b="1" dirty="0"/>
              <a:t>Analogous estimating: </a:t>
            </a:r>
            <a:r>
              <a:rPr lang="en-US" dirty="0"/>
              <a:t>You look at similar activities with similar resource category and types from similar type of projects executed earlier and base your estimates on this information. This method is most useful when you don’t have enough information in the current project and you are doing progressive elaboration. This technique takes lesser time but at the cost of being less accurate. Best fit for this is the case when current project and the team is similar to the previous project and its team. </a:t>
            </a:r>
          </a:p>
          <a:p>
            <a:pPr marL="171450" indent="-171450" algn="just">
              <a:buFont typeface="Arial" panose="020B0604020202020204" pitchFamily="34" charset="0"/>
              <a:buChar char="•"/>
            </a:pPr>
            <a:r>
              <a:rPr lang="en-US" b="1" dirty="0"/>
              <a:t>Parametric estimating: </a:t>
            </a:r>
            <a:r>
              <a:rPr lang="en-US" dirty="0"/>
              <a:t>calculate cost or duration values for activities based on data from similar earlier projects. You put in numbers, or parameters, into a spreadsheet or software that uses data from other similar past projects to calculate estimates. Parametric estimating method gives more accurate results than analogous estimating technique provides.</a:t>
            </a:r>
          </a:p>
          <a:p>
            <a:pPr marL="171450" indent="-171450" algn="just">
              <a:buFont typeface="Arial" panose="020B0604020202020204" pitchFamily="34" charset="0"/>
              <a:buChar char="•"/>
            </a:pPr>
            <a:r>
              <a:rPr lang="en-US" dirty="0"/>
              <a:t>Bottom-up estimating. This is pretty simple – you break down activity into smaller pieces, to the level where estimating resources is easy. Then you roll up the estimates to the level of original activity. This will be your resource estimate for the activity.</a:t>
            </a:r>
          </a:p>
          <a:p>
            <a:pPr marL="171450" indent="-171450" algn="just">
              <a:buFont typeface="Arial" panose="020B0604020202020204" pitchFamily="34" charset="0"/>
              <a:buChar char="•"/>
            </a:pPr>
            <a:r>
              <a:rPr lang="en-US" dirty="0"/>
              <a:t>Alternative analysis means considering several different options for how you assign resources. This includes varying the number of resources as well as the kind of resources you use. Many times, there’s more than one way to accomplish an activity and alternative analysis helps decide among the possibilities.</a:t>
            </a:r>
          </a:p>
          <a:p>
            <a:pPr marL="171450" indent="-171450" algn="just">
              <a:buFont typeface="Arial" panose="020B0604020202020204" pitchFamily="34" charset="0"/>
              <a:buChar char="•"/>
            </a:pPr>
            <a:r>
              <a:rPr lang="en-US" dirty="0"/>
              <a:t>Published estimating data is something that project managers in a lot of industries use to help them figure out how many resources they need. They rely on articles, books, journals, and periodicals that collect, analyze, and publish data from other people’s projects.</a:t>
            </a:r>
          </a:p>
          <a:p>
            <a:pPr marL="171450" indent="-171450" algn="just">
              <a:buFont typeface="Arial" panose="020B0604020202020204" pitchFamily="34" charset="0"/>
              <a:buChar char="•"/>
            </a:pPr>
            <a:r>
              <a:rPr lang="en-US" dirty="0"/>
              <a:t>Project management software such as Microsoft Project will often have features designed to help project managers estimate resource needs and constraints and find the best combination of assignments for the project.</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364</a:t>
            </a:fld>
            <a:endParaRPr lang="en-US"/>
          </a:p>
        </p:txBody>
      </p:sp>
    </p:spTree>
    <p:extLst>
      <p:ext uri="{BB962C8B-B14F-4D97-AF65-F5344CB8AC3E}">
        <p14:creationId xmlns:p14="http://schemas.microsoft.com/office/powerpoint/2010/main" val="82023479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a:t>
            </a:r>
            <a:r>
              <a:rPr lang="en-US" baseline="0" dirty="0"/>
              <a:t> discussion on pros &amp; cons of each approach</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365</a:t>
            </a:fld>
            <a:endParaRPr lang="en-US"/>
          </a:p>
        </p:txBody>
      </p:sp>
    </p:spTree>
    <p:extLst>
      <p:ext uri="{BB962C8B-B14F-4D97-AF65-F5344CB8AC3E}">
        <p14:creationId xmlns:p14="http://schemas.microsoft.com/office/powerpoint/2010/main" val="240473801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366</a:t>
            </a:fld>
            <a:endParaRPr lang="en-US"/>
          </a:p>
        </p:txBody>
      </p:sp>
    </p:spTree>
    <p:extLst>
      <p:ext uri="{BB962C8B-B14F-4D97-AF65-F5344CB8AC3E}">
        <p14:creationId xmlns:p14="http://schemas.microsoft.com/office/powerpoint/2010/main" val="112058270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a:t>
            </a:r>
            <a:r>
              <a:rPr lang="en-US" baseline="0" dirty="0"/>
              <a:t> show how Top Down vs Bottom up Estimating </a:t>
            </a:r>
            <a:r>
              <a:rPr lang="en-US" b="1" baseline="0" dirty="0"/>
              <a:t>COST</a:t>
            </a:r>
            <a:r>
              <a:rPr lang="en-US" baseline="0" dirty="0"/>
              <a:t>. </a:t>
            </a:r>
          </a:p>
          <a:p>
            <a:r>
              <a:rPr lang="en-US" b="1" baseline="0" dirty="0"/>
              <a:t>Top Down </a:t>
            </a:r>
            <a:r>
              <a:rPr lang="en-US" baseline="0" dirty="0"/>
              <a:t>: The previous router systems project cost $540,000 to build therefore this one should also cost somewhere around $600,000 based on additional requirements and inflation. This value will be apportioned among the tasks. E.g. 50% of the total materials &amp; staffing will be required during the Implementation phase.</a:t>
            </a:r>
          </a:p>
          <a:p>
            <a:r>
              <a:rPr lang="en-US" b="1" baseline="0" dirty="0"/>
              <a:t>Bottom-up</a:t>
            </a:r>
            <a:r>
              <a:rPr lang="en-US" baseline="0" dirty="0"/>
              <a:t> : You would estimate resource requirements of individual tasks first. These individual estimates will then roll up into an overall project resource estimate.</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367</a:t>
            </a:fld>
            <a:endParaRPr lang="en-US"/>
          </a:p>
        </p:txBody>
      </p:sp>
    </p:spTree>
    <p:extLst>
      <p:ext uri="{BB962C8B-B14F-4D97-AF65-F5344CB8AC3E}">
        <p14:creationId xmlns:p14="http://schemas.microsoft.com/office/powerpoint/2010/main" val="116963766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a:t>
            </a:r>
            <a:r>
              <a:rPr lang="en-US" baseline="0" dirty="0"/>
              <a:t> smart art graphic to create a top down hierarchy chart.  You may also use a linear format</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368</a:t>
            </a:fld>
            <a:endParaRPr lang="en-US"/>
          </a:p>
        </p:txBody>
      </p:sp>
    </p:spTree>
    <p:extLst>
      <p:ext uri="{BB962C8B-B14F-4D97-AF65-F5344CB8AC3E}">
        <p14:creationId xmlns:p14="http://schemas.microsoft.com/office/powerpoint/2010/main" val="50318631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369</a:t>
            </a:fld>
            <a:endParaRPr lang="en-US"/>
          </a:p>
        </p:txBody>
      </p:sp>
    </p:spTree>
    <p:extLst>
      <p:ext uri="{BB962C8B-B14F-4D97-AF65-F5344CB8AC3E}">
        <p14:creationId xmlns:p14="http://schemas.microsoft.com/office/powerpoint/2010/main" val="14745248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373</a:t>
            </a:fld>
            <a:endParaRPr lang="en-US"/>
          </a:p>
        </p:txBody>
      </p:sp>
    </p:spTree>
    <p:extLst>
      <p:ext uri="{BB962C8B-B14F-4D97-AF65-F5344CB8AC3E}">
        <p14:creationId xmlns:p14="http://schemas.microsoft.com/office/powerpoint/2010/main" val="343789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a:t>
            </a:fld>
            <a:endParaRPr lang="en-US"/>
          </a:p>
        </p:txBody>
      </p:sp>
    </p:spTree>
    <p:extLst>
      <p:ext uri="{BB962C8B-B14F-4D97-AF65-F5344CB8AC3E}">
        <p14:creationId xmlns:p14="http://schemas.microsoft.com/office/powerpoint/2010/main" val="91258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26</a:t>
            </a:fld>
            <a:endParaRPr lang="en-US"/>
          </a:p>
        </p:txBody>
      </p:sp>
    </p:spTree>
    <p:extLst>
      <p:ext uri="{BB962C8B-B14F-4D97-AF65-F5344CB8AC3E}">
        <p14:creationId xmlns:p14="http://schemas.microsoft.com/office/powerpoint/2010/main" val="35986644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375</a:t>
            </a:fld>
            <a:endParaRPr lang="en-US"/>
          </a:p>
        </p:txBody>
      </p:sp>
    </p:spTree>
    <p:extLst>
      <p:ext uri="{BB962C8B-B14F-4D97-AF65-F5344CB8AC3E}">
        <p14:creationId xmlns:p14="http://schemas.microsoft.com/office/powerpoint/2010/main" val="10954489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dirty="0"/>
              <a:t>Choose from</a:t>
            </a:r>
            <a:r>
              <a:rPr lang="en-US" baseline="0" dirty="0"/>
              <a:t>:</a:t>
            </a:r>
          </a:p>
          <a:p>
            <a:pPr marL="514350" lvl="0" indent="-514350">
              <a:buFont typeface="+mj-lt"/>
              <a:buAutoNum type="romanLcPeriod"/>
            </a:pPr>
            <a:r>
              <a:rPr lang="en-US" baseline="0" dirty="0"/>
              <a:t> </a:t>
            </a:r>
            <a:r>
              <a:rPr lang="en-US" b="1" dirty="0"/>
              <a:t>Bottom-up estimating</a:t>
            </a:r>
            <a:endParaRPr lang="en-US" dirty="0"/>
          </a:p>
          <a:p>
            <a:pPr marL="514350" lvl="0" indent="-514350">
              <a:buFont typeface="+mj-lt"/>
              <a:buAutoNum type="romanLcPeriod"/>
            </a:pPr>
            <a:r>
              <a:rPr lang="en-US" b="1" dirty="0"/>
              <a:t>Analogous estimating</a:t>
            </a:r>
            <a:endParaRPr lang="en-US" dirty="0"/>
          </a:p>
          <a:p>
            <a:pPr marL="514350" lvl="0" indent="-514350">
              <a:buFont typeface="+mj-lt"/>
              <a:buAutoNum type="romanLcPeriod"/>
            </a:pPr>
            <a:r>
              <a:rPr lang="en-US" b="1" dirty="0"/>
              <a:t>Expert judgment</a:t>
            </a:r>
            <a:endParaRPr lang="en-US" dirty="0"/>
          </a:p>
          <a:p>
            <a:pPr marL="514350" lvl="0" indent="-514350">
              <a:buFont typeface="+mj-lt"/>
              <a:buAutoNum type="romanLcPeriod"/>
            </a:pPr>
            <a:r>
              <a:rPr lang="en-US" b="1" dirty="0"/>
              <a:t>Parametric estimating</a:t>
            </a:r>
            <a:endParaRPr lang="en-US" dirty="0"/>
          </a:p>
          <a:p>
            <a:pPr marL="514350" lvl="0" indent="-514350">
              <a:buFont typeface="+mj-lt"/>
              <a:buAutoNum type="romanLcPeriod"/>
            </a:pPr>
            <a:r>
              <a:rPr lang="en-US" b="1" dirty="0"/>
              <a:t>Three-point estimates</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377</a:t>
            </a:fld>
            <a:endParaRPr lang="en-US"/>
          </a:p>
        </p:txBody>
      </p:sp>
    </p:spTree>
    <p:extLst>
      <p:ext uri="{BB962C8B-B14F-4D97-AF65-F5344CB8AC3E}">
        <p14:creationId xmlns:p14="http://schemas.microsoft.com/office/powerpoint/2010/main" val="278446235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378</a:t>
            </a:fld>
            <a:endParaRPr lang="en-US"/>
          </a:p>
        </p:txBody>
      </p:sp>
    </p:spTree>
    <p:extLst>
      <p:ext uri="{BB962C8B-B14F-4D97-AF65-F5344CB8AC3E}">
        <p14:creationId xmlns:p14="http://schemas.microsoft.com/office/powerpoint/2010/main" val="108850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5c1a29c7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Must be acquired just in time</a:t>
            </a:r>
            <a:endParaRPr dirty="0"/>
          </a:p>
        </p:txBody>
      </p:sp>
      <p:sp>
        <p:nvSpPr>
          <p:cNvPr id="467" name="Google Shape;467;g55c1a29c7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23910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c1a29c7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55c1a29c7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0076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5c1a29c7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55c1a29c7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53559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5c1a29c7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55c1a29c7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095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383</a:t>
            </a:fld>
            <a:endParaRPr lang="en-US"/>
          </a:p>
        </p:txBody>
      </p:sp>
    </p:spTree>
    <p:extLst>
      <p:ext uri="{BB962C8B-B14F-4D97-AF65-F5344CB8AC3E}">
        <p14:creationId xmlns:p14="http://schemas.microsoft.com/office/powerpoint/2010/main" val="2112952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392</a:t>
            </a:fld>
            <a:endParaRPr lang="en-US"/>
          </a:p>
        </p:txBody>
      </p:sp>
    </p:spTree>
    <p:extLst>
      <p:ext uri="{BB962C8B-B14F-4D97-AF65-F5344CB8AC3E}">
        <p14:creationId xmlns:p14="http://schemas.microsoft.com/office/powerpoint/2010/main" val="16092632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398</a:t>
            </a:fld>
            <a:endParaRPr lang="en-US"/>
          </a:p>
        </p:txBody>
      </p:sp>
    </p:spTree>
    <p:extLst>
      <p:ext uri="{BB962C8B-B14F-4D97-AF65-F5344CB8AC3E}">
        <p14:creationId xmlns:p14="http://schemas.microsoft.com/office/powerpoint/2010/main" val="2415159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Ask</a:t>
            </a:r>
            <a:r>
              <a:rPr lang="en-US" altLang="en-US" baseline="0" dirty="0">
                <a:latin typeface="Arial" panose="020B0604020202020204" pitchFamily="34" charset="0"/>
              </a:rPr>
              <a:t> students:  </a:t>
            </a:r>
          </a:p>
          <a:p>
            <a:r>
              <a:rPr lang="en-US" altLang="en-US" baseline="0" dirty="0">
                <a:latin typeface="Arial" panose="020B0604020202020204" pitchFamily="34" charset="0"/>
              </a:rPr>
              <a:t>Why is expenditure the highest during executing projects and lowest during initiation?</a:t>
            </a:r>
          </a:p>
          <a:p>
            <a:r>
              <a:rPr lang="en-US" altLang="en-US" baseline="0" dirty="0">
                <a:latin typeface="Arial" panose="020B0604020202020204" pitchFamily="34" charset="0"/>
              </a:rPr>
              <a:t>Why is stakeholder influence highest during the project initiation?</a:t>
            </a:r>
          </a:p>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27</a:t>
            </a:fld>
            <a:endParaRPr lang="en-US"/>
          </a:p>
        </p:txBody>
      </p:sp>
    </p:spTree>
    <p:extLst>
      <p:ext uri="{BB962C8B-B14F-4D97-AF65-F5344CB8AC3E}">
        <p14:creationId xmlns:p14="http://schemas.microsoft.com/office/powerpoint/2010/main" val="120939441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405</a:t>
            </a:fld>
            <a:endParaRPr lang="en-US"/>
          </a:p>
        </p:txBody>
      </p:sp>
    </p:spTree>
    <p:extLst>
      <p:ext uri="{BB962C8B-B14F-4D97-AF65-F5344CB8AC3E}">
        <p14:creationId xmlns:p14="http://schemas.microsoft.com/office/powerpoint/2010/main" val="283173835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sample uses a variety of techniques such as parametric, bottom-up.  Contingency reserve for known risks is included.</a:t>
            </a:r>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406</a:t>
            </a:fld>
            <a:endParaRPr lang="en-US"/>
          </a:p>
        </p:txBody>
      </p:sp>
    </p:spTree>
    <p:extLst>
      <p:ext uri="{BB962C8B-B14F-4D97-AF65-F5344CB8AC3E}">
        <p14:creationId xmlns:p14="http://schemas.microsoft.com/office/powerpoint/2010/main" val="6932382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409</a:t>
            </a:fld>
            <a:endParaRPr lang="en-US"/>
          </a:p>
        </p:txBody>
      </p:sp>
    </p:spTree>
    <p:extLst>
      <p:ext uri="{BB962C8B-B14F-4D97-AF65-F5344CB8AC3E}">
        <p14:creationId xmlns:p14="http://schemas.microsoft.com/office/powerpoint/2010/main" val="263268212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D3020E31-E494-4EBF-A7ED-22CE2D19EDB9}" type="slidenum">
              <a:rPr lang="en-US" smtClean="0"/>
              <a:pPr eaLnBrk="1" hangingPunct="1"/>
              <a:t>410</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u="sng">
                <a:latin typeface="Arial" charset="0"/>
              </a:rPr>
              <a:t>Tools and Techniques</a:t>
            </a:r>
            <a:endParaRPr lang="en-US">
              <a:latin typeface="Arial" charset="0"/>
            </a:endParaRPr>
          </a:p>
          <a:p>
            <a:r>
              <a:rPr lang="en-US">
                <a:latin typeface="Arial" charset="0"/>
              </a:rPr>
              <a:t> </a:t>
            </a:r>
          </a:p>
          <a:p>
            <a:r>
              <a:rPr lang="en-US" b="1">
                <a:latin typeface="Arial" charset="0"/>
              </a:rPr>
              <a:t>Expert judgment</a:t>
            </a:r>
            <a:endParaRPr lang="en-US">
              <a:latin typeface="Arial" charset="0"/>
            </a:endParaRPr>
          </a:p>
          <a:p>
            <a:r>
              <a:rPr lang="en-US">
                <a:latin typeface="Arial" charset="0"/>
              </a:rPr>
              <a:t>Expert judgment is based upon the experience and knowledge of subject matter experts. It's  used to assess and evaluate the inputs and the information they contain. </a:t>
            </a:r>
          </a:p>
          <a:p>
            <a:r>
              <a:rPr lang="en-US">
                <a:latin typeface="Arial" charset="0"/>
              </a:rPr>
              <a:t> </a:t>
            </a:r>
          </a:p>
          <a:p>
            <a:r>
              <a:rPr lang="en-US" b="1">
                <a:latin typeface="Arial" charset="0"/>
              </a:rPr>
              <a:t>Product analysis</a:t>
            </a:r>
            <a:endParaRPr lang="en-US">
              <a:latin typeface="Arial" charset="0"/>
            </a:endParaRPr>
          </a:p>
          <a:p>
            <a:r>
              <a:rPr lang="en-US">
                <a:latin typeface="Arial" charset="0"/>
              </a:rPr>
              <a:t>Product analysis translates product objectives into tangible project requirements and deliverables by dissecting the product into components.</a:t>
            </a:r>
          </a:p>
          <a:p>
            <a:r>
              <a:rPr lang="en-US">
                <a:latin typeface="Arial" charset="0"/>
              </a:rPr>
              <a:t> </a:t>
            </a:r>
          </a:p>
          <a:p>
            <a:r>
              <a:rPr lang="en-US" b="1">
                <a:latin typeface="Arial" charset="0"/>
              </a:rPr>
              <a:t>Alternatives identification</a:t>
            </a:r>
            <a:endParaRPr lang="en-US">
              <a:latin typeface="Arial" charset="0"/>
            </a:endParaRPr>
          </a:p>
          <a:p>
            <a:r>
              <a:rPr lang="en-US">
                <a:latin typeface="Arial" charset="0"/>
              </a:rPr>
              <a:t>Finding alternatives looks for different approaches in performing the work required by the project or in the methods for achieving the project's objectives.  Alternatives identification is applicable to many project components.</a:t>
            </a:r>
          </a:p>
          <a:p>
            <a:r>
              <a:rPr lang="en-US">
                <a:latin typeface="Arial" charset="0"/>
              </a:rPr>
              <a:t> </a:t>
            </a:r>
          </a:p>
          <a:p>
            <a:r>
              <a:rPr lang="en-US" b="1">
                <a:latin typeface="Arial" charset="0"/>
              </a:rPr>
              <a:t>Facilitated workshops</a:t>
            </a:r>
            <a:endParaRPr lang="en-US">
              <a:latin typeface="Arial" charset="0"/>
            </a:endParaRPr>
          </a:p>
          <a:p>
            <a:r>
              <a:rPr lang="en-US">
                <a:latin typeface="Arial" charset="0"/>
              </a:rPr>
              <a:t>Facilitated workshops are interactive discussions with participants usually conducted informally to encourage an open dialogue. Facilitated workshops are central to many different methodologies, and include Quality Function Deployment, Voice of the Customer, and Joint Application Development.</a:t>
            </a:r>
          </a:p>
        </p:txBody>
      </p:sp>
    </p:spTree>
    <p:extLst>
      <p:ext uri="{BB962C8B-B14F-4D97-AF65-F5344CB8AC3E}">
        <p14:creationId xmlns:p14="http://schemas.microsoft.com/office/powerpoint/2010/main" val="13762058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C4097E66-38DC-4E85-9BAF-FF395348D06A}" type="slidenum">
              <a:rPr lang="en-US" smtClean="0"/>
              <a:pPr eaLnBrk="1" hangingPunct="1"/>
              <a:t>414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28022600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417</a:t>
            </a:fld>
            <a:endParaRPr lang="en-US"/>
          </a:p>
        </p:txBody>
      </p:sp>
    </p:spTree>
    <p:extLst>
      <p:ext uri="{BB962C8B-B14F-4D97-AF65-F5344CB8AC3E}">
        <p14:creationId xmlns:p14="http://schemas.microsoft.com/office/powerpoint/2010/main" val="268346841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Updated </a:t>
            </a:r>
            <a:r>
              <a:rPr lang="en-US" baseline="0" dirty="0"/>
              <a:t>August 2019.  </a:t>
            </a:r>
            <a:endParaRPr lang="en-US" dirty="0"/>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421</a:t>
            </a:fld>
            <a:endParaRPr lang="en-US"/>
          </a:p>
        </p:txBody>
      </p:sp>
    </p:spTree>
    <p:extLst>
      <p:ext uri="{BB962C8B-B14F-4D97-AF65-F5344CB8AC3E}">
        <p14:creationId xmlns:p14="http://schemas.microsoft.com/office/powerpoint/2010/main" val="153258803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426</a:t>
            </a:fld>
            <a:endParaRPr lang="en-US"/>
          </a:p>
        </p:txBody>
      </p:sp>
    </p:spTree>
    <p:extLst>
      <p:ext uri="{BB962C8B-B14F-4D97-AF65-F5344CB8AC3E}">
        <p14:creationId xmlns:p14="http://schemas.microsoft.com/office/powerpoint/2010/main" val="342774448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BF247FCB-D849-4C26-808C-F1D36B5E46D3}" type="slidenum">
              <a:rPr lang="en-US" smtClean="0"/>
              <a:pPr eaLnBrk="1" hangingPunct="1"/>
              <a:t>433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2414691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MANAGEMENT PLAN</a:t>
            </a:r>
          </a:p>
          <a:p>
            <a:r>
              <a:rPr lang="en-US" dirty="0"/>
              <a:t>The risk management plan is a component of the project management plan that describes how risk management</a:t>
            </a:r>
          </a:p>
          <a:p>
            <a:r>
              <a:rPr lang="en-US" dirty="0"/>
              <a:t>activities will be structured and performed. The risk management plan may include some or all of the following elements:</a:t>
            </a:r>
          </a:p>
          <a:p>
            <a:r>
              <a:rPr lang="en-US" dirty="0" err="1"/>
              <a:t>uu</a:t>
            </a:r>
            <a:r>
              <a:rPr lang="en-US" dirty="0"/>
              <a:t> Risk strategy. Describes the general approach to managing risk on this project.</a:t>
            </a:r>
          </a:p>
          <a:p>
            <a:r>
              <a:rPr lang="en-US" dirty="0" err="1"/>
              <a:t>uu</a:t>
            </a:r>
            <a:r>
              <a:rPr lang="en-US" dirty="0"/>
              <a:t> Methodology. Defines the specific approaches, tools, and data sources that will be used to perform risk</a:t>
            </a:r>
          </a:p>
          <a:p>
            <a:r>
              <a:rPr lang="en-US" dirty="0"/>
              <a:t>management on the project.</a:t>
            </a:r>
          </a:p>
          <a:p>
            <a:r>
              <a:rPr lang="en-US" dirty="0" err="1"/>
              <a:t>uu</a:t>
            </a:r>
            <a:r>
              <a:rPr lang="en-US" dirty="0"/>
              <a:t> Roles and responsibilities. Defines the lead, support, and risk management team members for each type of</a:t>
            </a:r>
          </a:p>
          <a:p>
            <a:r>
              <a:rPr lang="en-US" dirty="0"/>
              <a:t>activity described in the risk management plan, and clarifies their responsibilities.</a:t>
            </a:r>
          </a:p>
          <a:p>
            <a:r>
              <a:rPr lang="en-US" dirty="0" err="1"/>
              <a:t>uu</a:t>
            </a:r>
            <a:r>
              <a:rPr lang="en-US" dirty="0"/>
              <a:t> Funding. Identifies the funds needed to perform activities related to Project Risk Management. Establishes</a:t>
            </a:r>
          </a:p>
          <a:p>
            <a:r>
              <a:rPr lang="en-US" dirty="0"/>
              <a:t>protocols for the application of contingency and management reserves.</a:t>
            </a:r>
          </a:p>
          <a:p>
            <a:r>
              <a:rPr lang="en-US" dirty="0" err="1"/>
              <a:t>uu</a:t>
            </a:r>
            <a:r>
              <a:rPr lang="en-US" dirty="0"/>
              <a:t> Timing. Defines when and how often the Project Risk Management processes will be performed throughout the</a:t>
            </a:r>
          </a:p>
          <a:p>
            <a:r>
              <a:rPr lang="en-US" dirty="0"/>
              <a:t>project life cycle, and establishes risk management activities for inclusion into the project schedule.</a:t>
            </a:r>
          </a:p>
          <a:p>
            <a:r>
              <a:rPr lang="en-US" dirty="0" err="1"/>
              <a:t>uu</a:t>
            </a:r>
            <a:r>
              <a:rPr lang="en-US" dirty="0"/>
              <a:t> Risk categories. Provide a means for grouping individual project risks. A common way to structure risk categories</a:t>
            </a:r>
          </a:p>
          <a:p>
            <a:r>
              <a:rPr lang="en-US" dirty="0"/>
              <a:t>is with a risk breakdown structure (RBS), which is a hierarchical representation of potential sources of risk (see</a:t>
            </a:r>
          </a:p>
          <a:p>
            <a:r>
              <a:rPr lang="en-US" dirty="0"/>
              <a:t>example in Figure 11-4). An RBS helps the project team consider the full range of sources from which individual</a:t>
            </a:r>
          </a:p>
          <a:p>
            <a:r>
              <a:rPr lang="en-US" dirty="0"/>
              <a:t>project risks may arise. This can be useful when identifying risks or when categorizing identified risks. The</a:t>
            </a:r>
          </a:p>
          <a:p>
            <a:r>
              <a:rPr lang="en-US" dirty="0"/>
              <a:t>organization may have a generic RBS to be used for all projects, or there may be several RBS frameworks for</a:t>
            </a:r>
          </a:p>
          <a:p>
            <a:r>
              <a:rPr lang="en-US" dirty="0"/>
              <a:t>different types of projects, or the project may develop a tailored RBS. Where an RBS is not used, an organization</a:t>
            </a:r>
          </a:p>
          <a:p>
            <a:r>
              <a:rPr lang="en-US" dirty="0"/>
              <a:t>may use a custom risk categorization framework, which may take the form of a simple list of categories or a</a:t>
            </a:r>
          </a:p>
          <a:p>
            <a:r>
              <a:rPr lang="en-US" dirty="0"/>
              <a:t>structure based on project objectives.</a:t>
            </a:r>
          </a:p>
        </p:txBody>
      </p:sp>
      <p:sp>
        <p:nvSpPr>
          <p:cNvPr id="4" name="Slide Number Placeholder 3"/>
          <p:cNvSpPr>
            <a:spLocks noGrp="1"/>
          </p:cNvSpPr>
          <p:nvPr>
            <p:ph type="sldNum" sz="quarter" idx="10"/>
          </p:nvPr>
        </p:nvSpPr>
        <p:spPr/>
        <p:txBody>
          <a:bodyPr/>
          <a:lstStyle/>
          <a:p>
            <a:fld id="{34EBC5F8-7CBE-4B30-B0E7-3E6DDC200578}" type="slidenum">
              <a:rPr lang="en-US" smtClean="0"/>
              <a:t>434</a:t>
            </a:fld>
            <a:endParaRPr lang="en-US"/>
          </a:p>
        </p:txBody>
      </p:sp>
    </p:spTree>
    <p:extLst>
      <p:ext uri="{BB962C8B-B14F-4D97-AF65-F5344CB8AC3E}">
        <p14:creationId xmlns:p14="http://schemas.microsoft.com/office/powerpoint/2010/main" val="281700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30</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23263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categories</a:t>
            </a:r>
            <a:r>
              <a:rPr lang="en-US" baseline="0" dirty="0"/>
              <a:t> </a:t>
            </a:r>
            <a:r>
              <a:rPr lang="en-US" dirty="0"/>
              <a:t>organized into a risk breakdown structure.</a:t>
            </a:r>
            <a:r>
              <a:rPr lang="en-US" baseline="0" dirty="0"/>
              <a:t> An RBS helps the project team consider all the sources of project risks.</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435</a:t>
            </a:fld>
            <a:endParaRPr lang="en-US"/>
          </a:p>
        </p:txBody>
      </p:sp>
    </p:spTree>
    <p:extLst>
      <p:ext uri="{BB962C8B-B14F-4D97-AF65-F5344CB8AC3E}">
        <p14:creationId xmlns:p14="http://schemas.microsoft.com/office/powerpoint/2010/main" val="32445065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5C3A66F-198E-4850-9333-9D3A8E612570}" type="slidenum">
              <a:rPr lang="en-US" smtClean="0"/>
              <a:pPr eaLnBrk="1" hangingPunct="1"/>
              <a:t>438</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370797899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4D24546-1243-49D1-8A4F-858B8A2DDB6E}" type="slidenum">
              <a:rPr lang="en-US" smtClean="0"/>
              <a:pPr eaLnBrk="1" hangingPunct="1"/>
              <a:t>444</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u="sng" dirty="0">
                <a:latin typeface="Arial" charset="0"/>
              </a:rPr>
              <a:t>Tools and Techniques</a:t>
            </a:r>
            <a:endParaRPr lang="en-US" dirty="0">
              <a:latin typeface="Arial" charset="0"/>
            </a:endParaRPr>
          </a:p>
          <a:p>
            <a:r>
              <a:rPr lang="en-US" dirty="0">
                <a:latin typeface="Arial" charset="0"/>
              </a:rPr>
              <a:t> </a:t>
            </a:r>
          </a:p>
          <a:p>
            <a:r>
              <a:rPr lang="en-US" b="1" dirty="0">
                <a:latin typeface="Arial" charset="0"/>
              </a:rPr>
              <a:t>Expert judgment</a:t>
            </a:r>
            <a:endParaRPr lang="en-US" dirty="0">
              <a:latin typeface="Arial" charset="0"/>
            </a:endParaRPr>
          </a:p>
          <a:p>
            <a:r>
              <a:rPr lang="en-US" dirty="0">
                <a:latin typeface="Arial" charset="0"/>
              </a:rPr>
              <a:t>Expert judgment is based upon the experience and knowledge of subject matter experts. It's  used to assess and evaluate the inputs and the information they contain. </a:t>
            </a:r>
          </a:p>
          <a:p>
            <a:r>
              <a:rPr lang="en-US" dirty="0">
                <a:latin typeface="Arial" charset="0"/>
              </a:rPr>
              <a:t> </a:t>
            </a:r>
          </a:p>
          <a:p>
            <a:r>
              <a:rPr lang="en-US" b="1" dirty="0">
                <a:latin typeface="Arial" charset="0"/>
              </a:rPr>
              <a:t>Product analysis</a:t>
            </a:r>
            <a:endParaRPr lang="en-US" dirty="0">
              <a:latin typeface="Arial" charset="0"/>
            </a:endParaRPr>
          </a:p>
          <a:p>
            <a:r>
              <a:rPr lang="en-US" dirty="0">
                <a:latin typeface="Arial" charset="0"/>
              </a:rPr>
              <a:t>Product analysis translates product objectives into tangible project requirements and deliverables by dissecting the product into components.</a:t>
            </a:r>
          </a:p>
          <a:p>
            <a:r>
              <a:rPr lang="en-US" dirty="0">
                <a:latin typeface="Arial" charset="0"/>
              </a:rPr>
              <a:t> </a:t>
            </a:r>
          </a:p>
          <a:p>
            <a:r>
              <a:rPr lang="en-US" b="1" dirty="0">
                <a:latin typeface="Arial" charset="0"/>
              </a:rPr>
              <a:t>Alternatives identification</a:t>
            </a:r>
            <a:endParaRPr lang="en-US" dirty="0">
              <a:latin typeface="Arial" charset="0"/>
            </a:endParaRPr>
          </a:p>
          <a:p>
            <a:r>
              <a:rPr lang="en-US" dirty="0">
                <a:latin typeface="Arial" charset="0"/>
              </a:rPr>
              <a:t>Finding alternatives looks for different approaches in performing the work required by the project or in the methods for achieving the project's objectives.  Alternatives identification is applicable to many project components.</a:t>
            </a:r>
          </a:p>
          <a:p>
            <a:r>
              <a:rPr lang="en-US" dirty="0">
                <a:latin typeface="Arial" charset="0"/>
              </a:rPr>
              <a:t> </a:t>
            </a:r>
          </a:p>
          <a:p>
            <a:r>
              <a:rPr lang="en-US" b="1" dirty="0">
                <a:latin typeface="Arial" charset="0"/>
              </a:rPr>
              <a:t>Facilitated workshops</a:t>
            </a:r>
            <a:endParaRPr lang="en-US" dirty="0">
              <a:latin typeface="Arial" charset="0"/>
            </a:endParaRPr>
          </a:p>
          <a:p>
            <a:r>
              <a:rPr lang="en-US" dirty="0">
                <a:latin typeface="Arial" charset="0"/>
              </a:rPr>
              <a:t>Facilitated workshops are interactive discussions with participants usually conducted informally to encourage an open dialogue. Facilitated workshops are central to many different methodologies, and include Quality Function Deployment, Voice of the Customer, and Joint Application Development.</a:t>
            </a:r>
          </a:p>
        </p:txBody>
      </p:sp>
    </p:spTree>
    <p:extLst>
      <p:ext uri="{BB962C8B-B14F-4D97-AF65-F5344CB8AC3E}">
        <p14:creationId xmlns:p14="http://schemas.microsoft.com/office/powerpoint/2010/main" val="1112834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445</a:t>
            </a:fld>
            <a:endParaRPr lang="en-US"/>
          </a:p>
        </p:txBody>
      </p:sp>
    </p:spTree>
    <p:extLst>
      <p:ext uri="{BB962C8B-B14F-4D97-AF65-F5344CB8AC3E}">
        <p14:creationId xmlns:p14="http://schemas.microsoft.com/office/powerpoint/2010/main" val="291981457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EBCCF000-84B5-4D93-B911-57706374C57A}" type="slidenum">
              <a:rPr lang="en-US" smtClean="0"/>
              <a:pPr eaLnBrk="1" hangingPunct="1"/>
              <a:t>449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39989985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EBCCF000-84B5-4D93-B911-57706374C57A}" type="slidenum">
              <a:rPr lang="en-US" smtClean="0"/>
              <a:pPr eaLnBrk="1" hangingPunct="1"/>
              <a:t>453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228418724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960763BE-ED4F-4D83-B42C-915985EAAA22}" type="slidenum">
              <a:rPr lang="en-US" smtClean="0"/>
              <a:pPr eaLnBrk="1" hangingPunct="1"/>
              <a:t>455</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238257298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456</a:t>
            </a:fld>
            <a:endParaRPr lang="en-US"/>
          </a:p>
        </p:txBody>
      </p:sp>
    </p:spTree>
    <p:extLst>
      <p:ext uri="{BB962C8B-B14F-4D97-AF65-F5344CB8AC3E}">
        <p14:creationId xmlns:p14="http://schemas.microsoft.com/office/powerpoint/2010/main" val="297284444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790F05-DB19-47CB-BB84-8C523B48148A}" type="slidenum">
              <a:rPr lang="en-US" smtClean="0"/>
              <a:pPr>
                <a:defRPr/>
              </a:pPr>
              <a:t>460</a:t>
            </a:fld>
            <a:endParaRPr lang="en-US" dirty="0"/>
          </a:p>
        </p:txBody>
      </p:sp>
    </p:spTree>
    <p:extLst>
      <p:ext uri="{BB962C8B-B14F-4D97-AF65-F5344CB8AC3E}">
        <p14:creationId xmlns:p14="http://schemas.microsoft.com/office/powerpoint/2010/main" val="363743427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5c1a29c7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55c1a29c7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23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only</a:t>
            </a:r>
          </a:p>
        </p:txBody>
      </p:sp>
      <p:sp>
        <p:nvSpPr>
          <p:cNvPr id="4" name="Slide Number Placeholder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31</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084557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BBE423F-D989-4A37-B616-DF54E755E341}" type="slidenum">
              <a:rPr lang="en-US" smtClean="0"/>
              <a:pPr eaLnBrk="1" hangingPunct="1"/>
              <a:t>464</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Tree>
    <p:extLst>
      <p:ext uri="{BB962C8B-B14F-4D97-AF65-F5344CB8AC3E}">
        <p14:creationId xmlns:p14="http://schemas.microsoft.com/office/powerpoint/2010/main" val="276907635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480</a:t>
            </a:fld>
            <a:endParaRPr lang="en-US"/>
          </a:p>
        </p:txBody>
      </p:sp>
    </p:spTree>
    <p:extLst>
      <p:ext uri="{BB962C8B-B14F-4D97-AF65-F5344CB8AC3E}">
        <p14:creationId xmlns:p14="http://schemas.microsoft.com/office/powerpoint/2010/main" val="215749700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491</a:t>
            </a:fld>
            <a:endParaRPr lang="en-US"/>
          </a:p>
        </p:txBody>
      </p:sp>
    </p:spTree>
    <p:extLst>
      <p:ext uri="{BB962C8B-B14F-4D97-AF65-F5344CB8AC3E}">
        <p14:creationId xmlns:p14="http://schemas.microsoft.com/office/powerpoint/2010/main" val="425610965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 measures schedule efficiency.  Where SPI is less than 1 it means that you are behind schedule – you have completed less than planned</a:t>
            </a:r>
          </a:p>
          <a:p>
            <a:endParaRPr lang="en-US" dirty="0"/>
          </a:p>
          <a:p>
            <a:r>
              <a:rPr lang="en-US" dirty="0"/>
              <a:t>CPI measures cost efficiency.   Where CPI is less than 1 it means that you are spending more than</a:t>
            </a:r>
            <a:r>
              <a:rPr lang="en-US" baseline="0" dirty="0"/>
              <a:t> the planned</a:t>
            </a:r>
            <a:r>
              <a:rPr lang="en-US" dirty="0"/>
              <a:t> budget.  The value of work completed is lesser than the actual money that you have spent</a:t>
            </a:r>
          </a:p>
          <a:p>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492</a:t>
            </a:fld>
            <a:endParaRPr lang="en-US"/>
          </a:p>
        </p:txBody>
      </p:sp>
    </p:spTree>
    <p:extLst>
      <p:ext uri="{BB962C8B-B14F-4D97-AF65-F5344CB8AC3E}">
        <p14:creationId xmlns:p14="http://schemas.microsoft.com/office/powerpoint/2010/main" val="40513804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1037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32996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667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342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3651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23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Activity: use the crown picture to stimulate students thinking of where the power lies at various structures from projects sponsorship point of view (i.e. how much management actually empowers their project managers). This activity will continue with every slide talking about different type of organization structure and communicates the concept so effectively to students … give it a try </a:t>
            </a:r>
            <a:r>
              <a:rPr lang="en-US" altLang="en-US" dirty="0">
                <a:latin typeface="Arial" panose="020B0604020202020204" pitchFamily="34" charset="0"/>
                <a:sym typeface="Wingdings" panose="05000000000000000000" pitchFamily="2" charset="2"/>
              </a:rPr>
              <a:t></a:t>
            </a:r>
            <a:endParaRPr lang="en-US" altLang="en-US" dirty="0">
              <a:latin typeface="Arial" panose="020B0604020202020204"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51A679A-68B1-45FA-B8B7-384DBD720644}" type="slidenum">
              <a:rPr lang="en-US" altLang="en-US" smtClean="0"/>
              <a:pPr>
                <a:spcBef>
                  <a:spcPct val="0"/>
                </a:spcBef>
              </a:pPr>
              <a:t>32</a:t>
            </a:fld>
            <a:endParaRPr lang="en-US" altLang="en-US"/>
          </a:p>
        </p:txBody>
      </p:sp>
    </p:spTree>
    <p:extLst>
      <p:ext uri="{BB962C8B-B14F-4D97-AF65-F5344CB8AC3E}">
        <p14:creationId xmlns:p14="http://schemas.microsoft.com/office/powerpoint/2010/main" val="209022118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513</a:t>
            </a:fld>
            <a:endParaRPr lang="en-US"/>
          </a:p>
        </p:txBody>
      </p:sp>
    </p:spTree>
    <p:extLst>
      <p:ext uri="{BB962C8B-B14F-4D97-AF65-F5344CB8AC3E}">
        <p14:creationId xmlns:p14="http://schemas.microsoft.com/office/powerpoint/2010/main" val="262730696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6A597-735A-4686-BE75-003FF146F358}" type="slidenum">
              <a:rPr lang="en-US" smtClean="0"/>
              <a:t>514</a:t>
            </a:fld>
            <a:endParaRPr lang="en-US"/>
          </a:p>
        </p:txBody>
      </p:sp>
    </p:spTree>
    <p:extLst>
      <p:ext uri="{BB962C8B-B14F-4D97-AF65-F5344CB8AC3E}">
        <p14:creationId xmlns:p14="http://schemas.microsoft.com/office/powerpoint/2010/main" val="346415231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EBC5F8-7CBE-4B30-B0E7-3E6DDC2005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5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35</a:t>
            </a:fld>
            <a:endParaRPr lang="en-US"/>
          </a:p>
        </p:txBody>
      </p:sp>
    </p:spTree>
    <p:extLst>
      <p:ext uri="{BB962C8B-B14F-4D97-AF65-F5344CB8AC3E}">
        <p14:creationId xmlns:p14="http://schemas.microsoft.com/office/powerpoint/2010/main" val="186369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58255" indent="-291636">
              <a:spcBef>
                <a:spcPct val="30000"/>
              </a:spcBef>
              <a:defRPr sz="1200">
                <a:solidFill>
                  <a:schemeClr val="tx1"/>
                </a:solidFill>
                <a:latin typeface="Arial" panose="020B0604020202020204" pitchFamily="34" charset="0"/>
                <a:ea typeface="MS PGothic" panose="020B0600070205080204" pitchFamily="34" charset="-128"/>
              </a:defRPr>
            </a:lvl2pPr>
            <a:lvl3pPr marL="1166546" indent="-233309">
              <a:spcBef>
                <a:spcPct val="30000"/>
              </a:spcBef>
              <a:defRPr sz="1200">
                <a:solidFill>
                  <a:schemeClr val="tx1"/>
                </a:solidFill>
                <a:latin typeface="Arial" panose="020B0604020202020204" pitchFamily="34" charset="0"/>
                <a:ea typeface="MS PGothic" panose="020B0600070205080204" pitchFamily="34" charset="-128"/>
              </a:defRPr>
            </a:lvl3pPr>
            <a:lvl4pPr marL="1633164" indent="-233309">
              <a:spcBef>
                <a:spcPct val="30000"/>
              </a:spcBef>
              <a:defRPr sz="1200">
                <a:solidFill>
                  <a:schemeClr val="tx1"/>
                </a:solidFill>
                <a:latin typeface="Arial" panose="020B0604020202020204" pitchFamily="34" charset="0"/>
                <a:ea typeface="MS PGothic" panose="020B0600070205080204" pitchFamily="34" charset="-128"/>
              </a:defRPr>
            </a:lvl4pPr>
            <a:lvl5pPr marL="2099782" indent="-233309">
              <a:spcBef>
                <a:spcPct val="30000"/>
              </a:spcBef>
              <a:defRPr sz="1200">
                <a:solidFill>
                  <a:schemeClr val="tx1"/>
                </a:solidFill>
                <a:latin typeface="Arial" panose="020B0604020202020204" pitchFamily="34" charset="0"/>
                <a:ea typeface="MS PGothic" panose="020B0600070205080204" pitchFamily="34" charset="-128"/>
              </a:defRPr>
            </a:lvl5pPr>
            <a:lvl6pPr marL="2566401"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3033019"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99637"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966256" indent="-233309"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84701B6-52C0-4FE6-AE3C-40445A47652D}" type="slidenum">
              <a:rPr lang="en-US" altLang="en-US" smtClean="0"/>
              <a:pPr>
                <a:spcBef>
                  <a:spcPct val="0"/>
                </a:spcBef>
              </a:pPr>
              <a:t>40</a:t>
            </a:fld>
            <a:endParaRPr lang="en-US" altLang="en-US"/>
          </a:p>
        </p:txBody>
      </p:sp>
    </p:spTree>
    <p:extLst>
      <p:ext uri="{BB962C8B-B14F-4D97-AF65-F5344CB8AC3E}">
        <p14:creationId xmlns:p14="http://schemas.microsoft.com/office/powerpoint/2010/main" val="1619443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r>
              <a:rPr lang="en-US" b="1" baseline="0" dirty="0"/>
              <a:t> </a:t>
            </a:r>
            <a:r>
              <a:rPr lang="en-US" dirty="0"/>
              <a:t>The project management office may have organization-wide responsibility. It may play a role in supporting strategic</a:t>
            </a:r>
          </a:p>
          <a:p>
            <a:r>
              <a:rPr lang="en-US" dirty="0"/>
              <a:t>alignment and delivering organizational value. The PMO integrates data and information from organizational strategic</a:t>
            </a:r>
          </a:p>
          <a:p>
            <a:r>
              <a:rPr lang="en-US" dirty="0"/>
              <a:t>projects and evaluates how higher-level strategic objectives are being fulfilled. The PMO is the natural liaison between the</a:t>
            </a:r>
          </a:p>
          <a:p>
            <a:r>
              <a:rPr lang="en-US" dirty="0"/>
              <a:t>organization’s portfolios, programs, projects, and the organizational measurement systems (e.g., balanced scorecard).</a:t>
            </a:r>
          </a:p>
        </p:txBody>
      </p:sp>
      <p:sp>
        <p:nvSpPr>
          <p:cNvPr id="4" name="Slide Number Placeholder 3"/>
          <p:cNvSpPr>
            <a:spLocks noGrp="1"/>
          </p:cNvSpPr>
          <p:nvPr>
            <p:ph type="sldNum" sz="quarter" idx="10"/>
          </p:nvPr>
        </p:nvSpPr>
        <p:spPr/>
        <p:txBody>
          <a:bodyPr/>
          <a:lstStyle/>
          <a:p>
            <a:fld id="{34EBC5F8-7CBE-4B30-B0E7-3E6DDC200578}" type="slidenum">
              <a:rPr lang="en-US" smtClean="0"/>
              <a:t>42</a:t>
            </a:fld>
            <a:endParaRPr lang="en-US"/>
          </a:p>
        </p:txBody>
      </p:sp>
    </p:spTree>
    <p:extLst>
      <p:ext uri="{BB962C8B-B14F-4D97-AF65-F5344CB8AC3E}">
        <p14:creationId xmlns:p14="http://schemas.microsoft.com/office/powerpoint/2010/main" val="683697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46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5392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47</a:t>
            </a:fld>
            <a:endParaRPr lang="en-US"/>
          </a:p>
        </p:txBody>
      </p:sp>
    </p:spTree>
    <p:extLst>
      <p:ext uri="{BB962C8B-B14F-4D97-AF65-F5344CB8AC3E}">
        <p14:creationId xmlns:p14="http://schemas.microsoft.com/office/powerpoint/2010/main" val="211691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a:t>
            </a:fld>
            <a:endParaRPr lang="en-US"/>
          </a:p>
        </p:txBody>
      </p:sp>
    </p:spTree>
    <p:extLst>
      <p:ext uri="{BB962C8B-B14F-4D97-AF65-F5344CB8AC3E}">
        <p14:creationId xmlns:p14="http://schemas.microsoft.com/office/powerpoint/2010/main" val="1300734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based on this</a:t>
            </a:r>
            <a:r>
              <a:rPr lang="en-US" baseline="0" dirty="0"/>
              <a:t> slide</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49</a:t>
            </a:fld>
            <a:endParaRPr lang="en-US"/>
          </a:p>
        </p:txBody>
      </p:sp>
    </p:spTree>
    <p:extLst>
      <p:ext uri="{BB962C8B-B14F-4D97-AF65-F5344CB8AC3E}">
        <p14:creationId xmlns:p14="http://schemas.microsoft.com/office/powerpoint/2010/main" val="2440046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August 2019</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55</a:t>
            </a:fld>
            <a:endParaRPr lang="en-US"/>
          </a:p>
        </p:txBody>
      </p:sp>
    </p:spTree>
    <p:extLst>
      <p:ext uri="{BB962C8B-B14F-4D97-AF65-F5344CB8AC3E}">
        <p14:creationId xmlns:p14="http://schemas.microsoft.com/office/powerpoint/2010/main" val="202023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56</a:t>
            </a:fld>
            <a:endParaRPr lang="en-US"/>
          </a:p>
        </p:txBody>
      </p:sp>
    </p:spTree>
    <p:extLst>
      <p:ext uri="{BB962C8B-B14F-4D97-AF65-F5344CB8AC3E}">
        <p14:creationId xmlns:p14="http://schemas.microsoft.com/office/powerpoint/2010/main" val="2478454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57</a:t>
            </a:fld>
            <a:endParaRPr lang="en-US"/>
          </a:p>
        </p:txBody>
      </p:sp>
    </p:spTree>
    <p:extLst>
      <p:ext uri="{BB962C8B-B14F-4D97-AF65-F5344CB8AC3E}">
        <p14:creationId xmlns:p14="http://schemas.microsoft.com/office/powerpoint/2010/main" val="390792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58</a:t>
            </a:fld>
            <a:endParaRPr lang="en-US"/>
          </a:p>
        </p:txBody>
      </p:sp>
    </p:spTree>
    <p:extLst>
      <p:ext uri="{BB962C8B-B14F-4D97-AF65-F5344CB8AC3E}">
        <p14:creationId xmlns:p14="http://schemas.microsoft.com/office/powerpoint/2010/main" val="1980505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59</a:t>
            </a:fld>
            <a:endParaRPr lang="en-US"/>
          </a:p>
        </p:txBody>
      </p:sp>
    </p:spTree>
    <p:extLst>
      <p:ext uri="{BB962C8B-B14F-4D97-AF65-F5344CB8AC3E}">
        <p14:creationId xmlns:p14="http://schemas.microsoft.com/office/powerpoint/2010/main" val="1655354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60</a:t>
            </a:fld>
            <a:endParaRPr lang="en-US"/>
          </a:p>
        </p:txBody>
      </p:sp>
    </p:spTree>
    <p:extLst>
      <p:ext uri="{BB962C8B-B14F-4D97-AF65-F5344CB8AC3E}">
        <p14:creationId xmlns:p14="http://schemas.microsoft.com/office/powerpoint/2010/main" val="4261398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61</a:t>
            </a:fld>
            <a:endParaRPr lang="en-US"/>
          </a:p>
        </p:txBody>
      </p:sp>
    </p:spTree>
    <p:extLst>
      <p:ext uri="{BB962C8B-B14F-4D97-AF65-F5344CB8AC3E}">
        <p14:creationId xmlns:p14="http://schemas.microsoft.com/office/powerpoint/2010/main" val="83457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pitchFamily="34" charset="-128"/>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58255" indent="-291636" eaLnBrk="0" hangingPunct="0">
              <a:defRPr>
                <a:solidFill>
                  <a:schemeClr val="tx1"/>
                </a:solidFill>
                <a:latin typeface="Arial" charset="0"/>
                <a:ea typeface="ＭＳ Ｐゴシック" pitchFamily="34" charset="-128"/>
              </a:defRPr>
            </a:lvl2pPr>
            <a:lvl3pPr marL="1166546" indent="-233309" eaLnBrk="0" hangingPunct="0">
              <a:defRPr>
                <a:solidFill>
                  <a:schemeClr val="tx1"/>
                </a:solidFill>
                <a:latin typeface="Arial" charset="0"/>
                <a:ea typeface="ＭＳ Ｐゴシック" pitchFamily="34" charset="-128"/>
              </a:defRPr>
            </a:lvl3pPr>
            <a:lvl4pPr marL="1633164" indent="-233309" eaLnBrk="0" hangingPunct="0">
              <a:defRPr>
                <a:solidFill>
                  <a:schemeClr val="tx1"/>
                </a:solidFill>
                <a:latin typeface="Arial" charset="0"/>
                <a:ea typeface="ＭＳ Ｐゴシック" pitchFamily="34" charset="-128"/>
              </a:defRPr>
            </a:lvl4pPr>
            <a:lvl5pPr marL="2099782" indent="-233309" eaLnBrk="0" hangingPunct="0">
              <a:defRPr>
                <a:solidFill>
                  <a:schemeClr val="tx1"/>
                </a:solidFill>
                <a:latin typeface="Arial" charset="0"/>
                <a:ea typeface="ＭＳ Ｐゴシック" pitchFamily="34" charset="-128"/>
              </a:defRPr>
            </a:lvl5pPr>
            <a:lvl6pPr marL="2566401" indent="-233309" eaLnBrk="0" fontAlgn="base" hangingPunct="0">
              <a:spcBef>
                <a:spcPct val="0"/>
              </a:spcBef>
              <a:spcAft>
                <a:spcPct val="0"/>
              </a:spcAft>
              <a:defRPr>
                <a:solidFill>
                  <a:schemeClr val="tx1"/>
                </a:solidFill>
                <a:latin typeface="Arial" charset="0"/>
                <a:ea typeface="ＭＳ Ｐゴシック" pitchFamily="34" charset="-128"/>
              </a:defRPr>
            </a:lvl6pPr>
            <a:lvl7pPr marL="3033019" indent="-233309" eaLnBrk="0" fontAlgn="base" hangingPunct="0">
              <a:spcBef>
                <a:spcPct val="0"/>
              </a:spcBef>
              <a:spcAft>
                <a:spcPct val="0"/>
              </a:spcAft>
              <a:defRPr>
                <a:solidFill>
                  <a:schemeClr val="tx1"/>
                </a:solidFill>
                <a:latin typeface="Arial" charset="0"/>
                <a:ea typeface="ＭＳ Ｐゴシック" pitchFamily="34" charset="-128"/>
              </a:defRPr>
            </a:lvl7pPr>
            <a:lvl8pPr marL="3499637" indent="-233309" eaLnBrk="0" fontAlgn="base" hangingPunct="0">
              <a:spcBef>
                <a:spcPct val="0"/>
              </a:spcBef>
              <a:spcAft>
                <a:spcPct val="0"/>
              </a:spcAft>
              <a:defRPr>
                <a:solidFill>
                  <a:schemeClr val="tx1"/>
                </a:solidFill>
                <a:latin typeface="Arial" charset="0"/>
                <a:ea typeface="ＭＳ Ｐゴシック" pitchFamily="34" charset="-128"/>
              </a:defRPr>
            </a:lvl8pPr>
            <a:lvl9pPr marL="3966256" indent="-233309"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07EBE473-0605-4AC5-926C-58A2E1AEE936}" type="slidenum">
              <a:rPr lang="en-US" smtClean="0"/>
              <a:pPr eaLnBrk="1" hangingPunct="1"/>
              <a:t>62</a:t>
            </a:fld>
            <a:endParaRPr lang="en-US"/>
          </a:p>
        </p:txBody>
      </p:sp>
    </p:spTree>
    <p:extLst>
      <p:ext uri="{BB962C8B-B14F-4D97-AF65-F5344CB8AC3E}">
        <p14:creationId xmlns:p14="http://schemas.microsoft.com/office/powerpoint/2010/main" val="1349036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r>
              <a:rPr lang="en-US" dirty="0"/>
              <a:t>Project, Management Institute, and Management Institute Project. A Guide to the Project Management Body of Knowledge ( PMBOK® Guide )—Fifth Edition (ENGLISH), Project Management Institute, 2012. ProQuest </a:t>
            </a:r>
            <a:r>
              <a:rPr lang="en-US" dirty="0" err="1"/>
              <a:t>Ebook</a:t>
            </a:r>
            <a:r>
              <a:rPr lang="en-US" dirty="0"/>
              <a:t> Central, . Created from </a:t>
            </a:r>
            <a:r>
              <a:rPr lang="en-US" dirty="0" err="1"/>
              <a:t>hct-ebooks</a:t>
            </a:r>
            <a:r>
              <a:rPr lang="en-US" dirty="0"/>
              <a:t> on 2017-08-28 08:14:06.</a:t>
            </a:r>
          </a:p>
          <a:p>
            <a:r>
              <a:rPr lang="en-US" dirty="0"/>
              <a:t>Extra Reading: </a:t>
            </a:r>
          </a:p>
          <a:p>
            <a:r>
              <a:rPr lang="en-US" u="sng" dirty="0">
                <a:hlinkClick r:id="rId3"/>
              </a:rPr>
              <a:t>http://projectmanagementacademy.net/articles/five-traditional-process-groups/</a:t>
            </a:r>
            <a:endParaRPr lang="en-US" u="sng" dirty="0"/>
          </a:p>
          <a:p>
            <a:r>
              <a:rPr lang="en-US" u="sng" dirty="0"/>
              <a:t>https://www.projectsmart.co.uk/project-management-process-groups-explained.php</a:t>
            </a:r>
          </a:p>
          <a:p>
            <a:endParaRPr lang="en-US" u="sng"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E3867A-DE5A-4D44-B46C-0094FB3D1B03}" type="slidenum">
              <a:rPr lang="en-US" smtClean="0"/>
              <a:t>63</a:t>
            </a:fld>
            <a:endParaRPr lang="en-US"/>
          </a:p>
        </p:txBody>
      </p:sp>
    </p:spTree>
    <p:extLst>
      <p:ext uri="{BB962C8B-B14F-4D97-AF65-F5344CB8AC3E}">
        <p14:creationId xmlns:p14="http://schemas.microsoft.com/office/powerpoint/2010/main" val="280309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5</a:t>
            </a:fld>
            <a:endParaRPr lang="en-US"/>
          </a:p>
        </p:txBody>
      </p:sp>
    </p:spTree>
    <p:extLst>
      <p:ext uri="{BB962C8B-B14F-4D97-AF65-F5344CB8AC3E}">
        <p14:creationId xmlns:p14="http://schemas.microsoft.com/office/powerpoint/2010/main" val="3605722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64</a:t>
            </a:fld>
            <a:endParaRPr lang="en-US"/>
          </a:p>
        </p:txBody>
      </p:sp>
    </p:spTree>
    <p:extLst>
      <p:ext uri="{BB962C8B-B14F-4D97-AF65-F5344CB8AC3E}">
        <p14:creationId xmlns:p14="http://schemas.microsoft.com/office/powerpoint/2010/main" val="3978362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Integration Management includes the processes and activities to identify, define, combine, unify, and coordinate the various processes and project management activities within the Project Management Process Groups.</a:t>
            </a:r>
          </a:p>
          <a:p>
            <a:endParaRPr lang="en-GB" sz="1000" dirty="0"/>
          </a:p>
          <a:p>
            <a:endParaRPr lang="en-GB" sz="1000" b="1" dirty="0"/>
          </a:p>
          <a:p>
            <a:pPr marL="233309" indent="-233309">
              <a:buFont typeface="+mj-lt"/>
              <a:buAutoNum type="arabicPeriod"/>
            </a:pPr>
            <a:r>
              <a:rPr lang="en-GB" sz="1000" b="1" dirty="0"/>
              <a:t>Develop Project Charter</a:t>
            </a:r>
            <a:r>
              <a:rPr lang="en-GB" sz="1000" dirty="0"/>
              <a:t>—The process of developing a document that formally authorizes the existence of a project and provides the project manager with the authority to apply organizational </a:t>
            </a:r>
            <a:r>
              <a:rPr lang="en-US" sz="1000" dirty="0"/>
              <a:t>resources to project activities.</a:t>
            </a:r>
          </a:p>
          <a:p>
            <a:pPr marL="233309" indent="-233309">
              <a:buFont typeface="+mj-lt"/>
              <a:buAutoNum type="arabicPeriod"/>
            </a:pPr>
            <a:r>
              <a:rPr lang="en-GB" sz="1000" b="1" dirty="0"/>
              <a:t>Develop Project Management Plan</a:t>
            </a:r>
            <a:r>
              <a:rPr lang="en-GB" sz="1000" dirty="0"/>
              <a:t>—The process of defining, preparing, and coordinating all subsidiary plans and integrating them into a comprehensive project management plan. The project’s integrated baselines and subsidiary plans may be included within the project management plan.</a:t>
            </a:r>
          </a:p>
          <a:p>
            <a:pPr marL="233309" indent="-233309">
              <a:buFont typeface="+mj-lt"/>
              <a:buAutoNum type="arabicPeriod"/>
            </a:pPr>
            <a:r>
              <a:rPr lang="en-GB" sz="1000" b="1" dirty="0"/>
              <a:t>Direct and Manage Project Work</a:t>
            </a:r>
            <a:r>
              <a:rPr lang="en-GB" sz="1000" dirty="0"/>
              <a:t>—The process of leading and performing the work defined in the project management plan and implementing approved changes to achieve the project’s objectives.</a:t>
            </a:r>
          </a:p>
          <a:p>
            <a:pPr marL="233309" indent="-233309">
              <a:buFont typeface="+mj-lt"/>
              <a:buAutoNum type="arabicPeriod"/>
            </a:pPr>
            <a:r>
              <a:rPr lang="en-GB" sz="1000" b="1" dirty="0"/>
              <a:t>Monitor and Control Project Work</a:t>
            </a:r>
            <a:r>
              <a:rPr lang="en-GB" sz="1000" dirty="0"/>
              <a:t>—The process of tracking, reviewing, and reporting project progress against the performance objectives defined in the project management plan.</a:t>
            </a:r>
          </a:p>
          <a:p>
            <a:pPr marL="233309" indent="-233309">
              <a:buFont typeface="+mj-lt"/>
              <a:buAutoNum type="arabicPeriod"/>
            </a:pPr>
            <a:r>
              <a:rPr lang="en-GB" sz="1000" b="1" dirty="0"/>
              <a:t>Perform Integrated Change Control</a:t>
            </a:r>
            <a:r>
              <a:rPr lang="en-GB" sz="1000" dirty="0"/>
              <a:t>—The process of reviewing all change requests; approving changes and managing changes to deliverables, organizational process assets, project documents, and the project management plan; and communicating their disposition.</a:t>
            </a:r>
          </a:p>
          <a:p>
            <a:pPr marL="233309" indent="-233309">
              <a:buFont typeface="+mj-lt"/>
              <a:buAutoNum type="arabicPeriod"/>
            </a:pPr>
            <a:r>
              <a:rPr lang="en-GB" sz="1000" b="1" dirty="0"/>
              <a:t>Close Project or Phase</a:t>
            </a:r>
            <a:r>
              <a:rPr lang="en-GB" sz="1000" dirty="0"/>
              <a:t>—The process of finalizing all activities across all of the Project Management Process Groups to formally complete the phase or project.</a:t>
            </a:r>
            <a:endParaRPr lang="en-US"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65</a:t>
            </a:fld>
            <a:endParaRPr lang="en-US"/>
          </a:p>
        </p:txBody>
      </p:sp>
    </p:spTree>
    <p:extLst>
      <p:ext uri="{BB962C8B-B14F-4D97-AF65-F5344CB8AC3E}">
        <p14:creationId xmlns:p14="http://schemas.microsoft.com/office/powerpoint/2010/main" val="3241120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000" dirty="0"/>
              <a:t>Project Scope Management includes the processes required to ensure that the project includes all the work required, and only the work required, to complete the project successfully. Managing the project scope is primarily concerned with defining and controlling what is and is not included in the project.</a:t>
            </a:r>
          </a:p>
          <a:p>
            <a:endParaRPr lang="en-GB" sz="1000" dirty="0"/>
          </a:p>
          <a:p>
            <a:pPr marL="233309" indent="-233309">
              <a:buFont typeface="+mj-lt"/>
              <a:buAutoNum type="arabicPeriod"/>
            </a:pPr>
            <a:r>
              <a:rPr lang="en-GB" sz="1000" dirty="0"/>
              <a:t>Plan Scope Management—The process of creating a scope management plan that documents how the project scope will be defined, validated, and controlled.</a:t>
            </a:r>
          </a:p>
          <a:p>
            <a:pPr marL="233309" indent="-233309">
              <a:buFont typeface="+mj-lt"/>
              <a:buAutoNum type="arabicPeriod"/>
            </a:pPr>
            <a:r>
              <a:rPr lang="en-GB" sz="1000" dirty="0"/>
              <a:t>Collect Requirements—The process of determining, documenting, and managing stakeholder need and requirements to meet project objectives.</a:t>
            </a:r>
          </a:p>
          <a:p>
            <a:pPr marL="233309" indent="-233309">
              <a:buFont typeface="+mj-lt"/>
              <a:buAutoNum type="arabicPeriod"/>
            </a:pPr>
            <a:r>
              <a:rPr lang="en-GB" sz="1000" dirty="0"/>
              <a:t>Define Scope—The process of developing a detailed description of the project and product.</a:t>
            </a:r>
          </a:p>
          <a:p>
            <a:pPr marL="233309" indent="-233309">
              <a:buFont typeface="+mj-lt"/>
              <a:buAutoNum type="arabicPeriod"/>
            </a:pPr>
            <a:r>
              <a:rPr lang="en-GB" sz="1000" dirty="0"/>
              <a:t>Create WBS—The process of subdividing project deliverables and project work into smaller, more manageable components.</a:t>
            </a:r>
          </a:p>
          <a:p>
            <a:pPr marL="233309" indent="-233309">
              <a:buFont typeface="+mj-lt"/>
              <a:buAutoNum type="arabicPeriod"/>
            </a:pPr>
            <a:r>
              <a:rPr lang="en-GB" sz="1000" dirty="0"/>
              <a:t>Validate Scope—The process of formalizing acceptance of the completed project deliverables.</a:t>
            </a:r>
          </a:p>
          <a:p>
            <a:pPr marL="233309" indent="-233309">
              <a:buFont typeface="+mj-lt"/>
              <a:buAutoNum type="arabicPeriod"/>
            </a:pPr>
            <a:r>
              <a:rPr lang="en-GB" sz="1000" dirty="0"/>
              <a:t>Control Scope—The process of monitoring the status of the project and product scope and managing changes to the scope baseline.</a:t>
            </a:r>
          </a:p>
          <a:p>
            <a:endParaRPr lang="en-GB" sz="1000" dirty="0"/>
          </a:p>
          <a:p>
            <a:r>
              <a:rPr lang="en-GB" sz="1000" dirty="0"/>
              <a:t>These processes interact with each other and with processes in other Knowledge Areas.</a:t>
            </a:r>
          </a:p>
          <a:p>
            <a:endParaRPr lang="en-GB" sz="1000" dirty="0"/>
          </a:p>
          <a:p>
            <a:r>
              <a:rPr lang="en-GB" sz="1000" dirty="0"/>
              <a:t>In the project context, the term scope can refer to:</a:t>
            </a:r>
          </a:p>
          <a:p>
            <a:pPr marL="174982" indent="-174982">
              <a:buFont typeface="Arial" panose="020B0604020202020204" pitchFamily="34" charset="0"/>
              <a:buChar char="•"/>
            </a:pPr>
            <a:r>
              <a:rPr lang="en-GB" sz="1000" dirty="0"/>
              <a:t>Product scope. The features and functions that characterize a product, service, or result; and/or</a:t>
            </a:r>
          </a:p>
          <a:p>
            <a:pPr marL="174982" indent="-174982">
              <a:buFont typeface="Arial" panose="020B0604020202020204" pitchFamily="34" charset="0"/>
              <a:buChar char="•"/>
            </a:pPr>
            <a:r>
              <a:rPr lang="en-GB" sz="1000" dirty="0"/>
              <a:t>Project scope. The work performed to deliver a product, service, or result with the specified features and functions. The term project scope is sometimes viewed as including product scope.</a:t>
            </a:r>
          </a:p>
          <a:p>
            <a:endParaRPr lang="en-GB" sz="1000" dirty="0"/>
          </a:p>
          <a:p>
            <a:r>
              <a:rPr lang="en-GB" sz="1000" dirty="0"/>
              <a:t>The processes used to manage project scope, as well as the supporting tools and techniques, can vary by project. The scope baseline for the project is the approved version of the project scope statement, work breakdown structure (WBS), and its associated WBS dictionary. A baseline can be changed only through formal change control procedures and is used as a basis for comparison while performing Validate Scope and Control Scope processes as well as other controlling processes.</a:t>
            </a:r>
            <a:endParaRPr lang="en-US"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66</a:t>
            </a:fld>
            <a:endParaRPr lang="en-US"/>
          </a:p>
        </p:txBody>
      </p:sp>
    </p:spTree>
    <p:extLst>
      <p:ext uri="{BB962C8B-B14F-4D97-AF65-F5344CB8AC3E}">
        <p14:creationId xmlns:p14="http://schemas.microsoft.com/office/powerpoint/2010/main" val="3121107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Schedule Management includes the processes required to manage the timely completion of the project.</a:t>
            </a:r>
          </a:p>
          <a:p>
            <a:endParaRPr lang="en-GB" sz="1000" dirty="0"/>
          </a:p>
          <a:p>
            <a:pPr marL="233309" indent="-233309">
              <a:buFont typeface="+mj-lt"/>
              <a:buAutoNum type="arabicPeriod"/>
            </a:pPr>
            <a:r>
              <a:rPr lang="en-GB" sz="1000" b="1" dirty="0"/>
              <a:t>Plan Schedule Management</a:t>
            </a:r>
            <a:r>
              <a:rPr lang="en-GB" sz="1000" dirty="0"/>
              <a:t>—The process of establishing the policies, procedures, and documentation for planning, developing, managing, executing, and controlling the project schedule.</a:t>
            </a:r>
          </a:p>
          <a:p>
            <a:pPr marL="233309" indent="-233309">
              <a:buFont typeface="+mj-lt"/>
              <a:buAutoNum type="arabicPeriod"/>
            </a:pPr>
            <a:r>
              <a:rPr lang="en-GB" sz="1000" b="1" dirty="0"/>
              <a:t>Define Activities</a:t>
            </a:r>
            <a:r>
              <a:rPr lang="en-GB" sz="1000" dirty="0"/>
              <a:t>—The process of identifying and documenting the specific actions to be performed to produce the project deliverables.</a:t>
            </a:r>
          </a:p>
          <a:p>
            <a:pPr marL="233309" indent="-233309">
              <a:buFont typeface="+mj-lt"/>
              <a:buAutoNum type="arabicPeriod"/>
            </a:pPr>
            <a:r>
              <a:rPr lang="en-GB" sz="1000" b="1" dirty="0"/>
              <a:t>Sequence Activities</a:t>
            </a:r>
            <a:r>
              <a:rPr lang="en-GB" sz="1000" dirty="0"/>
              <a:t>—The process of identifying and documenting relationships among the project </a:t>
            </a:r>
            <a:r>
              <a:rPr lang="en-US" sz="1000" dirty="0"/>
              <a:t>activities.</a:t>
            </a:r>
          </a:p>
          <a:p>
            <a:pPr marL="233309" indent="-233309">
              <a:buFont typeface="+mj-lt"/>
              <a:buAutoNum type="arabicPeriod"/>
            </a:pPr>
            <a:r>
              <a:rPr lang="en-GB" sz="1000" b="1" dirty="0"/>
              <a:t>Estimate Activity Resources</a:t>
            </a:r>
            <a:r>
              <a:rPr lang="en-GB" sz="1000" dirty="0"/>
              <a:t>—The process of estimating the type and quantities of material, human resources, equipment, or supplies required to perform each activity.</a:t>
            </a:r>
          </a:p>
          <a:p>
            <a:pPr marL="233309" indent="-233309">
              <a:buFont typeface="+mj-lt"/>
              <a:buAutoNum type="arabicPeriod"/>
            </a:pPr>
            <a:r>
              <a:rPr lang="en-GB" sz="1000" b="1" dirty="0"/>
              <a:t>Estimate Activity Durations</a:t>
            </a:r>
            <a:r>
              <a:rPr lang="en-GB" sz="1000" dirty="0"/>
              <a:t>—The process of estimating the number of work periods needed to complete individual activities with estimated resources.</a:t>
            </a:r>
          </a:p>
          <a:p>
            <a:pPr marL="233309" indent="-233309">
              <a:buFont typeface="+mj-lt"/>
              <a:buAutoNum type="arabicPeriod"/>
            </a:pPr>
            <a:r>
              <a:rPr lang="en-GB" sz="1000" b="1" dirty="0"/>
              <a:t>Develop Schedule</a:t>
            </a:r>
            <a:r>
              <a:rPr lang="en-GB" sz="1000" dirty="0"/>
              <a:t>—The process of analyzing activity sequences, durations, resource requirements, and schedule constraints to create the project schedule model.</a:t>
            </a:r>
          </a:p>
          <a:p>
            <a:pPr marL="233309" indent="-233309">
              <a:buFont typeface="+mj-lt"/>
              <a:buAutoNum type="arabicPeriod"/>
            </a:pPr>
            <a:r>
              <a:rPr lang="en-GB" sz="1000" b="1" dirty="0"/>
              <a:t>Control Schedule</a:t>
            </a:r>
            <a:r>
              <a:rPr lang="en-GB" sz="1000" dirty="0"/>
              <a:t>—The process of monitoring the status of project activities to update project progress and manage changes to the schedule baseline to achieve the plan.</a:t>
            </a:r>
            <a:endParaRPr lang="en-US"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67</a:t>
            </a:fld>
            <a:endParaRPr lang="en-US"/>
          </a:p>
        </p:txBody>
      </p:sp>
    </p:spTree>
    <p:extLst>
      <p:ext uri="{BB962C8B-B14F-4D97-AF65-F5344CB8AC3E}">
        <p14:creationId xmlns:p14="http://schemas.microsoft.com/office/powerpoint/2010/main" val="3838622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Cost Management includes the processes involved in planning, estimating, budgeting, financing, funding, managing, and controlling costs so that the project can be completed within the approved budget.</a:t>
            </a:r>
          </a:p>
          <a:p>
            <a:endParaRPr lang="en-GB" sz="1000" dirty="0"/>
          </a:p>
          <a:p>
            <a:pPr marL="233309" indent="-233309">
              <a:buFont typeface="+mj-lt"/>
              <a:buAutoNum type="arabicPeriod"/>
            </a:pPr>
            <a:r>
              <a:rPr lang="en-GB" sz="1000" dirty="0"/>
              <a:t>Plan Cost Management—The process that establishes the policies, procedures, and documentation for planning, managing, expending, and controlling project costs.</a:t>
            </a:r>
          </a:p>
          <a:p>
            <a:pPr marL="233309" indent="-233309">
              <a:buFont typeface="+mj-lt"/>
              <a:buAutoNum type="arabicPeriod"/>
            </a:pPr>
            <a:r>
              <a:rPr lang="en-GB" sz="1000" dirty="0"/>
              <a:t>Estimate Costs—The process of developing an approximation of the monetary resources needed to complete project activities.</a:t>
            </a:r>
          </a:p>
          <a:p>
            <a:pPr marL="233309" indent="-233309">
              <a:buFont typeface="+mj-lt"/>
              <a:buAutoNum type="arabicPeriod"/>
            </a:pPr>
            <a:r>
              <a:rPr lang="en-GB" sz="1000" dirty="0"/>
              <a:t>Determine Budget—The process of aggregating the estimated costs of individual activities or work packages to establish an authorized cost baseline.</a:t>
            </a:r>
          </a:p>
          <a:p>
            <a:pPr marL="233309" indent="-233309">
              <a:buFont typeface="+mj-lt"/>
              <a:buAutoNum type="arabicPeriod"/>
            </a:pPr>
            <a:r>
              <a:rPr lang="en-GB" sz="1000" dirty="0"/>
              <a:t>Control Costs—The process of monitoring the status of the project to update the project costs and managing changes to the cost baseline.</a:t>
            </a:r>
          </a:p>
          <a:p>
            <a:endParaRPr lang="en-GB" sz="1000" dirty="0"/>
          </a:p>
          <a:p>
            <a:r>
              <a:rPr lang="en-GB" sz="1000" dirty="0"/>
              <a:t>These processes interact with each other and with processes in other Knowledge Areas.</a:t>
            </a:r>
          </a:p>
          <a:p>
            <a:endParaRPr lang="en-GB" sz="1000" dirty="0"/>
          </a:p>
          <a:p>
            <a:r>
              <a:rPr lang="en-GB" sz="1000" dirty="0"/>
              <a:t>On some projects, especially those of smaller scope, cost estimating and cost budgeting are tightly linked and can be viewed as a single process that can be performed by a single person over a relatively short period of time. These are presented here as distinct processes because the tools and techniques for each are different.</a:t>
            </a:r>
          </a:p>
          <a:p>
            <a:endParaRPr lang="en-GB"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68</a:t>
            </a:fld>
            <a:endParaRPr lang="en-US"/>
          </a:p>
        </p:txBody>
      </p:sp>
    </p:spTree>
    <p:extLst>
      <p:ext uri="{BB962C8B-B14F-4D97-AF65-F5344CB8AC3E}">
        <p14:creationId xmlns:p14="http://schemas.microsoft.com/office/powerpoint/2010/main" val="625430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Stakeholder Management includes the processes required to identify the people, groups, or organizations that could impact or be impacted by the project, to </a:t>
            </a:r>
            <a:r>
              <a:rPr lang="en-GB" sz="1000" dirty="0" err="1"/>
              <a:t>analyze</a:t>
            </a:r>
            <a:r>
              <a:rPr lang="en-GB" sz="1000" dirty="0"/>
              <a:t> stakeholder expectations and their impact on the project, and to develop appropriate management strategies for effectively engaging stakeholders in project decisions and execution. </a:t>
            </a:r>
          </a:p>
          <a:p>
            <a:endParaRPr lang="en-GB" sz="1000" dirty="0"/>
          </a:p>
          <a:p>
            <a:r>
              <a:rPr lang="en-GB" sz="1000" dirty="0"/>
              <a:t>Stakeholder management also focuses on continuous communication with stakeholders to understand their needs and expectations, addressing issues as they occur, managing conflicting interests and fostering appropriate stakeholder engagement in project decisions and activities. Stakeholder satisfaction should be managed as a key project objective.</a:t>
            </a:r>
          </a:p>
          <a:p>
            <a:pPr marL="233309" indent="-233309">
              <a:buFont typeface="+mj-lt"/>
              <a:buAutoNum type="arabicPeriod"/>
            </a:pPr>
            <a:endParaRPr lang="en-GB" sz="1000" dirty="0"/>
          </a:p>
          <a:p>
            <a:pPr marL="233309" indent="-233309">
              <a:buFont typeface="+mj-lt"/>
              <a:buAutoNum type="arabicPeriod"/>
            </a:pPr>
            <a:r>
              <a:rPr lang="en-US" sz="1000" dirty="0"/>
              <a:t>Identify Stakeholders—The process of identifying project stakeholders regularly and analyzing and documenting relevant information regarding their interests, involvement, interdependencies, influence, and potential impact on project success.</a:t>
            </a:r>
          </a:p>
          <a:p>
            <a:pPr marL="233309" indent="-233309">
              <a:buFont typeface="+mj-lt"/>
              <a:buAutoNum type="arabicPeriod"/>
            </a:pPr>
            <a:r>
              <a:rPr lang="en-US" sz="1000" dirty="0"/>
              <a:t>Plan Stakeholder Engagement—The process of developing approaches to involve project stakeholders based on their needs, expectation, interests, and potential impact on the project.</a:t>
            </a:r>
          </a:p>
          <a:p>
            <a:pPr marL="233309" indent="-233309">
              <a:buFont typeface="+mj-lt"/>
              <a:buAutoNum type="arabicPeriod"/>
            </a:pPr>
            <a:r>
              <a:rPr lang="en-US" sz="1000" dirty="0"/>
              <a:t>Manage Stakeholder Engagement—The process of communicating and working with stakeholders to meet their needs and expectations, address issues, and foster appropriate stakeholder engagement involvement.</a:t>
            </a:r>
          </a:p>
          <a:p>
            <a:pPr marL="233309" indent="-233309">
              <a:buFont typeface="+mj-lt"/>
              <a:buAutoNum type="arabicPeriod"/>
            </a:pPr>
            <a:r>
              <a:rPr lang="en-US" sz="1000" dirty="0"/>
              <a:t>Monitor Stakeholder Engagement—The process of monitoring project stakeholder relationships and tailoring strategies for engaging stakeholders through the modification of engagement strategies and plans.</a:t>
            </a:r>
            <a:endParaRPr lang="en-GB"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69</a:t>
            </a:fld>
            <a:endParaRPr lang="en-US"/>
          </a:p>
        </p:txBody>
      </p:sp>
    </p:spTree>
    <p:extLst>
      <p:ext uri="{BB962C8B-B14F-4D97-AF65-F5344CB8AC3E}">
        <p14:creationId xmlns:p14="http://schemas.microsoft.com/office/powerpoint/2010/main" val="3860856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sz="1000" dirty="0"/>
              <a:t>Project Communications Management includes the processes that are required to ensure timely and appropriate planning, collection, creation, distribution, storage, retrieval, management, control, monitoring, and the ultimate disposition of project information. Project managers spend most of their time communicating with team members and other project stakeholders, whether they are internal (at all organizational levels) or external to the organization.</a:t>
            </a:r>
          </a:p>
          <a:p>
            <a:endParaRPr lang="en-GB" sz="1000" dirty="0"/>
          </a:p>
          <a:p>
            <a:r>
              <a:rPr lang="en-GB" sz="1000" dirty="0"/>
              <a:t>Effective communication creates a bridge between diverse stakeholders who may have different cultural and organizational backgrounds, different levels of expertise, and different perspectives and interests, which impact or have an influence upon the project execution or outcome.</a:t>
            </a:r>
          </a:p>
          <a:p>
            <a:endParaRPr lang="en-GB" sz="1000" b="1" dirty="0"/>
          </a:p>
          <a:p>
            <a:pPr marL="233309" indent="-233309">
              <a:buFont typeface="+mj-lt"/>
              <a:buAutoNum type="arabicPeriod"/>
            </a:pPr>
            <a:r>
              <a:rPr lang="en-GB" sz="1000" b="1" dirty="0"/>
              <a:t>Plan Communications Management</a:t>
            </a:r>
            <a:r>
              <a:rPr lang="en-GB" sz="1000" dirty="0"/>
              <a:t>—The process of developing an appropriate approach and plan for project communications based on stakeholder’s information needs and requirements, and </a:t>
            </a:r>
            <a:r>
              <a:rPr lang="en-US" sz="1000" dirty="0"/>
              <a:t>available organizational assets.</a:t>
            </a:r>
          </a:p>
          <a:p>
            <a:pPr marL="233309" indent="-233309">
              <a:buFont typeface="+mj-lt"/>
              <a:buAutoNum type="arabicPeriod"/>
            </a:pPr>
            <a:r>
              <a:rPr lang="en-GB" sz="1000" b="1" dirty="0"/>
              <a:t>Manage Communications</a:t>
            </a:r>
            <a:r>
              <a:rPr lang="en-GB" sz="1000" dirty="0"/>
              <a:t>—The process of creating, collecting, distributing, storing, retrieving and the ultimate disposition of project information in accordance with the communications management </a:t>
            </a:r>
            <a:r>
              <a:rPr lang="en-US" sz="1000" dirty="0"/>
              <a:t>plan.</a:t>
            </a:r>
          </a:p>
          <a:p>
            <a:pPr marL="233309" indent="-233309">
              <a:buFont typeface="+mj-lt"/>
              <a:buAutoNum type="arabicPeriod"/>
            </a:pPr>
            <a:r>
              <a:rPr lang="en-GB" sz="1000" b="1" dirty="0"/>
              <a:t>Control Communications</a:t>
            </a:r>
            <a:r>
              <a:rPr lang="en-GB" sz="1000" dirty="0"/>
              <a:t>—The process of monitoring and controlling communications throughout the entire project life cycle to ensure the information needs of the project stakeholders are met.</a:t>
            </a:r>
          </a:p>
          <a:p>
            <a:pPr marL="233309" indent="-233309">
              <a:buFont typeface="+mj-lt"/>
              <a:buAutoNum type="arabicPeriod"/>
            </a:pPr>
            <a:endParaRPr lang="en-GB" sz="1000" dirty="0"/>
          </a:p>
          <a:p>
            <a:r>
              <a:rPr lang="en-GB" sz="1000" dirty="0"/>
              <a:t>The communication activities involved in these processes may often have many potential dimensions that need to be considered, including, but not limited to:</a:t>
            </a:r>
          </a:p>
          <a:p>
            <a:pPr marL="174982" indent="-174982">
              <a:buFont typeface="Arial" panose="020B0604020202020204" pitchFamily="34" charset="0"/>
              <a:buChar char="•"/>
            </a:pPr>
            <a:r>
              <a:rPr lang="en-GB" sz="1000" dirty="0"/>
              <a:t>Internal (within the project) and external (customer, vendors, other projects, organizations, the public);</a:t>
            </a:r>
          </a:p>
          <a:p>
            <a:pPr marL="174982" indent="-174982">
              <a:buFont typeface="Arial" panose="020B0604020202020204" pitchFamily="34" charset="0"/>
              <a:buChar char="•"/>
            </a:pPr>
            <a:r>
              <a:rPr lang="en-GB" sz="1000" dirty="0"/>
              <a:t>Formal (reports, minutes, briefings) and informal (emails, memos, ad-hoc discussions);</a:t>
            </a:r>
          </a:p>
          <a:p>
            <a:pPr marL="174982" indent="-174982">
              <a:buFont typeface="Arial" panose="020B0604020202020204" pitchFamily="34" charset="0"/>
              <a:buChar char="•"/>
            </a:pPr>
            <a:r>
              <a:rPr lang="en-GB" sz="1000" dirty="0"/>
              <a:t>Vertical (up and down the organization) and horizontal (with peers);</a:t>
            </a:r>
          </a:p>
          <a:p>
            <a:pPr marL="174982" indent="-174982">
              <a:buFont typeface="Arial" panose="020B0604020202020204" pitchFamily="34" charset="0"/>
              <a:buChar char="•"/>
            </a:pPr>
            <a:r>
              <a:rPr lang="en-GB" sz="1000" dirty="0"/>
              <a:t>Official (newsletters, annual report) and unofficial (off the record communications); and</a:t>
            </a:r>
          </a:p>
          <a:p>
            <a:pPr marL="174982" indent="-174982">
              <a:buFont typeface="Arial" panose="020B0604020202020204" pitchFamily="34" charset="0"/>
              <a:buChar char="•"/>
            </a:pPr>
            <a:r>
              <a:rPr lang="en-GB" sz="1000" dirty="0"/>
              <a:t>Written and oral, and verbal (voice inflections) and nonverbal (body language).</a:t>
            </a:r>
            <a:endParaRPr lang="en-US"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70</a:t>
            </a:fld>
            <a:endParaRPr lang="en-US"/>
          </a:p>
        </p:txBody>
      </p:sp>
    </p:spTree>
    <p:extLst>
      <p:ext uri="{BB962C8B-B14F-4D97-AF65-F5344CB8AC3E}">
        <p14:creationId xmlns:p14="http://schemas.microsoft.com/office/powerpoint/2010/main" val="3489410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71</a:t>
            </a:fld>
            <a:endParaRPr lang="en-US"/>
          </a:p>
        </p:txBody>
      </p:sp>
    </p:spTree>
    <p:extLst>
      <p:ext uri="{BB962C8B-B14F-4D97-AF65-F5344CB8AC3E}">
        <p14:creationId xmlns:p14="http://schemas.microsoft.com/office/powerpoint/2010/main" val="614940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Quality Management includes the processes and activities of the performing organization that determine quality policies, objectives, and responsibilities so that the project will satisfy the needs for which it was undertaken. Project Quality Management uses policies and procedures to implement, within the project’s context, the organization’s quality management system and, as appropriate, it supports continuous process improvement activities as undertaken on behalf of the performing organization. Project Quality Management works to ensure that the project requirements, including product requirements, are met and validated.</a:t>
            </a:r>
          </a:p>
          <a:p>
            <a:endParaRPr lang="en-GB" sz="1000" dirty="0"/>
          </a:p>
          <a:p>
            <a:r>
              <a:rPr lang="en-US" sz="1000" dirty="0"/>
              <a:t>1. Plan Quality Management—The process of identifying quality requirements and/or standards for the project</a:t>
            </a:r>
          </a:p>
          <a:p>
            <a:r>
              <a:rPr lang="en-US" sz="1000" dirty="0"/>
              <a:t>and its deliverables, and documenting how the project will demonstrate compliance with quality requirements and/</a:t>
            </a:r>
          </a:p>
          <a:p>
            <a:r>
              <a:rPr lang="en-US" sz="1000" dirty="0"/>
              <a:t>or standards.</a:t>
            </a:r>
          </a:p>
          <a:p>
            <a:r>
              <a:rPr lang="en-US" sz="1000" dirty="0"/>
              <a:t>2. Manage Quality—The process of translating the quality management plan into executable quality activities that</a:t>
            </a:r>
          </a:p>
          <a:p>
            <a:r>
              <a:rPr lang="en-US" sz="1000" dirty="0"/>
              <a:t>incorporate the organization’s quality policies into the project.</a:t>
            </a:r>
          </a:p>
          <a:p>
            <a:r>
              <a:rPr lang="en-US" sz="1000" dirty="0"/>
              <a:t>3. Control Quality—The process of monitoring and recording the results of executing the quality management</a:t>
            </a:r>
          </a:p>
          <a:p>
            <a:r>
              <a:rPr lang="en-US" sz="1000" dirty="0"/>
              <a:t>activities to assess performance and ensure the project outputs are complete, correct, and meet customer expectations.</a:t>
            </a:r>
            <a:endParaRPr lang="en-GB"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72</a:t>
            </a:fld>
            <a:endParaRPr lang="en-US"/>
          </a:p>
        </p:txBody>
      </p:sp>
    </p:spTree>
    <p:extLst>
      <p:ext uri="{BB962C8B-B14F-4D97-AF65-F5344CB8AC3E}">
        <p14:creationId xmlns:p14="http://schemas.microsoft.com/office/powerpoint/2010/main" val="1298610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Project Resource Management includes the processes to identify, acquire, and manage the resources needed for</a:t>
            </a:r>
          </a:p>
          <a:p>
            <a:r>
              <a:rPr lang="en-US" dirty="0"/>
              <a:t>the successful completion of the project. These processes help ensure that the right resources will be available to the</a:t>
            </a:r>
          </a:p>
          <a:p>
            <a:r>
              <a:rPr lang="en-US" dirty="0"/>
              <a:t>project manager and project team at the right time and place.</a:t>
            </a:r>
          </a:p>
          <a:p>
            <a:endParaRPr lang="en-GB" sz="1000" dirty="0"/>
          </a:p>
          <a:p>
            <a:r>
              <a:rPr lang="en-GB" sz="1000" b="1" dirty="0"/>
              <a:t>Plan Resource Management </a:t>
            </a:r>
            <a:r>
              <a:rPr lang="en-US" b="1" dirty="0"/>
              <a:t>Plan Resource Management—</a:t>
            </a:r>
            <a:r>
              <a:rPr lang="en-US" dirty="0"/>
              <a:t>The process of defining how to estimate, acquire, manage, and utilize physical</a:t>
            </a:r>
          </a:p>
          <a:p>
            <a:r>
              <a:rPr lang="en-US" dirty="0"/>
              <a:t>and team resources.</a:t>
            </a:r>
            <a:endParaRPr lang="en-GB" sz="1000" dirty="0"/>
          </a:p>
          <a:p>
            <a:r>
              <a:rPr lang="en-US" sz="1000" dirty="0"/>
              <a:t>1. Plan Resource Management—The process of defining how to estimate, acquire, manage, and utilize physical</a:t>
            </a:r>
          </a:p>
          <a:p>
            <a:r>
              <a:rPr lang="en-US" sz="1000" dirty="0"/>
              <a:t>and team resources.</a:t>
            </a:r>
          </a:p>
          <a:p>
            <a:r>
              <a:rPr lang="en-US" sz="1000" dirty="0"/>
              <a:t>2. Estimate Activity Resources—The process of estimating team resources and the type and quantities of</a:t>
            </a:r>
          </a:p>
          <a:p>
            <a:r>
              <a:rPr lang="en-US" sz="1000" dirty="0"/>
              <a:t>material, equipment, and supplies necessary to perform project work.</a:t>
            </a:r>
          </a:p>
          <a:p>
            <a:r>
              <a:rPr lang="en-US" sz="1000" dirty="0"/>
              <a:t>3.  Acquire Resources—The process of obtaining team members, facilities, equipment, materials, supplies, and</a:t>
            </a:r>
          </a:p>
          <a:p>
            <a:r>
              <a:rPr lang="en-US" sz="1000" dirty="0"/>
              <a:t>other resources necessary to complete project work.</a:t>
            </a:r>
          </a:p>
          <a:p>
            <a:r>
              <a:rPr lang="en-US" sz="1000" dirty="0"/>
              <a:t>4. Develop Team—The process of improving competencies, team member interaction, and the overall team</a:t>
            </a:r>
          </a:p>
          <a:p>
            <a:r>
              <a:rPr lang="en-US" sz="1000" dirty="0"/>
              <a:t>environment to enhance project performance.</a:t>
            </a:r>
          </a:p>
          <a:p>
            <a:r>
              <a:rPr lang="en-US" sz="1000" dirty="0"/>
              <a:t>5. Manage Team—The process of tracking team member performance, providing feedback, resolving issues,</a:t>
            </a:r>
          </a:p>
          <a:p>
            <a:r>
              <a:rPr lang="en-US" sz="1000" dirty="0"/>
              <a:t>and managing team changes to optimize project performance.</a:t>
            </a:r>
          </a:p>
          <a:p>
            <a:r>
              <a:rPr lang="en-US" sz="1000" dirty="0"/>
              <a:t>6. Control Resources—The process of ensuring that the physical resources assigned and allocated to the</a:t>
            </a:r>
          </a:p>
          <a:p>
            <a:r>
              <a:rPr lang="en-US" sz="1000" dirty="0"/>
              <a:t>project are available as planned.  Monitoring the planned versus actual use of resources, and performing</a:t>
            </a:r>
          </a:p>
          <a:p>
            <a:r>
              <a:rPr lang="en-US" sz="1000" dirty="0"/>
              <a:t>corrective action as necessary.</a:t>
            </a:r>
          </a:p>
        </p:txBody>
      </p:sp>
      <p:sp>
        <p:nvSpPr>
          <p:cNvPr id="4" name="Slide Number Placeholder 3"/>
          <p:cNvSpPr>
            <a:spLocks noGrp="1"/>
          </p:cNvSpPr>
          <p:nvPr>
            <p:ph type="sldNum" sz="quarter" idx="10"/>
          </p:nvPr>
        </p:nvSpPr>
        <p:spPr/>
        <p:txBody>
          <a:bodyPr/>
          <a:lstStyle/>
          <a:p>
            <a:fld id="{A22B0456-E290-4A4A-BC44-EFC414BB03AC}" type="slidenum">
              <a:rPr lang="en-US" smtClean="0"/>
              <a:pPr/>
              <a:t>73</a:t>
            </a:fld>
            <a:endParaRPr lang="en-US"/>
          </a:p>
        </p:txBody>
      </p:sp>
    </p:spTree>
    <p:extLst>
      <p:ext uri="{BB962C8B-B14F-4D97-AF65-F5344CB8AC3E}">
        <p14:creationId xmlns:p14="http://schemas.microsoft.com/office/powerpoint/2010/main" val="320824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dirty="0"/>
              <a:t>​</a:t>
            </a:r>
          </a:p>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6</a:t>
            </a:fld>
            <a:endParaRPr lang="en-US"/>
          </a:p>
        </p:txBody>
      </p:sp>
    </p:spTree>
    <p:extLst>
      <p:ext uri="{BB962C8B-B14F-4D97-AF65-F5344CB8AC3E}">
        <p14:creationId xmlns:p14="http://schemas.microsoft.com/office/powerpoint/2010/main" val="1774895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Risk Management includes the processes of conducting risk management planning, identification, analysis, response planning, and controlling risk on a project. The objectives of project risk management are to increase the likelihood and impact of positive events, and decrease the likelihood and impact of negative events </a:t>
            </a:r>
            <a:r>
              <a:rPr lang="en-US" sz="1000" dirty="0"/>
              <a:t>in the project.</a:t>
            </a:r>
          </a:p>
          <a:p>
            <a:endParaRPr lang="en-GB" sz="1000" dirty="0"/>
          </a:p>
          <a:p>
            <a:pPr marL="233309" indent="-233309">
              <a:buFont typeface="+mj-lt"/>
              <a:buAutoNum type="arabicPeriod"/>
            </a:pPr>
            <a:r>
              <a:rPr lang="en-US" sz="1000" dirty="0"/>
              <a:t>Plan Risk Management—The process of defining how to conduct risk management activities for a project.</a:t>
            </a:r>
          </a:p>
          <a:p>
            <a:pPr marL="233309" indent="-233309">
              <a:buFont typeface="+mj-lt"/>
              <a:buAutoNum type="arabicPeriod"/>
            </a:pPr>
            <a:r>
              <a:rPr lang="en-US" sz="1000" dirty="0"/>
              <a:t>Identify Risks—The process of identifying individual project risks as well as sources of overall project risk, and documenting their characteristics.</a:t>
            </a:r>
          </a:p>
          <a:p>
            <a:pPr marL="233309" indent="-233309">
              <a:buFont typeface="+mj-lt"/>
              <a:buAutoNum type="arabicPeriod"/>
            </a:pPr>
            <a:r>
              <a:rPr lang="en-US" sz="1000" dirty="0"/>
              <a:t>Perform Qualitative Risk Analysis—The process of prioritizing individual project risks for further analysis or action by assessing their probability of occurrence and impact as well as other characteristics.</a:t>
            </a:r>
          </a:p>
          <a:p>
            <a:pPr marL="233309" indent="-233309">
              <a:buFont typeface="+mj-lt"/>
              <a:buAutoNum type="arabicPeriod"/>
            </a:pPr>
            <a:r>
              <a:rPr lang="en-US" sz="1000" dirty="0"/>
              <a:t>Perform Quantitative Risk Analysis—The process of numerically analyzing the combined effect of identified individual project risks and other sources of uncertainty on overall project objectives.</a:t>
            </a:r>
          </a:p>
          <a:p>
            <a:pPr marL="233309" indent="-233309">
              <a:buFont typeface="+mj-lt"/>
              <a:buAutoNum type="arabicPeriod"/>
            </a:pPr>
            <a:r>
              <a:rPr lang="en-US" sz="1000" dirty="0"/>
              <a:t>Plan Risk Responses—The process of developing options, selecting strategies, and agreeing on actions to address overall project risk exposure, as well as to treat individual project risks.</a:t>
            </a:r>
          </a:p>
          <a:p>
            <a:pPr marL="233309" indent="-233309">
              <a:buFont typeface="+mj-lt"/>
              <a:buAutoNum type="arabicPeriod"/>
            </a:pPr>
            <a:r>
              <a:rPr lang="en-US" sz="1000" dirty="0"/>
              <a:t>Implement Risk Responses—The process of implementing agreed-upon risk response plans.</a:t>
            </a:r>
          </a:p>
          <a:p>
            <a:pPr marL="233309" indent="-233309">
              <a:buFont typeface="+mj-lt"/>
              <a:buAutoNum type="arabicPeriod"/>
            </a:pPr>
            <a:r>
              <a:rPr lang="en-US" sz="1000" dirty="0"/>
              <a:t>Monitor Risks—The process of monitoring the implementation of agreed-upon risk response plans, tracking identified risks, identifying and analyzing new risks, and evaluating risk process effectiveness throughout the project.</a:t>
            </a:r>
            <a:endParaRPr lang="en-GB" sz="1000" dirty="0"/>
          </a:p>
        </p:txBody>
      </p:sp>
      <p:sp>
        <p:nvSpPr>
          <p:cNvPr id="4" name="Slide Number Placeholder 3"/>
          <p:cNvSpPr>
            <a:spLocks noGrp="1"/>
          </p:cNvSpPr>
          <p:nvPr>
            <p:ph type="sldNum" sz="quarter" idx="10"/>
          </p:nvPr>
        </p:nvSpPr>
        <p:spPr/>
        <p:txBody>
          <a:bodyPr/>
          <a:lstStyle/>
          <a:p>
            <a:fld id="{A22B0456-E290-4A4A-BC44-EFC414BB03AC}" type="slidenum">
              <a:rPr lang="en-US" smtClean="0"/>
              <a:pPr/>
              <a:t>74</a:t>
            </a:fld>
            <a:endParaRPr lang="en-US"/>
          </a:p>
        </p:txBody>
      </p:sp>
    </p:spTree>
    <p:extLst>
      <p:ext uri="{BB962C8B-B14F-4D97-AF65-F5344CB8AC3E}">
        <p14:creationId xmlns:p14="http://schemas.microsoft.com/office/powerpoint/2010/main" val="35870791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Project Procurement Management includes the processes necessary to purchase or acquire products, services, or results needed from outside the project team. The organization can be either the buyer or seller of the products, services, or results of a project.</a:t>
            </a:r>
          </a:p>
          <a:p>
            <a:endParaRPr lang="en-GB" sz="1000" dirty="0"/>
          </a:p>
          <a:p>
            <a:r>
              <a:rPr lang="en-GB" sz="1000" dirty="0"/>
              <a:t>Project Procurement Management includes the contract management and change control processes required to develop and administer contracts or purchase orders issued by authorized project team members.</a:t>
            </a:r>
          </a:p>
          <a:p>
            <a:endParaRPr lang="en-GB" sz="1000" dirty="0"/>
          </a:p>
          <a:p>
            <a:r>
              <a:rPr lang="en-GB" sz="1000" dirty="0"/>
              <a:t>Project Procurement Management also includes controlling any contract issued by an outside organization (the buyer) that is acquiring deliverables from the project from the performing organization (the seller), and administering contractual obligations placed on the project team by the contract.</a:t>
            </a:r>
          </a:p>
          <a:p>
            <a:endParaRPr lang="en-US" sz="1000" dirty="0"/>
          </a:p>
          <a:p>
            <a:pPr marL="233309" indent="-233309">
              <a:buFont typeface="+mj-lt"/>
              <a:buAutoNum type="arabicPeriod"/>
            </a:pPr>
            <a:r>
              <a:rPr lang="en-US" sz="1000" b="1" dirty="0"/>
              <a:t>Plan Procurement Management— </a:t>
            </a:r>
            <a:r>
              <a:rPr lang="en-US" sz="1000" dirty="0"/>
              <a:t>The process of documenting project procurement decisions, specifying the approach, and identifying potential sellers.</a:t>
            </a:r>
          </a:p>
          <a:p>
            <a:pPr marL="233309" indent="-233309">
              <a:buFont typeface="+mj-lt"/>
              <a:buAutoNum type="arabicPeriod"/>
            </a:pPr>
            <a:r>
              <a:rPr lang="en-US" sz="1000" b="1" dirty="0"/>
              <a:t>Conduct Procurements— </a:t>
            </a:r>
            <a:r>
              <a:rPr lang="en-US" sz="1000" dirty="0"/>
              <a:t>The process of obtaining seller responses, selecting a seller, and awarding a contract.</a:t>
            </a:r>
          </a:p>
          <a:p>
            <a:pPr marL="233309" indent="-233309">
              <a:buFont typeface="+mj-lt"/>
              <a:buAutoNum type="arabicPeriod"/>
            </a:pPr>
            <a:r>
              <a:rPr lang="en-US" sz="1000" b="1" dirty="0"/>
              <a:t>Control Procurements— </a:t>
            </a:r>
            <a:r>
              <a:rPr lang="en-US" sz="1000" dirty="0"/>
              <a:t>The process of managing procurement relationships, monitoring contract performance, making changes and corrections as appropriate, and closing out contracts.</a:t>
            </a:r>
          </a:p>
        </p:txBody>
      </p:sp>
      <p:sp>
        <p:nvSpPr>
          <p:cNvPr id="4" name="Slide Number Placeholder 3"/>
          <p:cNvSpPr>
            <a:spLocks noGrp="1"/>
          </p:cNvSpPr>
          <p:nvPr>
            <p:ph type="sldNum" sz="quarter" idx="10"/>
          </p:nvPr>
        </p:nvSpPr>
        <p:spPr/>
        <p:txBody>
          <a:bodyPr/>
          <a:lstStyle/>
          <a:p>
            <a:fld id="{A22B0456-E290-4A4A-BC44-EFC414BB03AC}" type="slidenum">
              <a:rPr lang="en-US" smtClean="0"/>
              <a:pPr/>
              <a:t>75</a:t>
            </a:fld>
            <a:endParaRPr lang="en-US"/>
          </a:p>
        </p:txBody>
      </p:sp>
    </p:spTree>
    <p:extLst>
      <p:ext uri="{BB962C8B-B14F-4D97-AF65-F5344CB8AC3E}">
        <p14:creationId xmlns:p14="http://schemas.microsoft.com/office/powerpoint/2010/main" val="2495252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76</a:t>
            </a:fld>
            <a:endParaRPr lang="en-US"/>
          </a:p>
        </p:txBody>
      </p:sp>
    </p:spTree>
    <p:extLst>
      <p:ext uri="{BB962C8B-B14F-4D97-AF65-F5344CB8AC3E}">
        <p14:creationId xmlns:p14="http://schemas.microsoft.com/office/powerpoint/2010/main" val="32178164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78</a:t>
            </a:fld>
            <a:endParaRPr lang="en-US"/>
          </a:p>
        </p:txBody>
      </p:sp>
    </p:spTree>
    <p:extLst>
      <p:ext uri="{BB962C8B-B14F-4D97-AF65-F5344CB8AC3E}">
        <p14:creationId xmlns:p14="http://schemas.microsoft.com/office/powerpoint/2010/main" val="33696793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79</a:t>
            </a:fld>
            <a:endParaRPr lang="en-US"/>
          </a:p>
        </p:txBody>
      </p:sp>
    </p:spTree>
    <p:extLst>
      <p:ext uri="{BB962C8B-B14F-4D97-AF65-F5344CB8AC3E}">
        <p14:creationId xmlns:p14="http://schemas.microsoft.com/office/powerpoint/2010/main" val="1381179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80</a:t>
            </a:fld>
            <a:endParaRPr lang="en-US"/>
          </a:p>
        </p:txBody>
      </p:sp>
    </p:spTree>
    <p:extLst>
      <p:ext uri="{BB962C8B-B14F-4D97-AF65-F5344CB8AC3E}">
        <p14:creationId xmlns:p14="http://schemas.microsoft.com/office/powerpoint/2010/main" val="2474610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81</a:t>
            </a:fld>
            <a:endParaRPr lang="en-US"/>
          </a:p>
        </p:txBody>
      </p:sp>
    </p:spTree>
    <p:extLst>
      <p:ext uri="{BB962C8B-B14F-4D97-AF65-F5344CB8AC3E}">
        <p14:creationId xmlns:p14="http://schemas.microsoft.com/office/powerpoint/2010/main" val="480462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678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a:t>
            </a:r>
          </a:p>
          <a:p>
            <a:pPr marL="233309" indent="-233309">
              <a:buAutoNum type="arabicPeriod"/>
            </a:pPr>
            <a:r>
              <a:rPr lang="en-US" dirty="0"/>
              <a:t>EEFs may have an impact at the organizational, portfolio, program, or project level.</a:t>
            </a:r>
          </a:p>
          <a:p>
            <a:pPr marL="233309" indent="-233309">
              <a:buAutoNum type="arabicPeriod"/>
            </a:pPr>
            <a:r>
              <a:rPr lang="en-US" dirty="0"/>
              <a:t>These may arise from the organization itself, a portfolio, a program, another project, or a combination of these.</a:t>
            </a:r>
          </a:p>
        </p:txBody>
      </p:sp>
      <p:sp>
        <p:nvSpPr>
          <p:cNvPr id="4" name="Slide Number Placeholder 3"/>
          <p:cNvSpPr>
            <a:spLocks noGrp="1"/>
          </p:cNvSpPr>
          <p:nvPr>
            <p:ph type="sldNum" sz="quarter" idx="10"/>
          </p:nvPr>
        </p:nvSpPr>
        <p:spPr/>
        <p:txBody>
          <a:bodyPr/>
          <a:lstStyle/>
          <a:p>
            <a:fld id="{34EBC5F8-7CBE-4B30-B0E7-3E6DDC200578}" type="slidenum">
              <a:rPr lang="en-US" smtClean="0"/>
              <a:t>83</a:t>
            </a:fld>
            <a:endParaRPr lang="en-US"/>
          </a:p>
        </p:txBody>
      </p:sp>
    </p:spTree>
    <p:extLst>
      <p:ext uri="{BB962C8B-B14F-4D97-AF65-F5344CB8AC3E}">
        <p14:creationId xmlns:p14="http://schemas.microsoft.com/office/powerpoint/2010/main" val="1815978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a:t>
            </a:r>
            <a:r>
              <a:rPr lang="en-US" dirty="0"/>
              <a:t>In addition to EEFs and OPAs, organizational systems play a significant role in the life cycle of the project. System</a:t>
            </a:r>
          </a:p>
          <a:p>
            <a:r>
              <a:rPr lang="en-US" dirty="0"/>
              <a:t>factors that impact the power, influence, interests, competencies, and political capabilities of the people to act within the</a:t>
            </a:r>
          </a:p>
          <a:p>
            <a:r>
              <a:rPr lang="en-US" dirty="0"/>
              <a:t>organizational system are discussed further in the section on organizational systems (See Section 2.4).</a:t>
            </a:r>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84</a:t>
            </a:fld>
            <a:endParaRPr lang="en-US"/>
          </a:p>
        </p:txBody>
      </p:sp>
    </p:spTree>
    <p:extLst>
      <p:ext uri="{BB962C8B-B14F-4D97-AF65-F5344CB8AC3E}">
        <p14:creationId xmlns:p14="http://schemas.microsoft.com/office/powerpoint/2010/main" val="295853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will upload</a:t>
            </a:r>
            <a:r>
              <a:rPr lang="en-US" baseline="0" dirty="0"/>
              <a:t> their answers to a </a:t>
            </a:r>
            <a:r>
              <a:rPr lang="en-US" baseline="0" dirty="0" err="1"/>
              <a:t>padlet</a:t>
            </a:r>
            <a:r>
              <a:rPr lang="en-US" baseline="0" dirty="0"/>
              <a:t> in NP</a:t>
            </a:r>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7</a:t>
            </a:fld>
            <a:endParaRPr lang="en-US"/>
          </a:p>
        </p:txBody>
      </p:sp>
    </p:spTree>
    <p:extLst>
      <p:ext uri="{BB962C8B-B14F-4D97-AF65-F5344CB8AC3E}">
        <p14:creationId xmlns:p14="http://schemas.microsoft.com/office/powerpoint/2010/main" val="2055699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r>
              <a:rPr lang="en-US" dirty="0"/>
              <a:t> EEFs are considered as “Inputs” to many project management processes, specifically for most planning processes. These factors may enhance or constrain project management options.</a:t>
            </a:r>
          </a:p>
          <a:p>
            <a:endParaRPr lang="en-US" dirty="0"/>
          </a:p>
          <a:p>
            <a:r>
              <a:rPr lang="en-US" dirty="0"/>
              <a:t>Inputs can be the result of a compilation of various phases of a particular project. It could be the result of one specific work activity, or it can be data that is independent of the project process.</a:t>
            </a:r>
          </a:p>
        </p:txBody>
      </p:sp>
      <p:sp>
        <p:nvSpPr>
          <p:cNvPr id="4" name="Slide Number Placeholder 3"/>
          <p:cNvSpPr>
            <a:spLocks noGrp="1"/>
          </p:cNvSpPr>
          <p:nvPr>
            <p:ph type="sldNum" sz="quarter" idx="10"/>
          </p:nvPr>
        </p:nvSpPr>
        <p:spPr/>
        <p:txBody>
          <a:bodyPr/>
          <a:lstStyle/>
          <a:p>
            <a:fld id="{34EBC5F8-7CBE-4B30-B0E7-3E6DDC200578}" type="slidenum">
              <a:rPr lang="en-US" smtClean="0"/>
              <a:t>85</a:t>
            </a:fld>
            <a:endParaRPr lang="en-US"/>
          </a:p>
        </p:txBody>
      </p:sp>
    </p:spTree>
    <p:extLst>
      <p:ext uri="{BB962C8B-B14F-4D97-AF65-F5344CB8AC3E}">
        <p14:creationId xmlns:p14="http://schemas.microsoft.com/office/powerpoint/2010/main" val="4648779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86</a:t>
            </a:fld>
            <a:endParaRPr lang="en-US"/>
          </a:p>
        </p:txBody>
      </p:sp>
    </p:spTree>
    <p:extLst>
      <p:ext uri="{BB962C8B-B14F-4D97-AF65-F5344CB8AC3E}">
        <p14:creationId xmlns:p14="http://schemas.microsoft.com/office/powerpoint/2010/main" val="921629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233309" indent="-233309">
              <a:buAutoNum type="arabicPeriod"/>
            </a:pPr>
            <a:r>
              <a:rPr lang="en-US" dirty="0"/>
              <a:t>The OPAs also include the organization’s lessons learned from previous projects and historical information.</a:t>
            </a:r>
          </a:p>
          <a:p>
            <a:pPr marL="233309" indent="-233309">
              <a:buAutoNum type="arabicPeriod"/>
            </a:pPr>
            <a:r>
              <a:rPr lang="en-US" dirty="0"/>
              <a:t>OPAs are internal to the organization.</a:t>
            </a:r>
          </a:p>
        </p:txBody>
      </p:sp>
      <p:sp>
        <p:nvSpPr>
          <p:cNvPr id="4" name="Slide Number Placeholder 3"/>
          <p:cNvSpPr>
            <a:spLocks noGrp="1"/>
          </p:cNvSpPr>
          <p:nvPr>
            <p:ph type="sldNum" sz="quarter" idx="10"/>
          </p:nvPr>
        </p:nvSpPr>
        <p:spPr/>
        <p:txBody>
          <a:bodyPr/>
          <a:lstStyle/>
          <a:p>
            <a:fld id="{34EBC5F8-7CBE-4B30-B0E7-3E6DDC200578}" type="slidenum">
              <a:rPr lang="en-US" smtClean="0"/>
              <a:t>87</a:t>
            </a:fld>
            <a:endParaRPr lang="en-US"/>
          </a:p>
        </p:txBody>
      </p:sp>
    </p:spTree>
    <p:extLst>
      <p:ext uri="{BB962C8B-B14F-4D97-AF65-F5344CB8AC3E}">
        <p14:creationId xmlns:p14="http://schemas.microsoft.com/office/powerpoint/2010/main" val="2688624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88</a:t>
            </a:fld>
            <a:endParaRPr lang="en-US"/>
          </a:p>
        </p:txBody>
      </p:sp>
    </p:spTree>
    <p:extLst>
      <p:ext uri="{BB962C8B-B14F-4D97-AF65-F5344CB8AC3E}">
        <p14:creationId xmlns:p14="http://schemas.microsoft.com/office/powerpoint/2010/main" val="1234609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b="1" dirty="0"/>
              <a:t>Notes</a:t>
            </a:r>
            <a:r>
              <a:rPr lang="en-US" dirty="0"/>
              <a:t>: Some organizations encourage the team to tailor templates, life cycles, and checklists for the project. In these instances, the project management team should tailor those assets to meet the needs of the project.</a:t>
            </a:r>
          </a:p>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89</a:t>
            </a:fld>
            <a:endParaRPr lang="en-US"/>
          </a:p>
        </p:txBody>
      </p:sp>
    </p:spTree>
    <p:extLst>
      <p:ext uri="{BB962C8B-B14F-4D97-AF65-F5344CB8AC3E}">
        <p14:creationId xmlns:p14="http://schemas.microsoft.com/office/powerpoint/2010/main" val="22628201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90</a:t>
            </a:fld>
            <a:endParaRPr lang="en-US"/>
          </a:p>
        </p:txBody>
      </p:sp>
    </p:spTree>
    <p:extLst>
      <p:ext uri="{BB962C8B-B14F-4D97-AF65-F5344CB8AC3E}">
        <p14:creationId xmlns:p14="http://schemas.microsoft.com/office/powerpoint/2010/main" val="884603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91</a:t>
            </a:fld>
            <a:endParaRPr lang="en-US"/>
          </a:p>
        </p:txBody>
      </p:sp>
    </p:spTree>
    <p:extLst>
      <p:ext uri="{BB962C8B-B14F-4D97-AF65-F5344CB8AC3E}">
        <p14:creationId xmlns:p14="http://schemas.microsoft.com/office/powerpoint/2010/main" val="3070133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EBC5F8-7CBE-4B30-B0E7-3E6DDC200578}" type="slidenum">
              <a:rPr lang="en-US" smtClean="0"/>
              <a:t>93</a:t>
            </a:fld>
            <a:endParaRPr lang="en-US"/>
          </a:p>
        </p:txBody>
      </p:sp>
    </p:spTree>
    <p:extLst>
      <p:ext uri="{BB962C8B-B14F-4D97-AF65-F5344CB8AC3E}">
        <p14:creationId xmlns:p14="http://schemas.microsoft.com/office/powerpoint/2010/main" val="21618954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8C96BB-8CB9-4BF3-8EB8-133423B8D253}" type="slidenum">
              <a:rPr lang="en-US" smtClean="0"/>
              <a:t>95</a:t>
            </a:fld>
            <a:endParaRPr lang="en-US"/>
          </a:p>
        </p:txBody>
      </p:sp>
    </p:spTree>
    <p:extLst>
      <p:ext uri="{BB962C8B-B14F-4D97-AF65-F5344CB8AC3E}">
        <p14:creationId xmlns:p14="http://schemas.microsoft.com/office/powerpoint/2010/main" val="88222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98</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145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altLang="en-US" dirty="0">
                <a:latin typeface="Arial" panose="020B0604020202020204" pitchFamily="34" charset="0"/>
              </a:rPr>
              <a:t>Project</a:t>
            </a:r>
          </a:p>
          <a:p>
            <a:pPr defTabSz="933237">
              <a:defRPr/>
            </a:pPr>
            <a:r>
              <a:rPr lang="en-US" altLang="en-US" dirty="0">
                <a:latin typeface="Arial" panose="020B0604020202020204" pitchFamily="34" charset="0"/>
              </a:rPr>
              <a:t>Meet regulatory , legal , or social requirements </a:t>
            </a:r>
          </a:p>
          <a:p>
            <a:pPr defTabSz="933237">
              <a:defRPr/>
            </a:pPr>
            <a:r>
              <a:rPr lang="en-US" altLang="en-US" dirty="0">
                <a:latin typeface="Arial" panose="020B0604020202020204" pitchFamily="34" charset="0"/>
              </a:rPr>
              <a:t>Create , improve or fix product processes or services</a:t>
            </a:r>
          </a:p>
          <a:p>
            <a:pPr defTabSz="933237">
              <a:defRPr/>
            </a:pPr>
            <a:r>
              <a:rPr lang="en-US" altLang="en-US" dirty="0">
                <a:latin typeface="Arial" panose="020B0604020202020204" pitchFamily="34" charset="0"/>
              </a:rPr>
              <a:t>Satisfy stakeholder requests or needs</a:t>
            </a:r>
          </a:p>
          <a:p>
            <a:pPr defTabSz="933237">
              <a:defRPr/>
            </a:pPr>
            <a:r>
              <a:rPr lang="en-US" altLang="en-US" dirty="0">
                <a:latin typeface="Arial" panose="020B0604020202020204" pitchFamily="34" charset="0"/>
              </a:rPr>
              <a:t>Implement or change business or technological </a:t>
            </a:r>
            <a:r>
              <a:rPr lang="en-US" altLang="en-US" dirty="0" err="1">
                <a:latin typeface="Arial" panose="020B0604020202020204" pitchFamily="34" charset="0"/>
              </a:rPr>
              <a:t>strategles</a:t>
            </a:r>
            <a:endParaRPr lang="en-US" altLang="en-US" dirty="0">
              <a:latin typeface="Arial" panose="020B0604020202020204" pitchFamily="34" charset="0"/>
            </a:endParaRPr>
          </a:p>
          <a:p>
            <a:pPr defTabSz="933237">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4EBC5F8-7CBE-4B30-B0E7-3E6DDC200578}" type="slidenum">
              <a:rPr lang="en-US" smtClean="0"/>
              <a:t>9</a:t>
            </a:fld>
            <a:endParaRPr lang="en-US"/>
          </a:p>
        </p:txBody>
      </p:sp>
    </p:spTree>
    <p:extLst>
      <p:ext uri="{BB962C8B-B14F-4D97-AF65-F5344CB8AC3E}">
        <p14:creationId xmlns:p14="http://schemas.microsoft.com/office/powerpoint/2010/main" val="3620399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What is PI Management?  Who is responsible for this</a:t>
            </a:r>
            <a:r>
              <a:rPr lang="en-US" sz="1800" baseline="0" dirty="0"/>
              <a:t> knowledge area?</a:t>
            </a:r>
            <a:endParaRPr lang="en-US" sz="1800" dirty="0"/>
          </a:p>
        </p:txBody>
      </p:sp>
      <p:sp>
        <p:nvSpPr>
          <p:cNvPr id="4" name="Slide Number Placeholder 3"/>
          <p:cNvSpPr>
            <a:spLocks noGrp="1"/>
          </p:cNvSpPr>
          <p:nvPr>
            <p:ph type="sldNum" sz="quarter" idx="10"/>
          </p:nvPr>
        </p:nvSpPr>
        <p:spPr/>
        <p:txBody>
          <a:bodyPr/>
          <a:lstStyle/>
          <a:p>
            <a:fld id="{438C96BB-8CB9-4BF3-8EB8-133423B8D253}" type="slidenum">
              <a:rPr lang="en-US" smtClean="0"/>
              <a:t>99</a:t>
            </a:fld>
            <a:endParaRPr lang="en-US"/>
          </a:p>
        </p:txBody>
      </p:sp>
    </p:spTree>
    <p:extLst>
      <p:ext uri="{BB962C8B-B14F-4D97-AF65-F5344CB8AC3E}">
        <p14:creationId xmlns:p14="http://schemas.microsoft.com/office/powerpoint/2010/main" val="18615471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8C96BB-8CB9-4BF3-8EB8-133423B8D253}" type="slidenum">
              <a:rPr lang="en-US" smtClean="0"/>
              <a:t>101</a:t>
            </a:fld>
            <a:endParaRPr lang="en-US"/>
          </a:p>
        </p:txBody>
      </p:sp>
    </p:spTree>
    <p:extLst>
      <p:ext uri="{BB962C8B-B14F-4D97-AF65-F5344CB8AC3E}">
        <p14:creationId xmlns:p14="http://schemas.microsoft.com/office/powerpoint/2010/main" val="2621279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1417F"/>
                </a:solidFill>
              </a:rPr>
              <a:t>*Students</a:t>
            </a:r>
            <a:r>
              <a:rPr lang="en-US" b="1" baseline="0" dirty="0">
                <a:solidFill>
                  <a:srgbClr val="51417F"/>
                </a:solidFill>
              </a:rPr>
              <a:t> should understand the concept of ITTO in general. For assessment purposes focus on:  4.1, 4.2 and 4.7 only</a:t>
            </a:r>
            <a:endParaRPr lang="en-US" b="1" dirty="0">
              <a:solidFill>
                <a:srgbClr val="51417F"/>
              </a:solidFill>
            </a:endParaRPr>
          </a:p>
        </p:txBody>
      </p:sp>
      <p:sp>
        <p:nvSpPr>
          <p:cNvPr id="4" name="Slide Number Placeholder 3"/>
          <p:cNvSpPr>
            <a:spLocks noGrp="1"/>
          </p:cNvSpPr>
          <p:nvPr>
            <p:ph type="sldNum" sz="quarter" idx="10"/>
          </p:nvPr>
        </p:nvSpPr>
        <p:spPr/>
        <p:txBody>
          <a:bodyPr/>
          <a:lstStyle/>
          <a:p>
            <a:fld id="{438C96BB-8CB9-4BF3-8EB8-133423B8D253}" type="slidenum">
              <a:rPr lang="en-US" smtClean="0"/>
              <a:t>102</a:t>
            </a:fld>
            <a:endParaRPr lang="en-US"/>
          </a:p>
        </p:txBody>
      </p:sp>
    </p:spTree>
    <p:extLst>
      <p:ext uri="{BB962C8B-B14F-4D97-AF65-F5344CB8AC3E}">
        <p14:creationId xmlns:p14="http://schemas.microsoft.com/office/powerpoint/2010/main" val="34570939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rPr>
              <a:t>Market demand: </a:t>
            </a:r>
            <a:r>
              <a:rPr lang="en-US" altLang="en-US" dirty="0">
                <a:latin typeface="Arial" panose="020B0604020202020204" pitchFamily="34" charset="0"/>
              </a:rPr>
              <a:t>applying for new loans or refinance online due to drop in interest rates</a:t>
            </a:r>
          </a:p>
          <a:p>
            <a:r>
              <a:rPr lang="en-US" altLang="en-US" b="1" dirty="0">
                <a:latin typeface="Arial" panose="020B0604020202020204" pitchFamily="34" charset="0"/>
              </a:rPr>
              <a:t>Business need:</a:t>
            </a:r>
            <a:r>
              <a:rPr lang="en-US" altLang="en-US" dirty="0">
                <a:latin typeface="Arial" panose="020B0604020202020204" pitchFamily="34" charset="0"/>
              </a:rPr>
              <a:t> a call center reaching its maximum capacity and affecting customer satisfaction</a:t>
            </a:r>
          </a:p>
          <a:p>
            <a:r>
              <a:rPr lang="en-US" altLang="en-US" b="1" dirty="0">
                <a:latin typeface="Arial" panose="020B0604020202020204" pitchFamily="34" charset="0"/>
              </a:rPr>
              <a:t>Customer request:</a:t>
            </a:r>
            <a:r>
              <a:rPr lang="en-US" altLang="en-US" dirty="0">
                <a:latin typeface="Arial" panose="020B0604020202020204" pitchFamily="34" charset="0"/>
              </a:rPr>
              <a:t> a customer asking to automate some of its operations to improve productivity</a:t>
            </a:r>
          </a:p>
          <a:p>
            <a:r>
              <a:rPr lang="en-US" altLang="en-US" b="1" dirty="0">
                <a:latin typeface="Arial" panose="020B0604020202020204" pitchFamily="34" charset="0"/>
              </a:rPr>
              <a:t>Technological advance:</a:t>
            </a:r>
            <a:r>
              <a:rPr lang="en-US" altLang="en-US" dirty="0">
                <a:latin typeface="Arial" panose="020B0604020202020204" pitchFamily="34" charset="0"/>
              </a:rPr>
              <a:t> mobile phones with high quality embedded cameras</a:t>
            </a:r>
          </a:p>
          <a:p>
            <a:r>
              <a:rPr lang="en-US" altLang="en-US" b="1" dirty="0">
                <a:latin typeface="Arial" panose="020B0604020202020204" pitchFamily="34" charset="0"/>
              </a:rPr>
              <a:t>Legal requirement:</a:t>
            </a:r>
            <a:r>
              <a:rPr lang="en-US" altLang="en-US" dirty="0">
                <a:latin typeface="Arial" panose="020B0604020202020204" pitchFamily="34" charset="0"/>
              </a:rPr>
              <a:t> Emirate ID implied endless series of reprogramming projects for current systems</a:t>
            </a:r>
          </a:p>
          <a:p>
            <a:r>
              <a:rPr lang="en-US" altLang="en-US" b="1" dirty="0">
                <a:latin typeface="Arial" panose="020B0604020202020204" pitchFamily="34" charset="0"/>
              </a:rPr>
              <a:t>Social need:</a:t>
            </a:r>
            <a:r>
              <a:rPr lang="en-US" altLang="en-US" dirty="0">
                <a:latin typeface="Arial" panose="020B0604020202020204" pitchFamily="34" charset="0"/>
              </a:rPr>
              <a:t> the need for H1N1 Flu vaccination and medical supplies introduced series of projects in 2009!</a:t>
            </a:r>
            <a:r>
              <a:rPr lang="en-US" altLang="en-US" b="1" dirty="0">
                <a:latin typeface="Arial" panose="020B0604020202020204" pitchFamily="34" charset="0"/>
              </a:rPr>
              <a:t>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0488775-366E-461A-A9CF-5C9F5BED5FE6}" type="slidenum">
              <a:rPr lang="en-US" altLang="en-US"/>
              <a:pPr>
                <a:spcBef>
                  <a:spcPct val="0"/>
                </a:spcBef>
              </a:pPr>
              <a:t>104</a:t>
            </a:fld>
            <a:endParaRPr lang="en-US" altLang="en-US"/>
          </a:p>
        </p:txBody>
      </p:sp>
    </p:spTree>
    <p:extLst>
      <p:ext uri="{BB962C8B-B14F-4D97-AF65-F5344CB8AC3E}">
        <p14:creationId xmlns:p14="http://schemas.microsoft.com/office/powerpoint/2010/main" val="25257757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Develop Project Charter is the process</a:t>
            </a:r>
            <a:r>
              <a:rPr lang="en-US" baseline="0" dirty="0"/>
              <a:t> that creates the outputs Project Charter and Assumption log.  </a:t>
            </a:r>
            <a:endParaRPr lang="en-US" dirty="0"/>
          </a:p>
        </p:txBody>
      </p:sp>
      <p:sp>
        <p:nvSpPr>
          <p:cNvPr id="4" name="Slide Number Placeholder 3"/>
          <p:cNvSpPr>
            <a:spLocks noGrp="1"/>
          </p:cNvSpPr>
          <p:nvPr>
            <p:ph type="sldNum" sz="quarter" idx="10"/>
          </p:nvPr>
        </p:nvSpPr>
        <p:spPr/>
        <p:txBody>
          <a:bodyPr/>
          <a:lstStyle/>
          <a:p>
            <a:fld id="{438C96BB-8CB9-4BF3-8EB8-133423B8D253}" type="slidenum">
              <a:rPr lang="en-US" smtClean="0"/>
              <a:t>106</a:t>
            </a:fld>
            <a:endParaRPr lang="en-US"/>
          </a:p>
        </p:txBody>
      </p:sp>
    </p:spTree>
    <p:extLst>
      <p:ext uri="{BB962C8B-B14F-4D97-AF65-F5344CB8AC3E}">
        <p14:creationId xmlns:p14="http://schemas.microsoft.com/office/powerpoint/2010/main" val="25471797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119</a:t>
            </a:fld>
            <a:endParaRPr lang="en-US"/>
          </a:p>
        </p:txBody>
      </p:sp>
    </p:spTree>
    <p:extLst>
      <p:ext uri="{BB962C8B-B14F-4D97-AF65-F5344CB8AC3E}">
        <p14:creationId xmlns:p14="http://schemas.microsoft.com/office/powerpoint/2010/main" val="22730220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need to memorize</a:t>
            </a:r>
          </a:p>
        </p:txBody>
      </p:sp>
      <p:sp>
        <p:nvSpPr>
          <p:cNvPr id="4" name="Slide Number Placeholder 3"/>
          <p:cNvSpPr>
            <a:spLocks noGrp="1"/>
          </p:cNvSpPr>
          <p:nvPr>
            <p:ph type="sldNum" sz="quarter" idx="10"/>
          </p:nvPr>
        </p:nvSpPr>
        <p:spPr/>
        <p:txBody>
          <a:bodyPr/>
          <a:lstStyle/>
          <a:p>
            <a:fld id="{438C96BB-8CB9-4BF3-8EB8-133423B8D253}" type="slidenum">
              <a:rPr lang="en-US" smtClean="0"/>
              <a:t>121</a:t>
            </a:fld>
            <a:endParaRPr lang="en-US"/>
          </a:p>
        </p:txBody>
      </p:sp>
    </p:spTree>
    <p:extLst>
      <p:ext uri="{BB962C8B-B14F-4D97-AF65-F5344CB8AC3E}">
        <p14:creationId xmlns:p14="http://schemas.microsoft.com/office/powerpoint/2010/main" val="3112065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38C96BB-8CB9-4BF3-8EB8-133423B8D253}" type="slidenum">
              <a:rPr lang="en-US" smtClean="0"/>
              <a:t>122</a:t>
            </a:fld>
            <a:endParaRPr lang="en-US"/>
          </a:p>
        </p:txBody>
      </p:sp>
    </p:spTree>
    <p:extLst>
      <p:ext uri="{BB962C8B-B14F-4D97-AF65-F5344CB8AC3E}">
        <p14:creationId xmlns:p14="http://schemas.microsoft.com/office/powerpoint/2010/main" val="2763267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38C96BB-8CB9-4BF3-8EB8-133423B8D253}" type="slidenum">
              <a:rPr lang="en-US" smtClean="0"/>
              <a:t>123</a:t>
            </a:fld>
            <a:endParaRPr lang="en-US"/>
          </a:p>
        </p:txBody>
      </p:sp>
    </p:spTree>
    <p:extLst>
      <p:ext uri="{BB962C8B-B14F-4D97-AF65-F5344CB8AC3E}">
        <p14:creationId xmlns:p14="http://schemas.microsoft.com/office/powerpoint/2010/main" val="166863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124</a:t>
            </a:fld>
            <a:endParaRPr lang="en-US"/>
          </a:p>
        </p:txBody>
      </p:sp>
    </p:spTree>
    <p:extLst>
      <p:ext uri="{BB962C8B-B14F-4D97-AF65-F5344CB8AC3E}">
        <p14:creationId xmlns:p14="http://schemas.microsoft.com/office/powerpoint/2010/main" val="319815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11</a:t>
            </a:fld>
            <a:endParaRPr lang="en-US"/>
          </a:p>
        </p:txBody>
      </p:sp>
    </p:spTree>
    <p:extLst>
      <p:ext uri="{BB962C8B-B14F-4D97-AF65-F5344CB8AC3E}">
        <p14:creationId xmlns:p14="http://schemas.microsoft.com/office/powerpoint/2010/main" val="31834455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125</a:t>
            </a:fld>
            <a:endParaRPr lang="en-US"/>
          </a:p>
        </p:txBody>
      </p:sp>
    </p:spTree>
    <p:extLst>
      <p:ext uri="{BB962C8B-B14F-4D97-AF65-F5344CB8AC3E}">
        <p14:creationId xmlns:p14="http://schemas.microsoft.com/office/powerpoint/2010/main" val="30724271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126</a:t>
            </a:fld>
            <a:endParaRPr lang="en-US"/>
          </a:p>
        </p:txBody>
      </p:sp>
    </p:spTree>
    <p:extLst>
      <p:ext uri="{BB962C8B-B14F-4D97-AF65-F5344CB8AC3E}">
        <p14:creationId xmlns:p14="http://schemas.microsoft.com/office/powerpoint/2010/main" val="977313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127</a:t>
            </a:fld>
            <a:endParaRPr lang="en-US"/>
          </a:p>
        </p:txBody>
      </p:sp>
    </p:spTree>
    <p:extLst>
      <p:ext uri="{BB962C8B-B14F-4D97-AF65-F5344CB8AC3E}">
        <p14:creationId xmlns:p14="http://schemas.microsoft.com/office/powerpoint/2010/main" val="2112966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8C96BB-8CB9-4BF3-8EB8-133423B8D253}" type="slidenum">
              <a:rPr lang="en-US" smtClean="0"/>
              <a:t>128</a:t>
            </a:fld>
            <a:endParaRPr lang="en-US"/>
          </a:p>
        </p:txBody>
      </p:sp>
    </p:spTree>
    <p:extLst>
      <p:ext uri="{BB962C8B-B14F-4D97-AF65-F5344CB8AC3E}">
        <p14:creationId xmlns:p14="http://schemas.microsoft.com/office/powerpoint/2010/main" val="3072980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memorize all the activities. </a:t>
            </a:r>
          </a:p>
        </p:txBody>
      </p:sp>
      <p:sp>
        <p:nvSpPr>
          <p:cNvPr id="4" name="Slide Number Placeholder 3"/>
          <p:cNvSpPr>
            <a:spLocks noGrp="1"/>
          </p:cNvSpPr>
          <p:nvPr>
            <p:ph type="sldNum" sz="quarter" idx="10"/>
          </p:nvPr>
        </p:nvSpPr>
        <p:spPr/>
        <p:txBody>
          <a:bodyPr/>
          <a:lstStyle/>
          <a:p>
            <a:fld id="{438C96BB-8CB9-4BF3-8EB8-133423B8D253}" type="slidenum">
              <a:rPr lang="en-US" smtClean="0"/>
              <a:t>130</a:t>
            </a:fld>
            <a:endParaRPr lang="en-US"/>
          </a:p>
        </p:txBody>
      </p:sp>
    </p:spTree>
    <p:extLst>
      <p:ext uri="{BB962C8B-B14F-4D97-AF65-F5344CB8AC3E}">
        <p14:creationId xmlns:p14="http://schemas.microsoft.com/office/powerpoint/2010/main" val="335442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Slide Number Placeholder 3"/>
          <p:cNvSpPr>
            <a:spLocks noGrp="1"/>
          </p:cNvSpPr>
          <p:nvPr>
            <p:ph type="sldNum" sz="quarter" idx="10"/>
          </p:nvPr>
        </p:nvSpPr>
        <p:spPr/>
        <p:txBody>
          <a:bodyPr/>
          <a:lstStyle/>
          <a:p>
            <a:fld id="{438C96BB-8CB9-4BF3-8EB8-133423B8D253}" type="slidenum">
              <a:rPr lang="en-US" smtClean="0"/>
              <a:t>134</a:t>
            </a:fld>
            <a:endParaRPr lang="en-US"/>
          </a:p>
        </p:txBody>
      </p:sp>
    </p:spTree>
    <p:extLst>
      <p:ext uri="{BB962C8B-B14F-4D97-AF65-F5344CB8AC3E}">
        <p14:creationId xmlns:p14="http://schemas.microsoft.com/office/powerpoint/2010/main" val="1548008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dirty="0"/>
              <a:t>201930-Edited</a:t>
            </a:r>
            <a:r>
              <a:rPr lang="en-US" baseline="0" dirty="0"/>
              <a:t> for </a:t>
            </a:r>
            <a:r>
              <a:rPr lang="en-US" baseline="0"/>
              <a:t>flipped learning</a:t>
            </a:r>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145</a:t>
            </a:fld>
            <a:endParaRPr lang="en-US"/>
          </a:p>
        </p:txBody>
      </p:sp>
    </p:spTree>
    <p:extLst>
      <p:ext uri="{BB962C8B-B14F-4D97-AF65-F5344CB8AC3E}">
        <p14:creationId xmlns:p14="http://schemas.microsoft.com/office/powerpoint/2010/main" val="38536258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148</a:t>
            </a:fld>
            <a:endParaRPr lang="en-US"/>
          </a:p>
        </p:txBody>
      </p:sp>
    </p:spTree>
    <p:extLst>
      <p:ext uri="{BB962C8B-B14F-4D97-AF65-F5344CB8AC3E}">
        <p14:creationId xmlns:p14="http://schemas.microsoft.com/office/powerpoint/2010/main" val="24616567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149</a:t>
            </a:fld>
            <a:endParaRPr lang="en-US"/>
          </a:p>
        </p:txBody>
      </p:sp>
    </p:spTree>
    <p:extLst>
      <p:ext uri="{BB962C8B-B14F-4D97-AF65-F5344CB8AC3E}">
        <p14:creationId xmlns:p14="http://schemas.microsoft.com/office/powerpoint/2010/main" val="34492790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150</a:t>
            </a:fld>
            <a:endParaRPr lang="en-US"/>
          </a:p>
        </p:txBody>
      </p:sp>
    </p:spTree>
    <p:extLst>
      <p:ext uri="{BB962C8B-B14F-4D97-AF65-F5344CB8AC3E}">
        <p14:creationId xmlns:p14="http://schemas.microsoft.com/office/powerpoint/2010/main" val="1104548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EBC5F8-7CBE-4B30-B0E7-3E6DDC200578}" type="slidenum">
              <a:rPr lang="en-US" smtClean="0"/>
              <a:t>12</a:t>
            </a:fld>
            <a:endParaRPr lang="en-US"/>
          </a:p>
        </p:txBody>
      </p:sp>
    </p:spTree>
    <p:extLst>
      <p:ext uri="{BB962C8B-B14F-4D97-AF65-F5344CB8AC3E}">
        <p14:creationId xmlns:p14="http://schemas.microsoft.com/office/powerpoint/2010/main" val="39446579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152</a:t>
            </a:fld>
            <a:endParaRPr lang="en-US"/>
          </a:p>
        </p:txBody>
      </p:sp>
    </p:spTree>
    <p:extLst>
      <p:ext uri="{BB962C8B-B14F-4D97-AF65-F5344CB8AC3E}">
        <p14:creationId xmlns:p14="http://schemas.microsoft.com/office/powerpoint/2010/main" val="31233805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153</a:t>
            </a:fld>
            <a:endParaRPr lang="en-US"/>
          </a:p>
        </p:txBody>
      </p:sp>
    </p:spTree>
    <p:extLst>
      <p:ext uri="{BB962C8B-B14F-4D97-AF65-F5344CB8AC3E}">
        <p14:creationId xmlns:p14="http://schemas.microsoft.com/office/powerpoint/2010/main" val="4528320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154</a:t>
            </a:fld>
            <a:endParaRPr lang="en-US"/>
          </a:p>
        </p:txBody>
      </p:sp>
    </p:spTree>
    <p:extLst>
      <p:ext uri="{BB962C8B-B14F-4D97-AF65-F5344CB8AC3E}">
        <p14:creationId xmlns:p14="http://schemas.microsoft.com/office/powerpoint/2010/main" val="12754034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Influence on Project Outcome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Impact on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E32ABD9-EAA7-45A8-9686-8F7E76AD6FF6}" type="slidenum">
              <a:rPr lang="en-US" smtClean="0"/>
              <a:t>155</a:t>
            </a:fld>
            <a:endParaRPr lang="en-US"/>
          </a:p>
        </p:txBody>
      </p:sp>
    </p:spTree>
    <p:extLst>
      <p:ext uri="{BB962C8B-B14F-4D97-AF65-F5344CB8AC3E}">
        <p14:creationId xmlns:p14="http://schemas.microsoft.com/office/powerpoint/2010/main" val="26608958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156</a:t>
            </a:fld>
            <a:endParaRPr lang="en-US"/>
          </a:p>
        </p:txBody>
      </p:sp>
    </p:spTree>
    <p:extLst>
      <p:ext uri="{BB962C8B-B14F-4D97-AF65-F5344CB8AC3E}">
        <p14:creationId xmlns:p14="http://schemas.microsoft.com/office/powerpoint/2010/main" val="24753623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157</a:t>
            </a:fld>
            <a:endParaRPr lang="en-US"/>
          </a:p>
        </p:txBody>
      </p:sp>
    </p:spTree>
    <p:extLst>
      <p:ext uri="{BB962C8B-B14F-4D97-AF65-F5344CB8AC3E}">
        <p14:creationId xmlns:p14="http://schemas.microsoft.com/office/powerpoint/2010/main" val="1018458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dirty="0"/>
              <a:t>Engagement is all about:</a:t>
            </a:r>
          </a:p>
          <a:p>
            <a:endParaRPr lang="en-US" dirty="0"/>
          </a:p>
          <a:p>
            <a:r>
              <a:rPr lang="en-US" dirty="0"/>
              <a:t>Which group</a:t>
            </a:r>
            <a:r>
              <a:rPr lang="en-US" baseline="0" dirty="0"/>
              <a:t> of stakeholders</a:t>
            </a:r>
            <a:r>
              <a:rPr lang="en-US" dirty="0"/>
              <a:t> must you keep in</a:t>
            </a:r>
            <a:r>
              <a:rPr lang="en-US" baseline="0" dirty="0"/>
              <a:t> close contact and engage in the best possible way?</a:t>
            </a:r>
          </a:p>
          <a:p>
            <a:r>
              <a:rPr lang="en-US" baseline="0" dirty="0"/>
              <a:t>Which group of stakeholders</a:t>
            </a:r>
            <a:r>
              <a:rPr lang="en-US" dirty="0"/>
              <a:t> </a:t>
            </a:r>
            <a:r>
              <a:rPr lang="en-US" baseline="0" dirty="0"/>
              <a:t>must you keep satisfied?</a:t>
            </a:r>
          </a:p>
          <a:p>
            <a:r>
              <a:rPr lang="en-US" baseline="0" dirty="0"/>
              <a:t>Which group of stakeholders</a:t>
            </a:r>
            <a:r>
              <a:rPr lang="en-US" dirty="0"/>
              <a:t> </a:t>
            </a:r>
            <a:r>
              <a:rPr lang="en-US" baseline="0" dirty="0"/>
              <a:t>must you keep informed and not ignored?</a:t>
            </a:r>
          </a:p>
          <a:p>
            <a:r>
              <a:rPr lang="en-US" baseline="0" dirty="0"/>
              <a:t>Which group of stakeholders</a:t>
            </a:r>
            <a:r>
              <a:rPr lang="en-US" dirty="0"/>
              <a:t> </a:t>
            </a:r>
            <a:r>
              <a:rPr lang="en-US" baseline="0" dirty="0"/>
              <a:t>requires the least amount of attention?</a:t>
            </a:r>
            <a:endParaRPr lang="en-US" dirty="0"/>
          </a:p>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158</a:t>
            </a:fld>
            <a:endParaRPr lang="en-US"/>
          </a:p>
        </p:txBody>
      </p:sp>
    </p:spTree>
    <p:extLst>
      <p:ext uri="{BB962C8B-B14F-4D97-AF65-F5344CB8AC3E}">
        <p14:creationId xmlns:p14="http://schemas.microsoft.com/office/powerpoint/2010/main" val="20366458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159</a:t>
            </a:fld>
            <a:endParaRPr lang="en-US"/>
          </a:p>
        </p:txBody>
      </p:sp>
    </p:spTree>
    <p:extLst>
      <p:ext uri="{BB962C8B-B14F-4D97-AF65-F5344CB8AC3E}">
        <p14:creationId xmlns:p14="http://schemas.microsoft.com/office/powerpoint/2010/main" val="36857989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161</a:t>
            </a:fld>
            <a:endParaRPr lang="en-US"/>
          </a:p>
        </p:txBody>
      </p:sp>
    </p:spTree>
    <p:extLst>
      <p:ext uri="{BB962C8B-B14F-4D97-AF65-F5344CB8AC3E}">
        <p14:creationId xmlns:p14="http://schemas.microsoft.com/office/powerpoint/2010/main" val="26844690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32ABD9-EAA7-45A8-9686-8F7E76AD6FF6}" type="slidenum">
              <a:rPr lang="en-US" smtClean="0"/>
              <a:t>163</a:t>
            </a:fld>
            <a:endParaRPr lang="en-US"/>
          </a:p>
        </p:txBody>
      </p:sp>
    </p:spTree>
    <p:extLst>
      <p:ext uri="{BB962C8B-B14F-4D97-AF65-F5344CB8AC3E}">
        <p14:creationId xmlns:p14="http://schemas.microsoft.com/office/powerpoint/2010/main" val="2952579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837B-A056-0C41-960C-62566991A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6296E6AE-B1AD-F642-85EB-90130C4BB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2526AD18-6DEE-D546-9419-168EA0ECA5EA}"/>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5EFC3183-DE5D-A442-8E58-F11FB4A83BE0}"/>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D519FD1-1FC7-0B46-863E-FAE2184593FE}"/>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173334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E7A0-7A95-364A-8556-B73B5A6FA734}"/>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2E10ECA1-2985-BA47-8C76-9B1DEBF725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CAC420E4-6531-C944-AE44-069B19BF64F3}"/>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5AF6C9BA-AD70-244A-A3E8-D09CA4731AE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9198D9B4-4996-E647-923B-D972050C2DF7}"/>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268691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8AA101-57EF-8947-9D53-C44D3D527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9208EEBE-6DC8-9642-8906-AD703AB35E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C940795-3814-864D-86B4-3DC5CA08C49E}"/>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F8AA4572-AB21-7548-BB86-5E92DB35702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1AA0CB83-3A72-3341-BCA7-2D6E62F2B8BD}"/>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1917935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914400"/>
          </a:xfrm>
        </p:spPr>
        <p:txBody>
          <a:bodyPr/>
          <a:lstStyle/>
          <a:p>
            <a:r>
              <a:rPr lang="en-US"/>
              <a:t>Click to edit Master title style</a:t>
            </a:r>
          </a:p>
        </p:txBody>
      </p:sp>
      <p:sp>
        <p:nvSpPr>
          <p:cNvPr id="3" name="SmartArt Placeholder 2"/>
          <p:cNvSpPr>
            <a:spLocks noGrp="1"/>
          </p:cNvSpPr>
          <p:nvPr>
            <p:ph type="dgm" idx="1"/>
          </p:nvPr>
        </p:nvSpPr>
        <p:spPr>
          <a:xfrm>
            <a:off x="508000" y="1371600"/>
            <a:ext cx="11277600" cy="4724400"/>
          </a:xfrm>
        </p:spPr>
        <p:txBody>
          <a:bodyPr/>
          <a:lstStyle/>
          <a:p>
            <a:pPr lvl="0"/>
            <a:endParaRPr lang="en-US" noProof="0" dirty="0"/>
          </a:p>
        </p:txBody>
      </p:sp>
      <p:sp>
        <p:nvSpPr>
          <p:cNvPr id="4" name="Slide Number Placeholder 3"/>
          <p:cNvSpPr>
            <a:spLocks noGrp="1"/>
          </p:cNvSpPr>
          <p:nvPr>
            <p:ph type="sldNum" sz="quarter" idx="10"/>
          </p:nvPr>
        </p:nvSpPr>
        <p:spPr>
          <a:xfrm>
            <a:off x="10871200" y="6553200"/>
            <a:ext cx="1320800" cy="304800"/>
          </a:xfrm>
        </p:spPr>
        <p:txBody>
          <a:bodyPr/>
          <a:lstStyle>
            <a:lvl1pPr>
              <a:defRPr/>
            </a:lvl1pPr>
          </a:lstStyle>
          <a:p>
            <a:pPr>
              <a:defRPr/>
            </a:pPr>
            <a:fld id="{385887A1-456E-4C81-A864-1C69FC525F00}" type="slidenum">
              <a:rPr lang="en-US"/>
              <a:pPr>
                <a:defRPr/>
              </a:pPr>
              <a:t>‹#›</a:t>
            </a:fld>
            <a:endParaRPr lang="en-US" dirty="0"/>
          </a:p>
        </p:txBody>
      </p:sp>
      <p:sp>
        <p:nvSpPr>
          <p:cNvPr id="5" name="Footer Placeholder 4"/>
          <p:cNvSpPr>
            <a:spLocks noGrp="1"/>
          </p:cNvSpPr>
          <p:nvPr>
            <p:ph type="ftr" sz="quarter" idx="11"/>
          </p:nvPr>
        </p:nvSpPr>
        <p:spPr>
          <a:xfrm>
            <a:off x="0" y="6553200"/>
            <a:ext cx="7315200" cy="304800"/>
          </a:xfrm>
        </p:spPr>
        <p:txBody>
          <a:bodyPr/>
          <a:lstStyle>
            <a:lvl1pPr>
              <a:defRPr/>
            </a:lvl1pPr>
          </a:lstStyle>
          <a:p>
            <a:pPr>
              <a:defRPr/>
            </a:pPr>
            <a:r>
              <a:rPr lang="en-US"/>
              <a:t>Information Technology Project Management, Seventh Edition</a:t>
            </a:r>
            <a:endParaRPr lang="en-US" dirty="0"/>
          </a:p>
        </p:txBody>
      </p:sp>
    </p:spTree>
    <p:extLst>
      <p:ext uri="{BB962C8B-B14F-4D97-AF65-F5344CB8AC3E}">
        <p14:creationId xmlns:p14="http://schemas.microsoft.com/office/powerpoint/2010/main" val="194248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914400"/>
          </a:xfrm>
        </p:spPr>
        <p:txBody>
          <a:bodyPr/>
          <a:lstStyle/>
          <a:p>
            <a:r>
              <a:rPr lang="en-US"/>
              <a:t>Click to edit Master title style</a:t>
            </a:r>
          </a:p>
        </p:txBody>
      </p:sp>
      <p:sp>
        <p:nvSpPr>
          <p:cNvPr id="3" name="Table Placeholder 2"/>
          <p:cNvSpPr>
            <a:spLocks noGrp="1"/>
          </p:cNvSpPr>
          <p:nvPr>
            <p:ph type="tbl" idx="1"/>
          </p:nvPr>
        </p:nvSpPr>
        <p:spPr>
          <a:xfrm>
            <a:off x="508000" y="1371600"/>
            <a:ext cx="11277600" cy="4724400"/>
          </a:xfrm>
        </p:spPr>
        <p:txBody>
          <a:bodyPr/>
          <a:lstStyle/>
          <a:p>
            <a:pPr lvl="0"/>
            <a:endParaRPr lang="en-US" noProof="0" dirty="0"/>
          </a:p>
        </p:txBody>
      </p:sp>
      <p:sp>
        <p:nvSpPr>
          <p:cNvPr id="4" name="Slide Number Placeholder 3"/>
          <p:cNvSpPr>
            <a:spLocks noGrp="1"/>
          </p:cNvSpPr>
          <p:nvPr>
            <p:ph type="sldNum" sz="quarter" idx="10"/>
          </p:nvPr>
        </p:nvSpPr>
        <p:spPr>
          <a:xfrm>
            <a:off x="10871200" y="6553200"/>
            <a:ext cx="1320800" cy="304800"/>
          </a:xfrm>
        </p:spPr>
        <p:txBody>
          <a:bodyPr/>
          <a:lstStyle>
            <a:lvl1pPr>
              <a:defRPr/>
            </a:lvl1pPr>
          </a:lstStyle>
          <a:p>
            <a:pPr>
              <a:defRPr/>
            </a:pPr>
            <a:fld id="{BB07EDF3-06A7-445E-B79A-B6F1941E8133}" type="slidenum">
              <a:rPr lang="en-US"/>
              <a:pPr>
                <a:defRPr/>
              </a:pPr>
              <a:t>‹#›</a:t>
            </a:fld>
            <a:endParaRPr lang="en-US" dirty="0"/>
          </a:p>
        </p:txBody>
      </p:sp>
      <p:sp>
        <p:nvSpPr>
          <p:cNvPr id="5" name="Footer Placeholder 4"/>
          <p:cNvSpPr>
            <a:spLocks noGrp="1"/>
          </p:cNvSpPr>
          <p:nvPr>
            <p:ph type="ftr" sz="quarter" idx="11"/>
          </p:nvPr>
        </p:nvSpPr>
        <p:spPr>
          <a:xfrm>
            <a:off x="0" y="6553200"/>
            <a:ext cx="7315200" cy="304800"/>
          </a:xfrm>
        </p:spPr>
        <p:txBody>
          <a:bodyPr/>
          <a:lstStyle>
            <a:lvl1pPr>
              <a:defRPr/>
            </a:lvl1pPr>
          </a:lstStyle>
          <a:p>
            <a:pPr>
              <a:defRPr/>
            </a:pPr>
            <a:r>
              <a:rPr lang="en-US"/>
              <a:t>Information Technology Project Management, Seventh Edition</a:t>
            </a:r>
            <a:endParaRPr lang="en-US" dirty="0"/>
          </a:p>
        </p:txBody>
      </p:sp>
    </p:spTree>
    <p:extLst>
      <p:ext uri="{BB962C8B-B14F-4D97-AF65-F5344CB8AC3E}">
        <p14:creationId xmlns:p14="http://schemas.microsoft.com/office/powerpoint/2010/main" val="83192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2FEF-1BF5-F542-985D-2DF5690E5A9B}"/>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D2F3C18C-AD6A-764A-ABBA-7F6367B933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38C8680-EBA1-3747-B79D-71111CA19EB6}"/>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18462A02-31FA-634B-9A26-99DFD340D46E}"/>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1BD5226-DE0C-D142-9356-80C485B13C0D}"/>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129532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4C72-D949-064B-9768-B1833AF49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5E9F550C-62B5-1D45-B924-3B3CF547B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99DF4-35D6-114F-9202-A4EE25D71E3A}"/>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849B18EC-47C3-BA4E-86E5-7828F55B81A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09E44CF-5F83-9345-B61A-6A191905BEA4}"/>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426079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D0D2-D1CB-7A45-AB09-76B72BBCAC13}"/>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2595607F-48D5-7040-B9A8-2EB569A459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29D52D5-E757-B24E-AEB2-6224B38DA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13B0B798-53B8-FE43-B5B5-4603944C650B}"/>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6" name="Footer Placeholder 5">
            <a:extLst>
              <a:ext uri="{FF2B5EF4-FFF2-40B4-BE49-F238E27FC236}">
                <a16:creationId xmlns:a16="http://schemas.microsoft.com/office/drawing/2014/main" id="{0378567C-A5E7-C545-A6BA-5926091B30D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1F79C1DE-3327-5D47-89D1-A90FBEAC1C09}"/>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212243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0E0F-D8EC-4041-9306-1BBCDFAAE7F5}"/>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DB82C64-E3D2-244B-A95D-A07E701F8F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FA918-113B-2846-B8C1-D107AC47F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6D3453CD-3D0C-7A4A-8DEE-14D5861386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8D418-0AFD-E84D-A8A1-813C09F2EF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5021279A-36B8-564D-9B36-A77FBD667049}"/>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8" name="Footer Placeholder 7">
            <a:extLst>
              <a:ext uri="{FF2B5EF4-FFF2-40B4-BE49-F238E27FC236}">
                <a16:creationId xmlns:a16="http://schemas.microsoft.com/office/drawing/2014/main" id="{FAE05E26-C587-674F-8DFD-A244B174178B}"/>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FCD60A1C-31A3-A149-BA61-250589512D7C}"/>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88372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92C9-F3B0-E04F-9734-ABA55645E4E5}"/>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1A0392E5-F70A-FD44-9481-C2E02C8E00E9}"/>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4" name="Footer Placeholder 3">
            <a:extLst>
              <a:ext uri="{FF2B5EF4-FFF2-40B4-BE49-F238E27FC236}">
                <a16:creationId xmlns:a16="http://schemas.microsoft.com/office/drawing/2014/main" id="{E13E9EDD-1144-4C40-9926-0C3907EC48A5}"/>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E8743877-671E-8E41-AB9C-79494C556EC1}"/>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174413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98BA2D-552B-E745-97BF-77AC7D180A0D}"/>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3" name="Footer Placeholder 2">
            <a:extLst>
              <a:ext uri="{FF2B5EF4-FFF2-40B4-BE49-F238E27FC236}">
                <a16:creationId xmlns:a16="http://schemas.microsoft.com/office/drawing/2014/main" id="{B961FB2A-604C-3746-9809-8107E79A791A}"/>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B4F1CF36-BBAC-AD4D-A878-8BE02757BF15}"/>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399956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863A1-058C-2F4C-9589-748C2116DD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75B3B5A-904E-BD4F-9353-9D16016671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C2E2B690-7B33-FF4C-A1C8-CC98282D7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048067-94E7-5A47-B381-32839F166DEF}"/>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6" name="Footer Placeholder 5">
            <a:extLst>
              <a:ext uri="{FF2B5EF4-FFF2-40B4-BE49-F238E27FC236}">
                <a16:creationId xmlns:a16="http://schemas.microsoft.com/office/drawing/2014/main" id="{9FB537ED-B109-A043-B180-DF8935838F38}"/>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FFAB8E68-9174-E040-B413-2505052201D4}"/>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2689603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47B0-F35C-3A44-AE3A-CEC37DD571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B7D72ACB-D714-DC43-9C53-092118FD14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96E2309D-A066-B248-8B38-4DD0E4C4D5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B72D8A-D285-A343-9A64-6F12D2C189D2}"/>
              </a:ext>
            </a:extLst>
          </p:cNvPr>
          <p:cNvSpPr>
            <a:spLocks noGrp="1"/>
          </p:cNvSpPr>
          <p:nvPr>
            <p:ph type="dt" sz="half" idx="10"/>
          </p:nvPr>
        </p:nvSpPr>
        <p:spPr/>
        <p:txBody>
          <a:bodyPr/>
          <a:lstStyle/>
          <a:p>
            <a:fld id="{20837D80-C1BD-7F43-8A9B-39E7F573C2A4}" type="datetimeFigureOut">
              <a:rPr lang="en-AE" smtClean="0"/>
              <a:t>13/12/2020</a:t>
            </a:fld>
            <a:endParaRPr lang="en-AE"/>
          </a:p>
        </p:txBody>
      </p:sp>
      <p:sp>
        <p:nvSpPr>
          <p:cNvPr id="6" name="Footer Placeholder 5">
            <a:extLst>
              <a:ext uri="{FF2B5EF4-FFF2-40B4-BE49-F238E27FC236}">
                <a16:creationId xmlns:a16="http://schemas.microsoft.com/office/drawing/2014/main" id="{F13BCFDD-09DE-C14A-A9A1-13526A7F9B3D}"/>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6E6781C6-0892-9B46-B8FF-020FD76866A3}"/>
              </a:ext>
            </a:extLst>
          </p:cNvPr>
          <p:cNvSpPr>
            <a:spLocks noGrp="1"/>
          </p:cNvSpPr>
          <p:nvPr>
            <p:ph type="sldNum" sz="quarter" idx="12"/>
          </p:nvPr>
        </p:nvSpPr>
        <p:spPr/>
        <p:txBody>
          <a:bodyPr/>
          <a:lstStyle/>
          <a:p>
            <a:fld id="{B91FE81D-65C3-2D4B-ACAF-4F163D79DAA5}" type="slidenum">
              <a:rPr lang="en-AE" smtClean="0"/>
              <a:t>‹#›</a:t>
            </a:fld>
            <a:endParaRPr lang="en-AE"/>
          </a:p>
        </p:txBody>
      </p:sp>
    </p:spTree>
    <p:extLst>
      <p:ext uri="{BB962C8B-B14F-4D97-AF65-F5344CB8AC3E}">
        <p14:creationId xmlns:p14="http://schemas.microsoft.com/office/powerpoint/2010/main" val="170231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4D36C-770E-EA4B-A3A3-EE076930B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B7D87B79-A3AA-674D-A756-0B829D328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17B67584-BAB8-7B4E-9F29-FBA2E7140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7D80-C1BD-7F43-8A9B-39E7F573C2A4}" type="datetimeFigureOut">
              <a:rPr lang="en-AE" smtClean="0"/>
              <a:t>13/12/2020</a:t>
            </a:fld>
            <a:endParaRPr lang="en-AE"/>
          </a:p>
        </p:txBody>
      </p:sp>
      <p:sp>
        <p:nvSpPr>
          <p:cNvPr id="5" name="Footer Placeholder 4">
            <a:extLst>
              <a:ext uri="{FF2B5EF4-FFF2-40B4-BE49-F238E27FC236}">
                <a16:creationId xmlns:a16="http://schemas.microsoft.com/office/drawing/2014/main" id="{B9FC53EC-28C3-2C47-A16D-EE96ACC876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8148F273-AAC6-7F4A-BF44-3F3CD2A08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E81D-65C3-2D4B-ACAF-4F163D79DAA5}" type="slidenum">
              <a:rPr lang="en-AE" smtClean="0"/>
              <a:t>‹#›</a:t>
            </a:fld>
            <a:endParaRPr lang="en-AE"/>
          </a:p>
        </p:txBody>
      </p:sp>
    </p:spTree>
    <p:extLst>
      <p:ext uri="{BB962C8B-B14F-4D97-AF65-F5344CB8AC3E}">
        <p14:creationId xmlns:p14="http://schemas.microsoft.com/office/powerpoint/2010/main" val="296604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stellman-greene.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www.projectmanagementdocs.com/template/project-planning/scope-management-plan/"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www.pmclounge.com/work-breakdown-structure-wbs-dictionary/"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www.dummies.com/careers/project-management/pmp-certification/what-you-should-know-about-validate-scope-for-the-pmp-certification-exam/"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blog.masterofproject.com/plan-schedule-management-process/"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hyperlink" Target="https://blog.masterofproject.com/precedence-diagramming-metho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1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7.wmf"/><Relationship Id="rId4" Type="http://schemas.openxmlformats.org/officeDocument/2006/relationships/image" Target="../media/image16.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hyperlink" Target="https://www.dummies.com/careers/project-management/pmp-certification/what-you-should-know-about-schedule-compression-for-the-pmp-certification-exam/"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customXml" Target="../ink/ink1.xml"/><Relationship Id="rId4" Type="http://schemas.openxmlformats.org/officeDocument/2006/relationships/image" Target="../media/image23.png"/></Relationships>
</file>

<file path=ppt/slides/_rels/slide3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9.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0.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3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project-management.com/diagramming-techniques-to-identify-risks/"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5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5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232.xml"/><Relationship Id="rId7" Type="http://schemas.openxmlformats.org/officeDocument/2006/relationships/image" Target="../media/image15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9.emf"/><Relationship Id="rId4" Type="http://schemas.openxmlformats.org/officeDocument/2006/relationships/oleObject" Target="../embeddings/oleObject1.bin"/></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2.png"/><Relationship Id="rId5" Type="http://schemas.openxmlformats.org/officeDocument/2006/relationships/image" Target="../media/image151.emf"/><Relationship Id="rId4" Type="http://schemas.openxmlformats.org/officeDocument/2006/relationships/oleObject" Target="../embeddings/oleObject3.bin"/></Relationships>
</file>

<file path=ppt/slides/_rels/slide4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5.emf"/></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spcBef>
                <a:spcPts val="1270"/>
              </a:spcBef>
            </a:pPr>
            <a:r>
              <a:rPr lang="en-US" sz="4800" b="1" spc="-25" dirty="0">
                <a:latin typeface="Arial"/>
                <a:cs typeface="Arial"/>
              </a:rPr>
              <a:t>Project Management</a:t>
            </a:r>
            <a:endParaRPr lang="en-US" sz="3600" dirty="0">
              <a:latin typeface="Arial"/>
              <a:cs typeface="Arial"/>
            </a:endParaRPr>
          </a:p>
        </p:txBody>
      </p:sp>
      <p:sp>
        <p:nvSpPr>
          <p:cNvPr id="3" name="Subtitle 2"/>
          <p:cNvSpPr>
            <a:spLocks noGrp="1"/>
          </p:cNvSpPr>
          <p:nvPr>
            <p:ph type="subTitle" idx="1"/>
          </p:nvPr>
        </p:nvSpPr>
        <p:spPr>
          <a:xfrm>
            <a:off x="2349038" y="4455621"/>
            <a:ext cx="4051762" cy="1143000"/>
          </a:xfrm>
        </p:spPr>
        <p:txBody>
          <a:bodyPr/>
          <a:lstStyle/>
          <a:p>
            <a:r>
              <a:rPr lang="en-US" sz="2000" b="1" spc="-35" dirty="0">
                <a:latin typeface="Arial"/>
                <a:cs typeface="Arial"/>
              </a:rPr>
              <a:t>CLO1 - Introduction</a:t>
            </a:r>
            <a:endParaRPr lang="en-US" sz="2000" dirty="0">
              <a:latin typeface="Arial"/>
              <a:cs typeface="Arial"/>
            </a:endParaRPr>
          </a:p>
          <a:p>
            <a:endParaRPr lang="en-US"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Developed by: Dr. Rula Al Kayyali, Updated by Sharmila Siddartha, Reviewed by:  Melina Silva</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 Project Management Institute, Inc. 2017</a:t>
            </a:r>
          </a:p>
        </p:txBody>
      </p:sp>
      <p:pic>
        <p:nvPicPr>
          <p:cNvPr id="6" name="Picture 5"/>
          <p:cNvPicPr>
            <a:picLocks noChangeAspect="1"/>
          </p:cNvPicPr>
          <p:nvPr/>
        </p:nvPicPr>
        <p:blipFill>
          <a:blip r:embed="rId3"/>
          <a:stretch>
            <a:fillRect/>
          </a:stretch>
        </p:blipFill>
        <p:spPr>
          <a:xfrm>
            <a:off x="8686800" y="5576044"/>
            <a:ext cx="1600200" cy="670259"/>
          </a:xfrm>
          <a:prstGeom prst="rect">
            <a:avLst/>
          </a:prstGeom>
        </p:spPr>
      </p:pic>
    </p:spTree>
    <p:extLst>
      <p:ext uri="{BB962C8B-B14F-4D97-AF65-F5344CB8AC3E}">
        <p14:creationId xmlns:p14="http://schemas.microsoft.com/office/powerpoint/2010/main" val="322280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C2FB-4ADA-4D89-A022-9D251D873EF5}"/>
              </a:ext>
            </a:extLst>
          </p:cNvPr>
          <p:cNvSpPr>
            <a:spLocks noGrp="1"/>
          </p:cNvSpPr>
          <p:nvPr>
            <p:ph type="title"/>
          </p:nvPr>
        </p:nvSpPr>
        <p:spPr>
          <a:xfrm>
            <a:off x="1893278" y="605896"/>
            <a:ext cx="2313633" cy="5646208"/>
          </a:xfrm>
        </p:spPr>
        <p:txBody>
          <a:bodyPr anchor="ctr">
            <a:normAutofit/>
          </a:bodyPr>
          <a:lstStyle/>
          <a:p>
            <a:r>
              <a:rPr lang="en-US" sz="2200" dirty="0">
                <a:solidFill>
                  <a:srgbClr val="FFFFFF"/>
                </a:solidFill>
              </a:rPr>
              <a:t>Questions:</a:t>
            </a:r>
            <a:br>
              <a:rPr lang="en-US" sz="2200" dirty="0">
                <a:solidFill>
                  <a:srgbClr val="FFFFFF"/>
                </a:solidFill>
              </a:rPr>
            </a:br>
            <a:br>
              <a:rPr lang="en-US" sz="2200" dirty="0">
                <a:solidFill>
                  <a:srgbClr val="FFFFFF"/>
                </a:solidFill>
              </a:rPr>
            </a:br>
            <a:r>
              <a:rPr lang="en-US" sz="2200" b="1" dirty="0">
                <a:solidFill>
                  <a:srgbClr val="FFFFFF"/>
                </a:solidFill>
                <a:ea typeface="+mj-lt"/>
                <a:cs typeface="+mj-lt"/>
              </a:rPr>
              <a:t>Why is this project necessary?</a:t>
            </a:r>
            <a:br>
              <a:rPr lang="en-US" sz="2200" b="1" dirty="0">
                <a:solidFill>
                  <a:srgbClr val="FFFFFF"/>
                </a:solidFill>
                <a:ea typeface="+mj-lt"/>
                <a:cs typeface="+mj-lt"/>
              </a:rPr>
            </a:br>
            <a:br>
              <a:rPr lang="en-US" sz="2200" b="1" dirty="0">
                <a:solidFill>
                  <a:srgbClr val="FFFFFF"/>
                </a:solidFill>
                <a:ea typeface="+mj-lt"/>
                <a:cs typeface="+mj-lt"/>
              </a:rPr>
            </a:br>
            <a:r>
              <a:rPr lang="en-US" sz="2200" b="1" dirty="0">
                <a:solidFill>
                  <a:srgbClr val="FFFFFF"/>
                </a:solidFill>
                <a:ea typeface="+mj-lt"/>
                <a:cs typeface="+mj-lt"/>
              </a:rPr>
              <a:t>What is the unique product created by this project?</a:t>
            </a:r>
            <a:br>
              <a:rPr lang="en-US" sz="2200" b="1" dirty="0">
                <a:solidFill>
                  <a:srgbClr val="FFFFFF"/>
                </a:solidFill>
                <a:ea typeface="+mj-lt"/>
                <a:cs typeface="+mj-lt"/>
              </a:rPr>
            </a:br>
            <a:br>
              <a:rPr lang="en-US" sz="2200" b="1" dirty="0">
                <a:solidFill>
                  <a:srgbClr val="FFFFFF"/>
                </a:solidFill>
                <a:ea typeface="+mj-lt"/>
                <a:cs typeface="+mj-lt"/>
              </a:rPr>
            </a:br>
            <a:r>
              <a:rPr lang="en-US" sz="2200" b="1" dirty="0">
                <a:solidFill>
                  <a:srgbClr val="FFFFFF"/>
                </a:solidFill>
                <a:ea typeface="+mj-lt"/>
                <a:cs typeface="+mj-lt"/>
              </a:rPr>
              <a:t>What is the business value of this project?</a:t>
            </a:r>
            <a:br>
              <a:rPr lang="en-US" sz="2200" b="1" dirty="0">
                <a:solidFill>
                  <a:srgbClr val="FFFFFF"/>
                </a:solidFill>
                <a:ea typeface="+mj-lt"/>
                <a:cs typeface="+mj-lt"/>
              </a:rPr>
            </a:br>
            <a:br>
              <a:rPr lang="en-US" sz="2200" b="1" dirty="0">
                <a:solidFill>
                  <a:srgbClr val="FFFFFF"/>
                </a:solidFill>
                <a:ea typeface="+mj-lt"/>
                <a:cs typeface="+mj-lt"/>
              </a:rPr>
            </a:br>
            <a:r>
              <a:rPr lang="en-US" sz="2200" b="1" dirty="0">
                <a:solidFill>
                  <a:srgbClr val="FFFFFF"/>
                </a:solidFill>
              </a:rPr>
              <a:t>What changes will this project create?</a:t>
            </a:r>
          </a:p>
        </p:txBody>
      </p:sp>
      <p:sp>
        <p:nvSpPr>
          <p:cNvPr id="3" name="Content Placeholder 2">
            <a:extLst>
              <a:ext uri="{FF2B5EF4-FFF2-40B4-BE49-F238E27FC236}">
                <a16:creationId xmlns:a16="http://schemas.microsoft.com/office/drawing/2014/main" id="{5D0CAF43-0E4A-42DA-964E-818A4FF1277F}"/>
              </a:ext>
            </a:extLst>
          </p:cNvPr>
          <p:cNvSpPr>
            <a:spLocks noGrp="1"/>
          </p:cNvSpPr>
          <p:nvPr>
            <p:ph idx="1"/>
          </p:nvPr>
        </p:nvSpPr>
        <p:spPr>
          <a:xfrm>
            <a:off x="5080513" y="605896"/>
            <a:ext cx="4810247" cy="5646208"/>
          </a:xfrm>
        </p:spPr>
        <p:txBody>
          <a:bodyPr anchor="ctr">
            <a:normAutofit fontScale="77500" lnSpcReduction="20000"/>
          </a:bodyPr>
          <a:lstStyle/>
          <a:p>
            <a:r>
              <a:rPr lang="en-US" dirty="0"/>
              <a:t>Project Description: </a:t>
            </a:r>
          </a:p>
          <a:p>
            <a:pPr>
              <a:buFont typeface="Wingdings" panose="05000000000000000000" pitchFamily="2" charset="2"/>
              <a:buChar char="q"/>
            </a:pPr>
            <a:r>
              <a:rPr lang="en-US" dirty="0"/>
              <a:t>The Director has authorized the building of a mini-hospital within the campus at Dubai Men’s College. Mini hospital includes facilities and essential medical equipment to treat emergencies and injuries.  Employees of the hospital should have access to computing and other comfort facilities. </a:t>
            </a:r>
          </a:p>
          <a:p>
            <a:pPr>
              <a:buFont typeface="Wingdings" panose="05000000000000000000" pitchFamily="2" charset="2"/>
              <a:buChar char="q"/>
            </a:pPr>
            <a:r>
              <a:rPr lang="en-US" dirty="0"/>
              <a:t>Duration – 1.5 years</a:t>
            </a:r>
          </a:p>
          <a:p>
            <a:pPr>
              <a:buFont typeface="Wingdings" panose="05000000000000000000" pitchFamily="2" charset="2"/>
              <a:buChar char="q"/>
            </a:pPr>
            <a:r>
              <a:rPr lang="en-US" dirty="0"/>
              <a:t>Budget – 3 million </a:t>
            </a:r>
            <a:r>
              <a:rPr lang="en-US" dirty="0" err="1"/>
              <a:t>Dhs</a:t>
            </a:r>
            <a:r>
              <a:rPr lang="en-US" dirty="0"/>
              <a:t>.</a:t>
            </a:r>
          </a:p>
          <a:p>
            <a:pPr>
              <a:buFont typeface="Wingdings" panose="05000000000000000000" pitchFamily="2" charset="2"/>
              <a:buChar char="q"/>
            </a:pPr>
            <a:r>
              <a:rPr lang="en-US" dirty="0"/>
              <a:t>Requirements: Clinic with 2 emergency rooms, 2 in-patient rooms, 1 resting room, 1 office with 4 workstations for medical staff and pharmacy, 2 restrooms and 1 pantry.   Must have a ramp access wheelchairs and stretchers and special parking for ambulances.</a:t>
            </a:r>
          </a:p>
          <a:p>
            <a:endParaRPr lang="en-US" b="1" dirty="0"/>
          </a:p>
        </p:txBody>
      </p:sp>
    </p:spTree>
    <p:extLst>
      <p:ext uri="{BB962C8B-B14F-4D97-AF65-F5344CB8AC3E}">
        <p14:creationId xmlns:p14="http://schemas.microsoft.com/office/powerpoint/2010/main" val="1079564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fld id="{C5269AE9-6366-4A04-B34D-1220C0D7671C}" type="slidenum">
              <a:rPr lang="zh-TW" altLang="en-US"/>
              <a:pPr/>
              <a:t>100</a:t>
            </a:fld>
            <a:endParaRPr lang="en-US" altLang="zh-TW"/>
          </a:p>
        </p:txBody>
      </p:sp>
      <p:sp>
        <p:nvSpPr>
          <p:cNvPr id="79874" name="Rectangle 2"/>
          <p:cNvSpPr>
            <a:spLocks noGrp="1" noChangeArrowheads="1"/>
          </p:cNvSpPr>
          <p:nvPr>
            <p:ph type="title"/>
          </p:nvPr>
        </p:nvSpPr>
        <p:spPr/>
        <p:txBody>
          <a:bodyPr/>
          <a:lstStyle/>
          <a:p>
            <a:r>
              <a:rPr lang="en-US" altLang="zh-TW" sz="4000" dirty="0">
                <a:ea typeface="新細明體" pitchFamily="18" charset="-120"/>
              </a:rPr>
              <a:t>Framework for Project Integration Management</a:t>
            </a:r>
          </a:p>
        </p:txBody>
      </p:sp>
      <p:pic>
        <p:nvPicPr>
          <p:cNvPr id="79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7143750"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6" name="Text Box 4"/>
          <p:cNvSpPr txBox="1">
            <a:spLocks noChangeArrowheads="1"/>
          </p:cNvSpPr>
          <p:nvPr/>
        </p:nvSpPr>
        <p:spPr bwMode="auto">
          <a:xfrm>
            <a:off x="4419601" y="1524001"/>
            <a:ext cx="31733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itchFamily="18" charset="-120"/>
              </a:rPr>
              <a:t>Focus on pulling everything to-</a:t>
            </a:r>
          </a:p>
          <a:p>
            <a:r>
              <a:rPr lang="en-US" altLang="zh-TW">
                <a:ea typeface="新細明體" pitchFamily="18" charset="-120"/>
              </a:rPr>
              <a:t>gether to reach project success!</a:t>
            </a:r>
          </a:p>
        </p:txBody>
      </p:sp>
    </p:spTree>
    <p:extLst>
      <p:ext uri="{BB962C8B-B14F-4D97-AF65-F5344CB8AC3E}">
        <p14:creationId xmlns:p14="http://schemas.microsoft.com/office/powerpoint/2010/main" val="130340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Integration Management Processes - Summary***</a:t>
            </a:r>
          </a:p>
        </p:txBody>
      </p:sp>
      <p:sp>
        <p:nvSpPr>
          <p:cNvPr id="3" name="Content Placeholder 2"/>
          <p:cNvSpPr>
            <a:spLocks noGrp="1"/>
          </p:cNvSpPr>
          <p:nvPr>
            <p:ph idx="1"/>
          </p:nvPr>
        </p:nvSpPr>
        <p:spPr>
          <a:xfrm>
            <a:off x="2346960" y="1845734"/>
            <a:ext cx="7711441" cy="4250266"/>
          </a:xfrm>
        </p:spPr>
        <p:txBody>
          <a:bodyPr>
            <a:noAutofit/>
          </a:bodyPr>
          <a:lstStyle/>
          <a:p>
            <a:pPr marL="512762" indent="-342900" algn="just">
              <a:lnSpc>
                <a:spcPct val="95000"/>
              </a:lnSpc>
              <a:buFont typeface="+mj-lt"/>
              <a:buAutoNum type="arabicPeriod"/>
            </a:pPr>
            <a:r>
              <a:rPr lang="en-US" sz="1400" b="1" dirty="0"/>
              <a:t>Develop Project Charter—</a:t>
            </a:r>
            <a:r>
              <a:rPr lang="en-US" sz="1400" dirty="0"/>
              <a:t>The process of developing a document that formally authorizes the existence of a project and provides the project manager with the authority to apply organizational resources to project activities.</a:t>
            </a:r>
          </a:p>
          <a:p>
            <a:pPr marL="512762" indent="-342900" algn="just">
              <a:lnSpc>
                <a:spcPct val="95000"/>
              </a:lnSpc>
              <a:buFont typeface="+mj-lt"/>
              <a:buAutoNum type="arabicPeriod"/>
            </a:pPr>
            <a:r>
              <a:rPr lang="en-US" sz="1400" b="1" dirty="0"/>
              <a:t>Develop Project Management Plan—</a:t>
            </a:r>
            <a:r>
              <a:rPr lang="en-US" sz="1400" dirty="0"/>
              <a:t>The process of defining, preparing, and coordinating all plan components and consolidating them into an integrated project management plan.</a:t>
            </a:r>
          </a:p>
          <a:p>
            <a:pPr marL="512762" indent="-342900" algn="just">
              <a:lnSpc>
                <a:spcPct val="95000"/>
              </a:lnSpc>
              <a:buFont typeface="+mj-lt"/>
              <a:buAutoNum type="arabicPeriod"/>
            </a:pPr>
            <a:r>
              <a:rPr lang="en-US" sz="1400" b="1" dirty="0"/>
              <a:t>Direct and Manage Project Work—</a:t>
            </a:r>
            <a:r>
              <a:rPr lang="en-US" sz="1400" dirty="0"/>
              <a:t>The process of leading and performing the work defined in the project management plan and implementing approved changes to achieve the project’s objectives.</a:t>
            </a:r>
          </a:p>
          <a:p>
            <a:pPr marL="512762" indent="-342900" algn="just">
              <a:lnSpc>
                <a:spcPct val="95000"/>
              </a:lnSpc>
              <a:buFont typeface="+mj-lt"/>
              <a:buAutoNum type="arabicPeriod"/>
            </a:pPr>
            <a:r>
              <a:rPr lang="en-US" sz="1400" b="1" dirty="0"/>
              <a:t>Manage Project Knowledge—</a:t>
            </a:r>
            <a:r>
              <a:rPr lang="en-US" sz="1400" dirty="0"/>
              <a:t>The process of using existing knowledge and creating new knowledge to achieve the project’s objectives and contribute to organizational learning.</a:t>
            </a:r>
          </a:p>
          <a:p>
            <a:pPr marL="512762" indent="-342900" algn="just">
              <a:lnSpc>
                <a:spcPct val="95000"/>
              </a:lnSpc>
              <a:buFont typeface="+mj-lt"/>
              <a:buAutoNum type="arabicPeriod"/>
            </a:pPr>
            <a:r>
              <a:rPr lang="en-US" sz="1400" b="1" dirty="0"/>
              <a:t>Monitor and Control Project Work—</a:t>
            </a:r>
            <a:r>
              <a:rPr lang="en-US" sz="1400" dirty="0"/>
              <a:t>The process of tracking, reviewing, and reporting overall progress to meet the performance objectives defined in the project management plan.</a:t>
            </a:r>
          </a:p>
          <a:p>
            <a:pPr marL="512762" indent="-342900" algn="just">
              <a:lnSpc>
                <a:spcPct val="95000"/>
              </a:lnSpc>
              <a:buFont typeface="+mj-lt"/>
              <a:buAutoNum type="arabicPeriod"/>
            </a:pPr>
            <a:r>
              <a:rPr lang="en-US" sz="1400" b="1" dirty="0"/>
              <a:t>Perform Integrated Change Control—</a:t>
            </a:r>
            <a:r>
              <a:rPr lang="en-US" sz="1400" dirty="0"/>
              <a:t>The process of reviewing all change requests; approving changes and managing changes to deliverables, organizational process assets, project documents, and the project management plan; and communicating the decisions.</a:t>
            </a:r>
          </a:p>
          <a:p>
            <a:pPr marL="512762" indent="-342900" algn="just">
              <a:lnSpc>
                <a:spcPct val="95000"/>
              </a:lnSpc>
              <a:buFont typeface="+mj-lt"/>
              <a:buAutoNum type="arabicPeriod"/>
            </a:pPr>
            <a:r>
              <a:rPr lang="en-US" sz="1400" b="1" dirty="0"/>
              <a:t>Close Project or Phase—</a:t>
            </a:r>
            <a:r>
              <a:rPr lang="en-US" sz="1400" dirty="0"/>
              <a:t>The process of finalizing all activities for the project, phase, or contract.</a:t>
            </a:r>
          </a:p>
        </p:txBody>
      </p:sp>
      <p:sp>
        <p:nvSpPr>
          <p:cNvPr id="8" name="TextBox 7"/>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*These definitions are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214760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1" y="969034"/>
            <a:ext cx="1493809" cy="4616648"/>
          </a:xfrm>
          <a:prstGeom prst="rect">
            <a:avLst/>
          </a:prstGeom>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just"/>
            <a:r>
              <a:rPr lang="en-US" sz="2400" dirty="0"/>
              <a:t>Project Integration Management Overview*</a:t>
            </a:r>
            <a:br>
              <a:rPr lang="en-US" dirty="0"/>
            </a:br>
            <a:endParaRPr lang="en-US" dirty="0"/>
          </a:p>
          <a:p>
            <a:r>
              <a:rPr lang="en-US" i="1" dirty="0">
                <a:solidFill>
                  <a:srgbClr val="0070C0"/>
                </a:solidFill>
                <a:latin typeface="Gill Sans MT Condensed" panose="020B0506020104020203" pitchFamily="34" charset="0"/>
              </a:rPr>
              <a:t>(Inputs, Tools &amp; Techniques, and Outputs of each one of the Project Integration processes)</a:t>
            </a:r>
          </a:p>
        </p:txBody>
      </p:sp>
      <p:sp>
        <p:nvSpPr>
          <p:cNvPr id="8" name="TextBox 7"/>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71.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211" y="47445"/>
            <a:ext cx="5415092" cy="6096000"/>
          </a:xfrm>
          <a:prstGeom prst="rect">
            <a:avLst/>
          </a:prstGeom>
          <a:ln w="38100">
            <a:solidFill>
              <a:schemeClr val="accent2">
                <a:lumMod val="75000"/>
              </a:schemeClr>
            </a:solidFill>
          </a:ln>
        </p:spPr>
      </p:pic>
    </p:spTree>
    <p:extLst>
      <p:ext uri="{BB962C8B-B14F-4D97-AF65-F5344CB8AC3E}">
        <p14:creationId xmlns:p14="http://schemas.microsoft.com/office/powerpoint/2010/main" val="37873054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PIM Mind-Map</a:t>
            </a:r>
          </a:p>
        </p:txBody>
      </p:sp>
      <p:sp>
        <p:nvSpPr>
          <p:cNvPr id="2" name="Date Placeholder 1"/>
          <p:cNvSpPr>
            <a:spLocks noGrp="1"/>
          </p:cNvSpPr>
          <p:nvPr>
            <p:ph type="dt" sz="half" idx="10"/>
          </p:nvPr>
        </p:nvSpPr>
        <p:spPr/>
        <p:txBody>
          <a:bodyPr/>
          <a:lstStyle/>
          <a:p>
            <a:fld id="{49D2D8B5-5733-4C79-97A2-84443741BFC8}" type="datetime1">
              <a:rPr lang="en-US" smtClean="0"/>
              <a:t>12/13/20</a:t>
            </a:fld>
            <a:endParaRPr lang="en-US"/>
          </a:p>
        </p:txBody>
      </p:sp>
      <p:sp>
        <p:nvSpPr>
          <p:cNvPr id="3" name="Footer Placeholder 2"/>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4" name="Slide Number Placeholder 3"/>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103</a:t>
            </a:fld>
            <a:endParaRPr lang="en-US" dirty="0"/>
          </a:p>
        </p:txBody>
      </p:sp>
      <p:pic>
        <p:nvPicPr>
          <p:cNvPr id="3074" name="Picture 2" descr="Image result for Manage Project Knowledge mind 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2056" y="2362200"/>
            <a:ext cx="8455232"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32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667000" y="857251"/>
            <a:ext cx="6858000" cy="1029891"/>
          </a:xfrm>
        </p:spPr>
        <p:txBody>
          <a:bodyPr>
            <a:normAutofit/>
          </a:bodyPr>
          <a:lstStyle/>
          <a:p>
            <a:r>
              <a:rPr lang="en-US" altLang="en-US" dirty="0"/>
              <a:t>Identify projects</a:t>
            </a:r>
          </a:p>
        </p:txBody>
      </p:sp>
      <p:sp>
        <p:nvSpPr>
          <p:cNvPr id="13315" name="Rectangle 3"/>
          <p:cNvSpPr>
            <a:spLocks noGrp="1" noChangeArrowheads="1"/>
          </p:cNvSpPr>
          <p:nvPr>
            <p:ph idx="1"/>
          </p:nvPr>
        </p:nvSpPr>
        <p:spPr>
          <a:xfrm>
            <a:off x="2667000" y="1959770"/>
            <a:ext cx="7162800" cy="3831430"/>
          </a:xfrm>
        </p:spPr>
        <p:txBody>
          <a:bodyPr rtlCol="0">
            <a:noAutofit/>
          </a:bodyPr>
          <a:lstStyle/>
          <a:p>
            <a:pPr algn="just">
              <a:buFont typeface="Wingdings 3" charset="2"/>
              <a:buChar char=""/>
              <a:defRPr/>
            </a:pPr>
            <a:r>
              <a:rPr lang="en-US" altLang="en-US" sz="1800" dirty="0"/>
              <a:t>A Project generally comes about to address a </a:t>
            </a:r>
            <a:r>
              <a:rPr lang="en-US" altLang="en-US" sz="1800" b="1" dirty="0"/>
              <a:t>Need or Demand</a:t>
            </a:r>
            <a:r>
              <a:rPr lang="en-US" altLang="en-US" sz="1800" dirty="0"/>
              <a:t>, e.g.:</a:t>
            </a:r>
          </a:p>
          <a:p>
            <a:pPr lvl="1" algn="just">
              <a:buFont typeface="Wingdings 3" charset="2"/>
              <a:buChar char=""/>
              <a:defRPr/>
            </a:pPr>
            <a:r>
              <a:rPr lang="en-US" altLang="en-US" dirty="0">
                <a:solidFill>
                  <a:schemeClr val="tx1">
                    <a:lumMod val="75000"/>
                    <a:lumOff val="25000"/>
                  </a:schemeClr>
                </a:solidFill>
              </a:rPr>
              <a:t>Market demand</a:t>
            </a:r>
          </a:p>
          <a:p>
            <a:pPr lvl="1" algn="just">
              <a:buFont typeface="Wingdings 3" charset="2"/>
              <a:buChar char=""/>
              <a:defRPr/>
            </a:pPr>
            <a:r>
              <a:rPr lang="en-US" altLang="en-US" dirty="0">
                <a:solidFill>
                  <a:schemeClr val="tx1">
                    <a:lumMod val="75000"/>
                    <a:lumOff val="25000"/>
                  </a:schemeClr>
                </a:solidFill>
              </a:rPr>
              <a:t>Strategic opportunity/Business need</a:t>
            </a:r>
          </a:p>
          <a:p>
            <a:pPr lvl="1" algn="just">
              <a:buFont typeface="Wingdings 3" charset="2"/>
              <a:buChar char=""/>
              <a:defRPr/>
            </a:pPr>
            <a:r>
              <a:rPr lang="en-US" altLang="en-US" dirty="0">
                <a:solidFill>
                  <a:schemeClr val="tx1">
                    <a:lumMod val="75000"/>
                    <a:lumOff val="25000"/>
                  </a:schemeClr>
                </a:solidFill>
              </a:rPr>
              <a:t>Customer request</a:t>
            </a:r>
          </a:p>
          <a:p>
            <a:pPr lvl="1" algn="just">
              <a:buFont typeface="Wingdings 3" charset="2"/>
              <a:buChar char=""/>
              <a:defRPr/>
            </a:pPr>
            <a:r>
              <a:rPr lang="en-US" altLang="en-US" dirty="0">
                <a:solidFill>
                  <a:schemeClr val="tx1">
                    <a:lumMod val="75000"/>
                    <a:lumOff val="25000"/>
                  </a:schemeClr>
                </a:solidFill>
              </a:rPr>
              <a:t>Technological advance</a:t>
            </a:r>
          </a:p>
          <a:p>
            <a:pPr lvl="1" algn="just">
              <a:buFont typeface="Wingdings 3" charset="2"/>
              <a:buChar char=""/>
              <a:defRPr/>
            </a:pPr>
            <a:r>
              <a:rPr lang="en-US" altLang="en-US" dirty="0">
                <a:solidFill>
                  <a:schemeClr val="tx1">
                    <a:lumMod val="75000"/>
                    <a:lumOff val="25000"/>
                  </a:schemeClr>
                </a:solidFill>
              </a:rPr>
              <a:t>Legal requirement</a:t>
            </a:r>
          </a:p>
          <a:p>
            <a:pPr lvl="1" algn="just">
              <a:buFont typeface="Wingdings 3" charset="2"/>
              <a:buChar char=""/>
              <a:defRPr/>
            </a:pPr>
            <a:r>
              <a:rPr lang="en-US" altLang="en-US" dirty="0">
                <a:solidFill>
                  <a:schemeClr val="tx1">
                    <a:lumMod val="75000"/>
                    <a:lumOff val="25000"/>
                  </a:schemeClr>
                </a:solidFill>
              </a:rPr>
              <a:t>Social need</a:t>
            </a:r>
          </a:p>
          <a:p>
            <a:pPr algn="just">
              <a:buFont typeface="Wingdings 3" charset="2"/>
              <a:buChar char=""/>
              <a:defRPr/>
            </a:pPr>
            <a:r>
              <a:rPr lang="en-US" altLang="en-US" sz="1800" dirty="0"/>
              <a:t>A</a:t>
            </a:r>
            <a:r>
              <a:rPr lang="en-US" altLang="en-US" sz="1800" b="1" dirty="0"/>
              <a:t> Feasibility Study is </a:t>
            </a:r>
            <a:r>
              <a:rPr lang="en-US" altLang="en-US" sz="1800" dirty="0"/>
              <a:t>carried as a separate project or subproject, or as the first lifecycle phase of the project, and is required to confirm the:</a:t>
            </a:r>
          </a:p>
          <a:p>
            <a:pPr lvl="1" algn="just">
              <a:buFont typeface="Wingdings 3" charset="2"/>
              <a:buChar char=""/>
              <a:defRPr/>
            </a:pPr>
            <a:r>
              <a:rPr lang="en-US" altLang="en-US" dirty="0">
                <a:solidFill>
                  <a:schemeClr val="tx1">
                    <a:lumMod val="75000"/>
                    <a:lumOff val="25000"/>
                  </a:schemeClr>
                </a:solidFill>
              </a:rPr>
              <a:t>	Feasibility of the project</a:t>
            </a:r>
          </a:p>
          <a:p>
            <a:pPr lvl="1" algn="just">
              <a:buFont typeface="Wingdings 3" charset="2"/>
              <a:buChar char=""/>
              <a:defRPr/>
            </a:pPr>
            <a:r>
              <a:rPr lang="en-US" altLang="en-US" dirty="0">
                <a:solidFill>
                  <a:schemeClr val="tx1">
                    <a:lumMod val="75000"/>
                    <a:lumOff val="25000"/>
                  </a:schemeClr>
                </a:solidFill>
              </a:rPr>
              <a:t>	Feasibility of the product</a:t>
            </a:r>
          </a:p>
        </p:txBody>
      </p:sp>
    </p:spTree>
    <p:extLst>
      <p:ext uri="{BB962C8B-B14F-4D97-AF65-F5344CB8AC3E}">
        <p14:creationId xmlns:p14="http://schemas.microsoft.com/office/powerpoint/2010/main" val="26436091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Activity1- Quiz on </a:t>
            </a:r>
            <a:r>
              <a:rPr lang="en-US" dirty="0" err="1"/>
              <a:t>Nearpod</a:t>
            </a:r>
            <a:endParaRPr lang="en-US" dirty="0"/>
          </a:p>
        </p:txBody>
      </p:sp>
      <p:sp>
        <p:nvSpPr>
          <p:cNvPr id="3" name="Text Placeholder 2"/>
          <p:cNvSpPr>
            <a:spLocks noGrp="1"/>
          </p:cNvSpPr>
          <p:nvPr>
            <p:ph type="body" idx="1"/>
          </p:nvPr>
        </p:nvSpPr>
        <p:spPr/>
        <p:txBody>
          <a:bodyPr/>
          <a:lstStyle/>
          <a:p>
            <a:r>
              <a:rPr lang="en-US" dirty="0"/>
              <a:t>PIM-Activity-Quiz1</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105</a:t>
            </a:fld>
            <a:endParaRPr lang="en-US" dirty="0"/>
          </a:p>
        </p:txBody>
      </p:sp>
    </p:spTree>
    <p:extLst>
      <p:ext uri="{BB962C8B-B14F-4D97-AF65-F5344CB8AC3E}">
        <p14:creationId xmlns:p14="http://schemas.microsoft.com/office/powerpoint/2010/main" val="2646975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4.1 Develop Project Charter</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93925" y="2209800"/>
            <a:ext cx="7577766" cy="3352800"/>
          </a:xfrm>
        </p:spPr>
      </p:pic>
      <p:sp>
        <p:nvSpPr>
          <p:cNvPr id="6" name="TextBox 5"/>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75. </a:t>
            </a:r>
          </a:p>
        </p:txBody>
      </p:sp>
    </p:spTree>
    <p:extLst>
      <p:ext uri="{BB962C8B-B14F-4D97-AF65-F5344CB8AC3E}">
        <p14:creationId xmlns:p14="http://schemas.microsoft.com/office/powerpoint/2010/main" val="31442729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a:t>
            </a:r>
            <a:r>
              <a:rPr lang="en-US" sz="3600" b="1" dirty="0"/>
              <a:t>Develop Project Charter?</a:t>
            </a:r>
            <a:endParaRPr lang="en-US" sz="3600" dirty="0"/>
          </a:p>
        </p:txBody>
      </p:sp>
      <p:sp>
        <p:nvSpPr>
          <p:cNvPr id="3" name="Content Placeholder 2"/>
          <p:cNvSpPr>
            <a:spLocks noGrp="1"/>
          </p:cNvSpPr>
          <p:nvPr>
            <p:ph idx="1"/>
          </p:nvPr>
        </p:nvSpPr>
        <p:spPr/>
        <p:txBody>
          <a:bodyPr/>
          <a:lstStyle/>
          <a:p>
            <a:pPr marL="342900" indent="-342900" algn="just">
              <a:lnSpc>
                <a:spcPct val="117000"/>
              </a:lnSpc>
              <a:buFont typeface="Wingdings" panose="05000000000000000000" pitchFamily="2" charset="2"/>
              <a:buChar char="q"/>
            </a:pPr>
            <a:r>
              <a:rPr lang="en-US" dirty="0"/>
              <a:t>The process of developing a document that </a:t>
            </a:r>
            <a:r>
              <a:rPr lang="en-US" b="1" dirty="0">
                <a:solidFill>
                  <a:schemeClr val="accent1">
                    <a:lumMod val="75000"/>
                  </a:schemeClr>
                </a:solidFill>
              </a:rPr>
              <a:t>formally authorizes a project</a:t>
            </a:r>
            <a:r>
              <a:rPr lang="en-US" dirty="0"/>
              <a:t>  or a phase and documenting the initial requirements that satisfy the  stakeholder’s needs and expectations (</a:t>
            </a:r>
            <a:r>
              <a:rPr lang="en-US" dirty="0">
                <a:solidFill>
                  <a:schemeClr val="accent1">
                    <a:lumMod val="75000"/>
                  </a:schemeClr>
                </a:solidFill>
                <a:latin typeface="Bernard MT Condensed" panose="02050806060905020404" pitchFamily="18" charset="0"/>
              </a:rPr>
              <a:t>Project Birth Certificate</a:t>
            </a:r>
            <a:r>
              <a:rPr lang="en-US" dirty="0"/>
              <a:t>)</a:t>
            </a:r>
          </a:p>
          <a:p>
            <a:pPr marL="342900" indent="-342900" algn="just">
              <a:lnSpc>
                <a:spcPct val="117000"/>
              </a:lnSpc>
              <a:buFont typeface="Wingdings" panose="05000000000000000000" pitchFamily="2" charset="2"/>
              <a:buChar char="q"/>
            </a:pPr>
            <a:r>
              <a:rPr lang="en-US" dirty="0"/>
              <a:t>Projects must be authorized by someone </a:t>
            </a:r>
            <a:r>
              <a:rPr lang="en-US" b="1" dirty="0"/>
              <a:t>external</a:t>
            </a:r>
            <a:r>
              <a:rPr lang="en-US" dirty="0"/>
              <a:t> to the project such as the sponsor, or the PMO, or the Portfolio Steering Committee.</a:t>
            </a:r>
          </a:p>
          <a:p>
            <a:pPr marL="342900" indent="-342900" algn="just">
              <a:lnSpc>
                <a:spcPct val="117000"/>
              </a:lnSpc>
              <a:buFont typeface="Wingdings" panose="05000000000000000000" pitchFamily="2" charset="2"/>
              <a:buChar char="q"/>
            </a:pPr>
            <a:r>
              <a:rPr lang="en-US" dirty="0"/>
              <a:t>The Project charter is normally created by the above or delegated to the Project Manager.</a:t>
            </a:r>
          </a:p>
          <a:p>
            <a:pPr marL="0" indent="0">
              <a:buNone/>
            </a:pPr>
            <a:endParaRPr lang="en-US" dirty="0"/>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273518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pc="-5" dirty="0">
                <a:solidFill>
                  <a:srgbClr val="000000"/>
                </a:solidFill>
              </a:rPr>
              <a:t>Develop Project Charter:</a:t>
            </a:r>
            <a:r>
              <a:rPr lang="en-US" sz="4000" spc="-20" dirty="0">
                <a:solidFill>
                  <a:srgbClr val="000000"/>
                </a:solidFill>
              </a:rPr>
              <a:t> </a:t>
            </a:r>
            <a:r>
              <a:rPr lang="en-US" sz="4000" b="1" spc="-5" dirty="0"/>
              <a:t>Inputs</a:t>
            </a:r>
            <a:endParaRPr lang="en-US" sz="4000" dirty="0"/>
          </a:p>
        </p:txBody>
      </p:sp>
      <p:sp>
        <p:nvSpPr>
          <p:cNvPr id="4" name="Content Placeholder 3"/>
          <p:cNvSpPr>
            <a:spLocks noGrp="1"/>
          </p:cNvSpPr>
          <p:nvPr>
            <p:ph sz="half" idx="1"/>
          </p:nvPr>
        </p:nvSpPr>
        <p:spPr>
          <a:xfrm>
            <a:off x="2346960" y="1845734"/>
            <a:ext cx="7711440" cy="4023360"/>
          </a:xfrm>
        </p:spPr>
        <p:txBody>
          <a:bodyPr>
            <a:normAutofit fontScale="70000" lnSpcReduction="20000"/>
          </a:bodyPr>
          <a:lstStyle/>
          <a:p>
            <a:pPr marL="457200" indent="-457200" algn="just">
              <a:buFont typeface="+mj-lt"/>
              <a:buAutoNum type="arabicPeriod"/>
            </a:pPr>
            <a:r>
              <a:rPr lang="en-US" sz="2100" b="1" dirty="0"/>
              <a:t>Business documents</a:t>
            </a:r>
          </a:p>
          <a:p>
            <a:pPr marL="855662" lvl="1" indent="-342900" algn="just">
              <a:buFont typeface="+mj-lt"/>
              <a:buAutoNum type="alphaUcPeriod"/>
            </a:pPr>
            <a:r>
              <a:rPr lang="en-US" b="1" dirty="0"/>
              <a:t>Business case. </a:t>
            </a:r>
            <a:r>
              <a:rPr lang="en-US" dirty="0"/>
              <a:t>The approved business case, or similar, is the business document most commonly used to create the project charter. </a:t>
            </a:r>
          </a:p>
          <a:p>
            <a:pPr marL="855662" lvl="1" indent="-342900" algn="just">
              <a:buFont typeface="Wingdings" panose="05000000000000000000" pitchFamily="2" charset="2"/>
              <a:buChar char="ü"/>
            </a:pPr>
            <a:r>
              <a:rPr lang="en-US" dirty="0"/>
              <a:t>The business case describes the necessary information from a business standpoint to determine whether the expected outcomes of the project justify the required investment. </a:t>
            </a:r>
          </a:p>
          <a:p>
            <a:pPr marL="855662" lvl="1" indent="-342900" algn="just">
              <a:buFont typeface="Wingdings" panose="05000000000000000000" pitchFamily="2" charset="2"/>
              <a:buChar char="ü"/>
            </a:pPr>
            <a:r>
              <a:rPr lang="en-US" dirty="0"/>
              <a:t>Typically, the business need and the cost benefit analysis are contained in the business case to justify and establish boundaries for the project. </a:t>
            </a:r>
          </a:p>
          <a:p>
            <a:pPr marL="803275" indent="-342900" algn="just">
              <a:buFont typeface="+mj-lt"/>
              <a:buAutoNum type="alphaUcPeriod" startAt="2"/>
            </a:pPr>
            <a:r>
              <a:rPr lang="en-US" sz="1800" b="1" dirty="0"/>
              <a:t>Benefits management plan</a:t>
            </a:r>
          </a:p>
          <a:p>
            <a:pPr marL="855662" lvl="1" indent="-342900" algn="just">
              <a:buFont typeface="Wingdings" panose="05000000000000000000" pitchFamily="2" charset="2"/>
              <a:buChar char="ü"/>
            </a:pPr>
            <a:r>
              <a:rPr lang="en-US" dirty="0"/>
              <a:t>A benefits management plan describes how and when the benefits of the project will be delivered and how they will be measured.</a:t>
            </a:r>
          </a:p>
          <a:p>
            <a:pPr marL="457200" indent="-457200" algn="just">
              <a:buFont typeface="+mj-lt"/>
              <a:buAutoNum type="arabicPeriod" startAt="2"/>
            </a:pPr>
            <a:r>
              <a:rPr lang="en-US" b="1" dirty="0"/>
              <a:t>Agreements</a:t>
            </a:r>
          </a:p>
          <a:p>
            <a:pPr marL="749300" lvl="1" indent="-288925" algn="just">
              <a:buFont typeface="Wingdings" panose="05000000000000000000" pitchFamily="2" charset="2"/>
              <a:buChar char="ü"/>
            </a:pPr>
            <a:r>
              <a:rPr lang="en-US" dirty="0"/>
              <a:t>Agreements are used to define initial intentions for a project. Agreements may take the form of contracts, memorandums of understanding (MOUs), service level agreements (SLA), letters of agreement, letters of intent, verbal agreements, email, or other written agreements. </a:t>
            </a:r>
          </a:p>
          <a:p>
            <a:pPr marL="749300" lvl="1" indent="-288925" algn="just">
              <a:buFont typeface="Wingdings" panose="05000000000000000000" pitchFamily="2" charset="2"/>
              <a:buChar char="ü"/>
            </a:pPr>
            <a:r>
              <a:rPr lang="en-US" dirty="0"/>
              <a:t>Typically, a contract is used when a project is being performed for an external customer.</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861188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pc="-5" dirty="0">
                <a:solidFill>
                  <a:srgbClr val="000000"/>
                </a:solidFill>
              </a:rPr>
              <a:t>Develop Project Charter:</a:t>
            </a:r>
            <a:r>
              <a:rPr lang="en-US" sz="4000" spc="-20" dirty="0">
                <a:solidFill>
                  <a:srgbClr val="000000"/>
                </a:solidFill>
              </a:rPr>
              <a:t> </a:t>
            </a:r>
            <a:r>
              <a:rPr lang="en-US" sz="4000" b="1" spc="-5" dirty="0"/>
              <a:t>Inputs </a:t>
            </a:r>
            <a:r>
              <a:rPr lang="en-US" sz="2400" i="1" spc="-5" dirty="0">
                <a:solidFill>
                  <a:schemeClr val="accent1">
                    <a:lumMod val="75000"/>
                  </a:schemeClr>
                </a:solidFill>
              </a:rPr>
              <a:t>(Cont.)</a:t>
            </a:r>
            <a:endParaRPr lang="en-US" sz="2400" i="1" dirty="0">
              <a:solidFill>
                <a:schemeClr val="accent1">
                  <a:lumMod val="75000"/>
                </a:schemeClr>
              </a:solidFill>
            </a:endParaRPr>
          </a:p>
        </p:txBody>
      </p:sp>
      <p:sp>
        <p:nvSpPr>
          <p:cNvPr id="4" name="Content Placeholder 3"/>
          <p:cNvSpPr>
            <a:spLocks noGrp="1"/>
          </p:cNvSpPr>
          <p:nvPr>
            <p:ph sz="half" idx="1"/>
          </p:nvPr>
        </p:nvSpPr>
        <p:spPr>
          <a:xfrm>
            <a:off x="2346960" y="1845734"/>
            <a:ext cx="7482840" cy="4023360"/>
          </a:xfrm>
        </p:spPr>
        <p:txBody>
          <a:bodyPr>
            <a:noAutofit/>
          </a:bodyPr>
          <a:lstStyle/>
          <a:p>
            <a:pPr marL="457200" indent="-457200" algn="just">
              <a:spcBef>
                <a:spcPts val="0"/>
              </a:spcBef>
              <a:spcAft>
                <a:spcPts val="1200"/>
              </a:spcAft>
              <a:buFont typeface="+mj-lt"/>
              <a:buAutoNum type="arabicPeriod" startAt="3"/>
            </a:pPr>
            <a:r>
              <a:rPr lang="en-US" sz="1800" b="1" dirty="0"/>
              <a:t>Enterprise Environmental Factors</a:t>
            </a:r>
            <a:r>
              <a:rPr lang="en-US" sz="1800" dirty="0"/>
              <a:t>: </a:t>
            </a:r>
            <a:r>
              <a:rPr lang="en-US" sz="1600" dirty="0"/>
              <a:t>This includes: “Government or industry standards (e.g., product standards, quality standards, safety standards, and workmanship standards), Legal and regulatory requirements and/or constraints, Marketplace conditions, Organizational culture and political climate, Organizational governance framework (a structured way to provide control, direction, and coordination through people, policies, and processes to meet organizational strategic and operational goals), and Stakeholders’ expectations and risk thresholds</a:t>
            </a:r>
            <a:r>
              <a:rPr lang="en-US" sz="1800" dirty="0"/>
              <a:t>.*</a:t>
            </a:r>
          </a:p>
          <a:p>
            <a:pPr marL="457200" lvl="1" indent="-457200" algn="just">
              <a:spcBef>
                <a:spcPts val="1200"/>
              </a:spcBef>
              <a:spcAft>
                <a:spcPts val="1200"/>
              </a:spcAft>
              <a:buSzPct val="100000"/>
              <a:buFont typeface="+mj-lt"/>
              <a:buAutoNum type="arabicPeriod" startAt="4"/>
            </a:pPr>
            <a:r>
              <a:rPr lang="en-US" b="1" dirty="0"/>
              <a:t>Organizational Process Assets</a:t>
            </a:r>
            <a:r>
              <a:rPr lang="en-US" dirty="0"/>
              <a:t>. </a:t>
            </a:r>
            <a:r>
              <a:rPr lang="en-US" sz="1600" dirty="0"/>
              <a:t>This includes: “Organizational standard policies, processes, and procedures; Portfolio, program, and project governance framework (governance functions and processes to provide guidance and decision making); Monitoring and reporting methods; Templates (e.g., project charter template); and Historical information and lessons learned repository (e.g., project records and documents, information about the results of previous project selection decisions, and information about previous project performance).”*</a:t>
            </a: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109</a:t>
            </a:fld>
            <a:endParaRPr lang="en-US" dirty="0"/>
          </a:p>
        </p:txBody>
      </p:sp>
      <p:sp>
        <p:nvSpPr>
          <p:cNvPr id="8" name="TextBox 7"/>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*Based on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78.</a:t>
            </a:r>
            <a:endParaRPr lang="en-US" sz="1000" dirty="0"/>
          </a:p>
        </p:txBody>
      </p:sp>
    </p:spTree>
    <p:extLst>
      <p:ext uri="{BB962C8B-B14F-4D97-AF65-F5344CB8AC3E}">
        <p14:creationId xmlns:p14="http://schemas.microsoft.com/office/powerpoint/2010/main" val="3541632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Activity2- Matching Pairs on </a:t>
            </a:r>
            <a:r>
              <a:rPr lang="en-US" dirty="0" err="1"/>
              <a:t>Nearpod</a:t>
            </a:r>
            <a:endParaRPr lang="en-US" dirty="0"/>
          </a:p>
        </p:txBody>
      </p:sp>
      <p:sp>
        <p:nvSpPr>
          <p:cNvPr id="3" name="Text Placeholder 2"/>
          <p:cNvSpPr>
            <a:spLocks noGrp="1"/>
          </p:cNvSpPr>
          <p:nvPr>
            <p:ph type="body" idx="1"/>
          </p:nvPr>
        </p:nvSpPr>
        <p:spPr/>
        <p:txBody>
          <a:bodyPr/>
          <a:lstStyle/>
          <a:p>
            <a:r>
              <a:rPr lang="en-US" dirty="0"/>
              <a:t>Case based activity</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5" name="Footer Placeholder 4"/>
          <p:cNvSpPr>
            <a:spLocks noGrp="1"/>
          </p:cNvSpPr>
          <p:nvPr>
            <p:ph type="ftr" sz="quarter" idx="11"/>
          </p:nvPr>
        </p:nvSpPr>
        <p:spPr/>
        <p:txBody>
          <a:bodyPr/>
          <a:lstStyle/>
          <a:p>
            <a:r>
              <a:rPr lang="en-US" dirty="0"/>
              <a:t>Created by:</a:t>
            </a:r>
            <a:endParaRPr lang="en-US" dirty="0">
              <a:solidFill>
                <a:srgbClr val="FFFF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11</a:t>
            </a:fld>
            <a:endParaRPr lang="en-US" dirty="0"/>
          </a:p>
        </p:txBody>
      </p:sp>
    </p:spTree>
    <p:extLst>
      <p:ext uri="{BB962C8B-B14F-4D97-AF65-F5344CB8AC3E}">
        <p14:creationId xmlns:p14="http://schemas.microsoft.com/office/powerpoint/2010/main" val="13727708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pc="-5" dirty="0">
                <a:solidFill>
                  <a:srgbClr val="000000"/>
                </a:solidFill>
              </a:rPr>
              <a:t>Develop Project Charter:</a:t>
            </a:r>
            <a:r>
              <a:rPr lang="en-US" sz="2800" spc="-20" dirty="0">
                <a:solidFill>
                  <a:srgbClr val="000000"/>
                </a:solidFill>
              </a:rPr>
              <a:t> </a:t>
            </a:r>
            <a:r>
              <a:rPr lang="en-US" sz="2800" b="1" spc="-5" dirty="0"/>
              <a:t>Tools and Techniques</a:t>
            </a:r>
            <a:endParaRPr lang="en-US" sz="2800" dirty="0"/>
          </a:p>
        </p:txBody>
      </p:sp>
      <p:sp>
        <p:nvSpPr>
          <p:cNvPr id="4" name="Content Placeholder 3"/>
          <p:cNvSpPr>
            <a:spLocks noGrp="1"/>
          </p:cNvSpPr>
          <p:nvPr>
            <p:ph sz="half" idx="1"/>
          </p:nvPr>
        </p:nvSpPr>
        <p:spPr>
          <a:xfrm>
            <a:off x="2346960" y="1845734"/>
            <a:ext cx="7543800" cy="4023360"/>
          </a:xfrm>
        </p:spPr>
        <p:txBody>
          <a:bodyPr>
            <a:normAutofit/>
          </a:bodyPr>
          <a:lstStyle/>
          <a:p>
            <a:pPr marL="457200" indent="-457200">
              <a:buFont typeface="+mj-lt"/>
              <a:buAutoNum type="arabicParenR"/>
            </a:pPr>
            <a:r>
              <a:rPr lang="en-US" sz="1900" b="1" dirty="0"/>
              <a:t>Expert Judgment, knowledgeable and experienced people:</a:t>
            </a:r>
          </a:p>
          <a:p>
            <a:pPr marL="702501" lvl="2" indent="-227013">
              <a:buFont typeface="Wingdings" panose="05000000000000000000" pitchFamily="2" charset="2"/>
              <a:buChar char="v"/>
            </a:pPr>
            <a:r>
              <a:rPr lang="en-US" sz="1600" dirty="0"/>
              <a:t>Other units within the organization</a:t>
            </a:r>
          </a:p>
          <a:p>
            <a:pPr marL="702501" lvl="2" indent="-227013">
              <a:buFont typeface="Wingdings" panose="05000000000000000000" pitchFamily="2" charset="2"/>
              <a:buChar char="v"/>
            </a:pPr>
            <a:r>
              <a:rPr lang="en-US" sz="1600" dirty="0"/>
              <a:t>Consultants</a:t>
            </a:r>
          </a:p>
          <a:p>
            <a:pPr marL="702501" lvl="2" indent="-227013">
              <a:buFont typeface="Wingdings" panose="05000000000000000000" pitchFamily="2" charset="2"/>
              <a:buChar char="v"/>
            </a:pPr>
            <a:r>
              <a:rPr lang="en-US" sz="1600" dirty="0"/>
              <a:t>Different Stakeholders (including the customer)  </a:t>
            </a:r>
          </a:p>
          <a:p>
            <a:pPr marL="702501" lvl="2" indent="-227013">
              <a:buFont typeface="Wingdings" panose="05000000000000000000" pitchFamily="2" charset="2"/>
              <a:buChar char="v"/>
            </a:pPr>
            <a:r>
              <a:rPr lang="en-US" sz="1600" dirty="0"/>
              <a:t>Project Management Office</a:t>
            </a:r>
          </a:p>
          <a:p>
            <a:pPr marL="457200" indent="-457200">
              <a:buFont typeface="+mj-lt"/>
              <a:buAutoNum type="arabicParenR" startAt="2"/>
            </a:pPr>
            <a:r>
              <a:rPr lang="en-US" sz="1900" b="1" dirty="0"/>
              <a:t>Facilitation Techniques:</a:t>
            </a:r>
          </a:p>
          <a:p>
            <a:pPr marL="702501" lvl="2" indent="-227013">
              <a:buFont typeface="Wingdings" panose="05000000000000000000" pitchFamily="2" charset="2"/>
              <a:buChar char="v"/>
            </a:pPr>
            <a:r>
              <a:rPr lang="en-US" sz="1600" dirty="0"/>
              <a:t>Brainstorming, </a:t>
            </a:r>
          </a:p>
          <a:p>
            <a:pPr marL="702501" lvl="2" indent="-227013">
              <a:buFont typeface="Wingdings" panose="05000000000000000000" pitchFamily="2" charset="2"/>
              <a:buChar char="v"/>
            </a:pPr>
            <a:r>
              <a:rPr lang="en-US" sz="1600" dirty="0"/>
              <a:t>conflict resolution, </a:t>
            </a:r>
          </a:p>
          <a:p>
            <a:pPr marL="702501" lvl="2" indent="-227013">
              <a:buFont typeface="Wingdings" panose="05000000000000000000" pitchFamily="2" charset="2"/>
              <a:buChar char="v"/>
            </a:pPr>
            <a:r>
              <a:rPr lang="en-US" sz="1600" dirty="0"/>
              <a:t>problem solving, </a:t>
            </a:r>
          </a:p>
          <a:p>
            <a:pPr marL="702501" lvl="2" indent="-227013">
              <a:buFont typeface="Wingdings" panose="05000000000000000000" pitchFamily="2" charset="2"/>
              <a:buChar char="v"/>
            </a:pPr>
            <a:r>
              <a:rPr lang="en-US" sz="1600" dirty="0"/>
              <a:t>and meetings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7983584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pc="-5" dirty="0">
                <a:solidFill>
                  <a:srgbClr val="000000"/>
                </a:solidFill>
              </a:rPr>
              <a:t>Develop Project Charter:</a:t>
            </a:r>
            <a:r>
              <a:rPr lang="en-US" sz="4000" spc="-20" dirty="0">
                <a:solidFill>
                  <a:srgbClr val="000000"/>
                </a:solidFill>
              </a:rPr>
              <a:t> </a:t>
            </a:r>
            <a:r>
              <a:rPr lang="en-US" sz="4000" b="1" spc="-5" dirty="0"/>
              <a:t>Outputs</a:t>
            </a:r>
            <a:endParaRPr lang="en-US" sz="4000" dirty="0"/>
          </a:p>
        </p:txBody>
      </p:sp>
      <p:sp>
        <p:nvSpPr>
          <p:cNvPr id="4" name="Content Placeholder 3"/>
          <p:cNvSpPr>
            <a:spLocks noGrp="1"/>
          </p:cNvSpPr>
          <p:nvPr>
            <p:ph sz="half" idx="1"/>
          </p:nvPr>
        </p:nvSpPr>
        <p:spPr/>
        <p:txBody>
          <a:bodyPr>
            <a:normAutofit/>
          </a:bodyPr>
          <a:lstStyle/>
          <a:p>
            <a:pPr marL="227013" indent="-227013">
              <a:buFont typeface="Wingdings" panose="05000000000000000000" pitchFamily="2" charset="2"/>
              <a:buChar char="v"/>
            </a:pPr>
            <a:r>
              <a:rPr lang="en-US" sz="1900" dirty="0"/>
              <a:t>The main output of this process is the </a:t>
            </a:r>
            <a:r>
              <a:rPr lang="en-US" sz="1900" b="1" dirty="0"/>
              <a:t>Project Charter</a:t>
            </a:r>
            <a:r>
              <a:rPr lang="en-US" sz="1900" dirty="0"/>
              <a:t>. Following is what the charter contains:</a:t>
            </a:r>
            <a:br>
              <a:rPr lang="en-US" sz="1900" dirty="0"/>
            </a:br>
            <a:endParaRPr lang="en-US" sz="1900" dirty="0"/>
          </a:p>
          <a:p>
            <a:pPr marL="578358" lvl="1" indent="-285750">
              <a:buFont typeface="Wingdings" panose="05000000000000000000" pitchFamily="2" charset="2"/>
              <a:buChar char="ü"/>
            </a:pPr>
            <a:r>
              <a:rPr lang="en-US" sz="1700" dirty="0"/>
              <a:t>Project Purpose/Justification</a:t>
            </a:r>
          </a:p>
          <a:p>
            <a:pPr marL="578358" lvl="1" indent="-285750">
              <a:buFont typeface="Wingdings" panose="05000000000000000000" pitchFamily="2" charset="2"/>
              <a:buChar char="ü"/>
            </a:pPr>
            <a:r>
              <a:rPr lang="en-US" sz="1700" dirty="0"/>
              <a:t>Measurable Project Objectives</a:t>
            </a:r>
          </a:p>
          <a:p>
            <a:pPr marL="578358" lvl="1" indent="-285750">
              <a:buFont typeface="Wingdings" panose="05000000000000000000" pitchFamily="2" charset="2"/>
              <a:buChar char="ü"/>
            </a:pPr>
            <a:r>
              <a:rPr lang="en-US" sz="1700" dirty="0"/>
              <a:t>High-level requirements</a:t>
            </a:r>
          </a:p>
          <a:p>
            <a:pPr marL="578358" lvl="1" indent="-285750">
              <a:buFont typeface="Wingdings" panose="05000000000000000000" pitchFamily="2" charset="2"/>
              <a:buChar char="ü"/>
            </a:pPr>
            <a:r>
              <a:rPr lang="en-US" sz="1700" dirty="0"/>
              <a:t>Assumptions and Constraints</a:t>
            </a:r>
          </a:p>
          <a:p>
            <a:pPr marL="578358" lvl="1" indent="-285750">
              <a:buFont typeface="Wingdings" panose="05000000000000000000" pitchFamily="2" charset="2"/>
              <a:buChar char="ü"/>
            </a:pPr>
            <a:r>
              <a:rPr lang="en-US" sz="1700" dirty="0"/>
              <a:t>High level project description</a:t>
            </a:r>
          </a:p>
          <a:p>
            <a:pPr marL="578358" lvl="1" indent="-285750">
              <a:buFont typeface="Wingdings" panose="05000000000000000000" pitchFamily="2" charset="2"/>
              <a:buChar char="ü"/>
            </a:pPr>
            <a:r>
              <a:rPr lang="en-US" sz="1700" dirty="0"/>
              <a:t>High level Risks</a:t>
            </a:r>
          </a:p>
          <a:p>
            <a:pPr marL="578358" lvl="1" indent="-285750">
              <a:buFont typeface="Wingdings" panose="05000000000000000000" pitchFamily="2" charset="2"/>
              <a:buChar char="ü"/>
            </a:pPr>
            <a:r>
              <a:rPr lang="en-US" sz="1700" dirty="0"/>
              <a:t>Summary budget &amp; milestones</a:t>
            </a:r>
          </a:p>
          <a:p>
            <a:pPr marL="578358" lvl="1" indent="-285750">
              <a:buFont typeface="Wingdings" panose="05000000000000000000" pitchFamily="2" charset="2"/>
              <a:buChar char="ü"/>
            </a:pPr>
            <a:r>
              <a:rPr lang="en-US" sz="1700" dirty="0"/>
              <a:t>Initial Stakeholder List</a:t>
            </a:r>
          </a:p>
          <a:p>
            <a:pPr marL="578358" lvl="1" indent="-285750">
              <a:buFont typeface="Wingdings" panose="05000000000000000000" pitchFamily="2" charset="2"/>
              <a:buChar char="ü"/>
            </a:pPr>
            <a:r>
              <a:rPr lang="en-US" sz="1700" dirty="0"/>
              <a:t>Project Approval Requirements</a:t>
            </a:r>
          </a:p>
          <a:p>
            <a:pPr marL="578358" lvl="1" indent="-285750">
              <a:buFont typeface="Wingdings" panose="05000000000000000000" pitchFamily="2" charset="2"/>
              <a:buChar char="ü"/>
            </a:pPr>
            <a:r>
              <a:rPr lang="en-US" sz="1700" dirty="0"/>
              <a:t>Assigned Project Manager</a:t>
            </a:r>
          </a:p>
          <a:p>
            <a:pPr marL="578358" lvl="1" indent="-285750">
              <a:buFont typeface="Wingdings" panose="05000000000000000000" pitchFamily="2" charset="2"/>
              <a:buChar char="ü"/>
            </a:pPr>
            <a:r>
              <a:rPr lang="en-US" sz="1700" dirty="0"/>
              <a:t>Name and Authority of the sponsor</a:t>
            </a:r>
          </a:p>
        </p:txBody>
      </p:sp>
      <p:pic>
        <p:nvPicPr>
          <p:cNvPr id="7" name="Picture 6"/>
          <p:cNvPicPr>
            <a:picLocks noChangeAspect="1"/>
          </p:cNvPicPr>
          <p:nvPr/>
        </p:nvPicPr>
        <p:blipFill>
          <a:blip r:embed="rId2"/>
          <a:stretch>
            <a:fillRect/>
          </a:stretch>
        </p:blipFill>
        <p:spPr>
          <a:xfrm>
            <a:off x="6118861" y="1981200"/>
            <a:ext cx="3999323" cy="3596952"/>
          </a:xfrm>
          <a:prstGeom prst="rect">
            <a:avLst/>
          </a:prstGeom>
        </p:spPr>
      </p:pic>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56857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Project Charter</a:t>
            </a:r>
          </a:p>
        </p:txBody>
      </p:sp>
      <p:sp>
        <p:nvSpPr>
          <p:cNvPr id="3" name="Content Placeholder 2"/>
          <p:cNvSpPr>
            <a:spLocks noGrp="1"/>
          </p:cNvSpPr>
          <p:nvPr>
            <p:ph sz="half" idx="1"/>
          </p:nvPr>
        </p:nvSpPr>
        <p:spPr>
          <a:xfrm>
            <a:off x="2346960" y="1845734"/>
            <a:ext cx="2834640" cy="4023360"/>
          </a:xfrm>
        </p:spPr>
        <p:txBody>
          <a:bodyPr/>
          <a:lstStyle/>
          <a:p>
            <a:r>
              <a:rPr lang="en-US" dirty="0"/>
              <a:t>The image on the right shows a very simplified sample of a Project Charter.</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753082"/>
            <a:ext cx="4386674" cy="45715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5902394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Activity2- Inspect charter and answer questions on </a:t>
            </a:r>
            <a:r>
              <a:rPr lang="en-US" sz="6600" dirty="0" err="1"/>
              <a:t>Nearpod</a:t>
            </a:r>
            <a:r>
              <a:rPr lang="en-US" sz="6600" dirty="0"/>
              <a:t> collaborate board</a:t>
            </a:r>
          </a:p>
        </p:txBody>
      </p:sp>
      <p:sp>
        <p:nvSpPr>
          <p:cNvPr id="3" name="Text Placeholder 2"/>
          <p:cNvSpPr>
            <a:spLocks noGrp="1"/>
          </p:cNvSpPr>
          <p:nvPr>
            <p:ph type="body" idx="1"/>
          </p:nvPr>
        </p:nvSpPr>
        <p:spPr/>
        <p:txBody>
          <a:bodyPr>
            <a:normAutofit/>
          </a:bodyPr>
          <a:lstStyle/>
          <a:p>
            <a:r>
              <a:rPr lang="en-US" dirty="0"/>
              <a:t> </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113</a:t>
            </a:fld>
            <a:endParaRPr lang="en-US" dirty="0"/>
          </a:p>
        </p:txBody>
      </p:sp>
    </p:spTree>
    <p:extLst>
      <p:ext uri="{BB962C8B-B14F-4D97-AF65-F5344CB8AC3E}">
        <p14:creationId xmlns:p14="http://schemas.microsoft.com/office/powerpoint/2010/main" val="7016205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4.2 Develop Project Management Plan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6847" y="2057400"/>
            <a:ext cx="7537923" cy="3505200"/>
          </a:xfrm>
        </p:spPr>
      </p:pic>
      <p:sp>
        <p:nvSpPr>
          <p:cNvPr id="6" name="TextBox 5"/>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82. </a:t>
            </a:r>
          </a:p>
        </p:txBody>
      </p:sp>
    </p:spTree>
    <p:extLst>
      <p:ext uri="{BB962C8B-B14F-4D97-AF65-F5344CB8AC3E}">
        <p14:creationId xmlns:p14="http://schemas.microsoft.com/office/powerpoint/2010/main" val="41941717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is </a:t>
            </a:r>
            <a:r>
              <a:rPr lang="en-US" sz="3200" b="1" dirty="0"/>
              <a:t>Develop Project Management Plan?</a:t>
            </a:r>
          </a:p>
        </p:txBody>
      </p:sp>
      <p:sp>
        <p:nvSpPr>
          <p:cNvPr id="3" name="Content Placeholder 2"/>
          <p:cNvSpPr>
            <a:spLocks noGrp="1"/>
          </p:cNvSpPr>
          <p:nvPr>
            <p:ph idx="1"/>
          </p:nvPr>
        </p:nvSpPr>
        <p:spPr/>
        <p:txBody>
          <a:bodyPr>
            <a:normAutofit fontScale="70000" lnSpcReduction="20000"/>
          </a:bodyPr>
          <a:lstStyle/>
          <a:p>
            <a:pPr marL="347663" indent="-231775" algn="just">
              <a:lnSpc>
                <a:spcPct val="130000"/>
              </a:lnSpc>
              <a:spcBef>
                <a:spcPts val="0"/>
              </a:spcBef>
              <a:spcAft>
                <a:spcPts val="600"/>
              </a:spcAft>
              <a:buClr>
                <a:srgbClr val="93B6D2"/>
              </a:buClr>
              <a:buSzPct val="85416"/>
              <a:buFont typeface="Wingdings"/>
              <a:buChar char=""/>
            </a:pPr>
            <a:r>
              <a:rPr lang="en-US" dirty="0">
                <a:cs typeface="Arial Narrow"/>
              </a:rPr>
              <a:t>The </a:t>
            </a:r>
            <a:r>
              <a:rPr lang="en-US" spc="-5" dirty="0">
                <a:cs typeface="Arial Narrow"/>
              </a:rPr>
              <a:t>process of </a:t>
            </a:r>
            <a:r>
              <a:rPr lang="en-US" b="1" spc="-5" dirty="0">
                <a:solidFill>
                  <a:srgbClr val="B85B21"/>
                </a:solidFill>
                <a:cs typeface="Arial Narrow"/>
              </a:rPr>
              <a:t>documenting </a:t>
            </a:r>
            <a:r>
              <a:rPr lang="en-US" spc="-5" dirty="0">
                <a:cs typeface="Arial Narrow"/>
              </a:rPr>
              <a:t>the actions necessary to</a:t>
            </a:r>
            <a:r>
              <a:rPr lang="en-US" spc="150" dirty="0">
                <a:cs typeface="Arial Narrow"/>
              </a:rPr>
              <a:t> </a:t>
            </a:r>
            <a:r>
              <a:rPr lang="en-US" spc="-10" dirty="0">
                <a:cs typeface="Arial Narrow"/>
              </a:rPr>
              <a:t>define,</a:t>
            </a:r>
            <a:r>
              <a:rPr lang="en-US" dirty="0">
                <a:cs typeface="Arial Narrow"/>
              </a:rPr>
              <a:t> </a:t>
            </a:r>
            <a:r>
              <a:rPr lang="en-US" b="1" spc="-5" dirty="0">
                <a:solidFill>
                  <a:srgbClr val="B85B21"/>
                </a:solidFill>
                <a:cs typeface="Arial Narrow"/>
              </a:rPr>
              <a:t>prepare</a:t>
            </a:r>
            <a:r>
              <a:rPr lang="en-US" spc="-5" dirty="0">
                <a:cs typeface="Arial Narrow"/>
              </a:rPr>
              <a:t>, </a:t>
            </a:r>
            <a:r>
              <a:rPr lang="en-US" b="1" spc="-5" dirty="0">
                <a:solidFill>
                  <a:srgbClr val="B85B21"/>
                </a:solidFill>
                <a:cs typeface="Arial Narrow"/>
              </a:rPr>
              <a:t>integrate </a:t>
            </a:r>
            <a:r>
              <a:rPr lang="en-US" spc="-5" dirty="0">
                <a:cs typeface="Arial Narrow"/>
              </a:rPr>
              <a:t>and </a:t>
            </a:r>
            <a:r>
              <a:rPr lang="en-US" b="1" spc="-5" dirty="0">
                <a:solidFill>
                  <a:srgbClr val="B85B21"/>
                </a:solidFill>
                <a:cs typeface="Arial Narrow"/>
              </a:rPr>
              <a:t>coordinate </a:t>
            </a:r>
            <a:r>
              <a:rPr lang="en-US" spc="-5" dirty="0">
                <a:cs typeface="Arial Narrow"/>
              </a:rPr>
              <a:t>all subsidiary</a:t>
            </a:r>
            <a:r>
              <a:rPr lang="en-US" spc="105" dirty="0">
                <a:cs typeface="Arial Narrow"/>
              </a:rPr>
              <a:t> </a:t>
            </a:r>
            <a:r>
              <a:rPr lang="en-US" spc="-5" dirty="0">
                <a:cs typeface="Arial Narrow"/>
              </a:rPr>
              <a:t>plans. </a:t>
            </a:r>
            <a:r>
              <a:rPr lang="en-US" dirty="0">
                <a:cs typeface="Arial Narrow"/>
              </a:rPr>
              <a:t>The key benefit of this process is the production of a comprehensive document that defines the basis of all project work and how the work will be performed.</a:t>
            </a:r>
          </a:p>
          <a:p>
            <a:pPr marL="347663" indent="-231775" algn="just">
              <a:lnSpc>
                <a:spcPct val="130000"/>
              </a:lnSpc>
              <a:spcBef>
                <a:spcPts val="0"/>
              </a:spcBef>
              <a:spcAft>
                <a:spcPts val="600"/>
              </a:spcAft>
              <a:buClr>
                <a:srgbClr val="93B6D2"/>
              </a:buClr>
              <a:buSzPct val="85416"/>
              <a:buFont typeface="Wingdings"/>
              <a:buChar char=""/>
            </a:pPr>
            <a:r>
              <a:rPr lang="en-US" sz="2100" dirty="0">
                <a:cs typeface="Arial Narrow"/>
              </a:rPr>
              <a:t>It integrates and consolidates </a:t>
            </a:r>
            <a:r>
              <a:rPr lang="en-US" sz="2100" u="sng" dirty="0">
                <a:solidFill>
                  <a:schemeClr val="accent1">
                    <a:lumMod val="75000"/>
                  </a:schemeClr>
                </a:solidFill>
                <a:cs typeface="Arial Narrow"/>
              </a:rPr>
              <a:t>all of </a:t>
            </a:r>
            <a:r>
              <a:rPr lang="en-US" sz="2100" b="1" u="sng" dirty="0">
                <a:solidFill>
                  <a:schemeClr val="accent1">
                    <a:lumMod val="75000"/>
                  </a:schemeClr>
                </a:solidFill>
                <a:cs typeface="Arial Narrow"/>
              </a:rPr>
              <a:t>the subsidiary management plans </a:t>
            </a:r>
            <a:r>
              <a:rPr lang="en-US" sz="2100" dirty="0">
                <a:cs typeface="Arial Narrow"/>
              </a:rPr>
              <a:t>and </a:t>
            </a:r>
            <a:r>
              <a:rPr lang="en-US" sz="2100" b="1" u="sng" dirty="0">
                <a:solidFill>
                  <a:schemeClr val="accent1">
                    <a:lumMod val="75000"/>
                  </a:schemeClr>
                </a:solidFill>
                <a:cs typeface="Arial Narrow"/>
              </a:rPr>
              <a:t>baselines</a:t>
            </a:r>
            <a:r>
              <a:rPr lang="en-US" sz="2100" dirty="0">
                <a:cs typeface="Arial Narrow"/>
              </a:rPr>
              <a:t>, and other information necessary to manage the project</a:t>
            </a:r>
          </a:p>
          <a:p>
            <a:pPr marL="347663" indent="-231775" algn="just">
              <a:lnSpc>
                <a:spcPct val="130000"/>
              </a:lnSpc>
              <a:spcBef>
                <a:spcPts val="0"/>
              </a:spcBef>
              <a:spcAft>
                <a:spcPts val="600"/>
              </a:spcAft>
              <a:buClr>
                <a:srgbClr val="93B6D2"/>
              </a:buClr>
              <a:buSzPct val="85416"/>
              <a:buFont typeface="Wingdings"/>
              <a:buChar char=""/>
            </a:pPr>
            <a:r>
              <a:rPr lang="en-US" dirty="0"/>
              <a:t>The project management plan defines how the project is executed, monitored and controlled, and closed. </a:t>
            </a:r>
          </a:p>
          <a:p>
            <a:pPr marL="347663" indent="-231775" algn="just">
              <a:lnSpc>
                <a:spcPct val="130000"/>
              </a:lnSpc>
              <a:spcBef>
                <a:spcPts val="0"/>
              </a:spcBef>
              <a:spcAft>
                <a:spcPts val="600"/>
              </a:spcAft>
              <a:buClr>
                <a:srgbClr val="93B6D2"/>
              </a:buClr>
              <a:buSzPct val="85416"/>
              <a:buFont typeface="Wingdings"/>
              <a:buChar char=""/>
            </a:pPr>
            <a:r>
              <a:rPr lang="en-US" dirty="0"/>
              <a:t>The project management plan should be baselined; that is, it is necessary to define at least the project references for </a:t>
            </a:r>
            <a:r>
              <a:rPr lang="en-US" b="1" dirty="0">
                <a:solidFill>
                  <a:schemeClr val="accent1">
                    <a:lumMod val="75000"/>
                  </a:schemeClr>
                </a:solidFill>
              </a:rPr>
              <a:t>scope</a:t>
            </a:r>
            <a:r>
              <a:rPr lang="en-US" dirty="0"/>
              <a:t>, </a:t>
            </a:r>
            <a:r>
              <a:rPr lang="en-US" sz="2100" b="1" dirty="0">
                <a:solidFill>
                  <a:schemeClr val="accent1">
                    <a:lumMod val="75000"/>
                  </a:schemeClr>
                </a:solidFill>
              </a:rPr>
              <a:t>time</a:t>
            </a:r>
            <a:r>
              <a:rPr lang="en-US" dirty="0"/>
              <a:t>, and </a:t>
            </a:r>
            <a:r>
              <a:rPr lang="en-US" sz="2100" b="1" dirty="0">
                <a:solidFill>
                  <a:schemeClr val="accent1">
                    <a:lumMod val="75000"/>
                  </a:schemeClr>
                </a:solidFill>
              </a:rPr>
              <a:t>cost</a:t>
            </a:r>
            <a:r>
              <a:rPr lang="en-US" dirty="0"/>
              <a:t>, so that the project execution can be measured and compared to those references and performance can be managed. </a:t>
            </a:r>
          </a:p>
          <a:p>
            <a:pPr marL="347663" indent="-231775" algn="just">
              <a:lnSpc>
                <a:spcPct val="130000"/>
              </a:lnSpc>
              <a:spcBef>
                <a:spcPts val="0"/>
              </a:spcBef>
              <a:spcAft>
                <a:spcPts val="600"/>
              </a:spcAft>
              <a:buClr>
                <a:srgbClr val="93B6D2"/>
              </a:buClr>
              <a:buSzPct val="85416"/>
              <a:buFont typeface="Wingdings"/>
              <a:buChar char=""/>
            </a:pPr>
            <a:r>
              <a:rPr lang="en-US" dirty="0"/>
              <a:t>Once it is baselined, it may only be changed through the </a:t>
            </a:r>
            <a:r>
              <a:rPr lang="en-US" b="1" dirty="0">
                <a:solidFill>
                  <a:schemeClr val="accent1">
                    <a:lumMod val="75000"/>
                  </a:schemeClr>
                </a:solidFill>
              </a:rPr>
              <a:t>Perform Integrated Change Control </a:t>
            </a:r>
            <a:r>
              <a:rPr lang="en-US" dirty="0"/>
              <a:t>process. </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278077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are the </a:t>
            </a:r>
            <a:r>
              <a:rPr lang="en-US" sz="2800" b="1" dirty="0"/>
              <a:t>Subsidiary Management Plans</a:t>
            </a:r>
            <a:r>
              <a:rPr lang="en-US" sz="3200" b="1" dirty="0"/>
              <a:t>?</a:t>
            </a:r>
          </a:p>
        </p:txBody>
      </p:sp>
      <p:sp>
        <p:nvSpPr>
          <p:cNvPr id="3" name="Content Placeholder 2"/>
          <p:cNvSpPr>
            <a:spLocks noGrp="1"/>
          </p:cNvSpPr>
          <p:nvPr>
            <p:ph idx="1"/>
          </p:nvPr>
        </p:nvSpPr>
        <p:spPr>
          <a:xfrm>
            <a:off x="2346961" y="1828800"/>
            <a:ext cx="7940041" cy="4023360"/>
          </a:xfrm>
        </p:spPr>
        <p:txBody>
          <a:bodyPr>
            <a:noAutofit/>
          </a:bodyPr>
          <a:lstStyle/>
          <a:p>
            <a:pPr marL="342900" indent="-227013">
              <a:lnSpc>
                <a:spcPct val="100000"/>
              </a:lnSpc>
              <a:spcBef>
                <a:spcPts val="0"/>
              </a:spcBef>
              <a:spcAft>
                <a:spcPts val="1200"/>
              </a:spcAft>
              <a:buFont typeface="+mj-lt"/>
              <a:buAutoNum type="arabicPeriod"/>
            </a:pPr>
            <a:r>
              <a:rPr lang="en-US" sz="1600" b="1" dirty="0"/>
              <a:t>Scope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Requirements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Schedule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Cost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Quality management plan</a:t>
            </a:r>
            <a:r>
              <a:rPr lang="en-US" sz="1600" dirty="0"/>
              <a:t>.</a:t>
            </a:r>
          </a:p>
          <a:p>
            <a:pPr marL="342900" indent="-227013">
              <a:lnSpc>
                <a:spcPct val="100000"/>
              </a:lnSpc>
              <a:spcBef>
                <a:spcPts val="0"/>
              </a:spcBef>
              <a:spcAft>
                <a:spcPts val="1200"/>
              </a:spcAft>
              <a:buFont typeface="+mj-lt"/>
              <a:buAutoNum type="arabicPeriod"/>
            </a:pPr>
            <a:r>
              <a:rPr lang="en-US" sz="1600" b="1" dirty="0"/>
              <a:t>Resource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Communications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Risk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Procurement management plan</a:t>
            </a:r>
            <a:r>
              <a:rPr lang="en-US" sz="1600" dirty="0"/>
              <a:t>. </a:t>
            </a:r>
          </a:p>
          <a:p>
            <a:pPr marL="342900" indent="-227013">
              <a:lnSpc>
                <a:spcPct val="100000"/>
              </a:lnSpc>
              <a:spcBef>
                <a:spcPts val="0"/>
              </a:spcBef>
              <a:spcAft>
                <a:spcPts val="1200"/>
              </a:spcAft>
              <a:buFont typeface="+mj-lt"/>
              <a:buAutoNum type="arabicPeriod"/>
            </a:pPr>
            <a:r>
              <a:rPr lang="en-US" sz="1600" b="1" dirty="0"/>
              <a:t>Stakeholder engagement plan</a:t>
            </a:r>
            <a:r>
              <a:rPr lang="en-US" sz="1600" dirty="0"/>
              <a:t>. </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pic>
        <p:nvPicPr>
          <p:cNvPr id="4" name="Picture 3"/>
          <p:cNvPicPr>
            <a:picLocks noChangeAspect="1"/>
          </p:cNvPicPr>
          <p:nvPr/>
        </p:nvPicPr>
        <p:blipFill>
          <a:blip r:embed="rId2"/>
          <a:stretch>
            <a:fillRect/>
          </a:stretch>
        </p:blipFill>
        <p:spPr>
          <a:xfrm>
            <a:off x="6425120" y="2895600"/>
            <a:ext cx="2853447" cy="1219200"/>
          </a:xfrm>
          <a:prstGeom prst="rect">
            <a:avLst/>
          </a:prstGeom>
        </p:spPr>
      </p:pic>
    </p:spTree>
    <p:extLst>
      <p:ext uri="{BB962C8B-B14F-4D97-AF65-F5344CB8AC3E}">
        <p14:creationId xmlns:p14="http://schemas.microsoft.com/office/powerpoint/2010/main" val="2848427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Project Management Plan Mind-Map</a:t>
            </a:r>
          </a:p>
        </p:txBody>
      </p:sp>
      <p:sp>
        <p:nvSpPr>
          <p:cNvPr id="4" name="Date Placeholder 3"/>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117</a:t>
            </a:fld>
            <a:endParaRPr lang="en-US" dirty="0"/>
          </a:p>
        </p:txBody>
      </p:sp>
      <p:pic>
        <p:nvPicPr>
          <p:cNvPr id="1026" name="Picture 2" descr="Image result for What are the Subsidiary Management Pl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835" y="1905000"/>
            <a:ext cx="7766050" cy="391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0543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Activity3- Quiz on </a:t>
            </a:r>
            <a:r>
              <a:rPr lang="en-US" dirty="0" err="1"/>
              <a:t>Nearpod</a:t>
            </a:r>
            <a:endParaRPr lang="en-US" dirty="0"/>
          </a:p>
        </p:txBody>
      </p:sp>
      <p:sp>
        <p:nvSpPr>
          <p:cNvPr id="3" name="Text Placeholder 2"/>
          <p:cNvSpPr>
            <a:spLocks noGrp="1"/>
          </p:cNvSpPr>
          <p:nvPr>
            <p:ph type="body" idx="1"/>
          </p:nvPr>
        </p:nvSpPr>
        <p:spPr/>
        <p:txBody>
          <a:bodyPr/>
          <a:lstStyle/>
          <a:p>
            <a:r>
              <a:rPr lang="en-US" dirty="0"/>
              <a:t>PIM-Project Planning Quiz</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118</a:t>
            </a:fld>
            <a:endParaRPr lang="en-US" dirty="0"/>
          </a:p>
        </p:txBody>
      </p:sp>
    </p:spTree>
    <p:extLst>
      <p:ext uri="{BB962C8B-B14F-4D97-AF65-F5344CB8AC3E}">
        <p14:creationId xmlns:p14="http://schemas.microsoft.com/office/powerpoint/2010/main" val="1953613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dirty="0"/>
              <a:t>4.3 Direct and Manage Project Work</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42446" y="1905001"/>
            <a:ext cx="6952828" cy="4141939"/>
          </a:xfr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90. </a:t>
            </a:r>
          </a:p>
        </p:txBody>
      </p:sp>
    </p:spTree>
    <p:extLst>
      <p:ext uri="{BB962C8B-B14F-4D97-AF65-F5344CB8AC3E}">
        <p14:creationId xmlns:p14="http://schemas.microsoft.com/office/powerpoint/2010/main" val="3113920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0780" y="1973580"/>
            <a:ext cx="7322821" cy="2674620"/>
          </a:xfrm>
        </p:spPr>
        <p:txBody>
          <a:bodyPr numCol="1">
            <a:noAutofit/>
          </a:bodyPr>
          <a:lstStyle/>
          <a:p>
            <a:pPr marL="0" indent="0">
              <a:lnSpc>
                <a:spcPct val="110000"/>
              </a:lnSpc>
              <a:spcBef>
                <a:spcPts val="600"/>
              </a:spcBef>
              <a:spcAft>
                <a:spcPts val="600"/>
              </a:spcAft>
              <a:buNone/>
            </a:pPr>
            <a:r>
              <a:rPr lang="en-US" altLang="en-US" b="1" u="sng" dirty="0"/>
              <a:t>What is Project Management?</a:t>
            </a:r>
          </a:p>
          <a:p>
            <a:pPr marL="0" indent="0">
              <a:lnSpc>
                <a:spcPct val="110000"/>
              </a:lnSpc>
              <a:spcBef>
                <a:spcPts val="600"/>
              </a:spcBef>
              <a:spcAft>
                <a:spcPts val="600"/>
              </a:spcAft>
              <a:buNone/>
            </a:pPr>
            <a:r>
              <a:rPr lang="en-US" dirty="0"/>
              <a:t>“Project management is the </a:t>
            </a:r>
            <a:r>
              <a:rPr lang="en-US" dirty="0">
                <a:solidFill>
                  <a:schemeClr val="accent2"/>
                </a:solidFill>
              </a:rPr>
              <a:t>application of knowledge, skills, tools, and techniques to project activities </a:t>
            </a:r>
            <a:r>
              <a:rPr lang="en-US" dirty="0"/>
              <a:t>to meet the project requirements. </a:t>
            </a:r>
          </a:p>
          <a:p>
            <a:pPr marL="0" indent="0">
              <a:lnSpc>
                <a:spcPct val="110000"/>
              </a:lnSpc>
              <a:spcBef>
                <a:spcPts val="600"/>
              </a:spcBef>
              <a:spcAft>
                <a:spcPts val="600"/>
              </a:spcAft>
              <a:buNone/>
            </a:pPr>
            <a:r>
              <a:rPr lang="en-US" dirty="0"/>
              <a:t>Project management is accomplished through the appropriate application and integration of the project management processes identified for the project”. </a:t>
            </a:r>
          </a:p>
          <a:p>
            <a:pPr marL="0" indent="0">
              <a:lnSpc>
                <a:spcPct val="110000"/>
              </a:lnSpc>
              <a:spcBef>
                <a:spcPts val="600"/>
              </a:spcBef>
              <a:spcAft>
                <a:spcPts val="600"/>
              </a:spcAft>
              <a:buNone/>
            </a:pPr>
            <a:endParaRPr lang="en-US" dirty="0"/>
          </a:p>
          <a:p>
            <a:pPr marL="0" indent="0">
              <a:lnSpc>
                <a:spcPct val="110000"/>
              </a:lnSpc>
              <a:spcBef>
                <a:spcPts val="600"/>
              </a:spcBef>
              <a:spcAft>
                <a:spcPts val="600"/>
              </a:spcAft>
              <a:buNone/>
            </a:pPr>
            <a:endParaRPr lang="en-US" sz="1800" dirty="0"/>
          </a:p>
          <a:p>
            <a:pPr marL="0" indent="0">
              <a:lnSpc>
                <a:spcPct val="110000"/>
              </a:lnSpc>
              <a:spcBef>
                <a:spcPts val="600"/>
              </a:spcBef>
              <a:spcAft>
                <a:spcPts val="600"/>
              </a:spcAft>
              <a:buNone/>
            </a:pPr>
            <a:endParaRPr lang="en-US" sz="1800" dirty="0"/>
          </a:p>
          <a:p>
            <a:pPr marL="0" indent="0">
              <a:lnSpc>
                <a:spcPct val="110000"/>
              </a:lnSpc>
              <a:spcBef>
                <a:spcPts val="600"/>
              </a:spcBef>
              <a:spcAft>
                <a:spcPts val="600"/>
              </a:spcAft>
              <a:buNone/>
            </a:pPr>
            <a:endParaRPr lang="en-US" sz="1800"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3965221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the </a:t>
            </a:r>
            <a:r>
              <a:rPr lang="en-US" sz="3200" b="1" dirty="0"/>
              <a:t>Direct and Manage Project Work</a:t>
            </a:r>
            <a:r>
              <a:rPr lang="en-US" sz="3600" b="1" dirty="0"/>
              <a:t> </a:t>
            </a:r>
            <a:r>
              <a:rPr lang="en-US" sz="3600" dirty="0"/>
              <a:t>process</a:t>
            </a:r>
            <a:r>
              <a:rPr lang="en-US" sz="3600" b="1" dirty="0"/>
              <a:t>?</a:t>
            </a:r>
          </a:p>
        </p:txBody>
      </p:sp>
      <p:sp>
        <p:nvSpPr>
          <p:cNvPr id="3" name="Content Placeholder 2"/>
          <p:cNvSpPr>
            <a:spLocks noGrp="1"/>
          </p:cNvSpPr>
          <p:nvPr>
            <p:ph idx="1"/>
          </p:nvPr>
        </p:nvSpPr>
        <p:spPr/>
        <p:txBody>
          <a:bodyPr>
            <a:normAutofit/>
          </a:bodyPr>
          <a:lstStyle/>
          <a:p>
            <a:pPr marL="460375" indent="-401638" algn="just">
              <a:buFont typeface="Wingdings" panose="05000000000000000000" pitchFamily="2" charset="2"/>
              <a:buChar char="q"/>
            </a:pPr>
            <a:r>
              <a:rPr lang="en-US" b="1" dirty="0"/>
              <a:t>Direct and Manage Project Work </a:t>
            </a:r>
            <a:r>
              <a:rPr lang="en-US" dirty="0"/>
              <a:t>is the process of leading and performing the work defined in the project management plan and implementing approved changes to achieve the project’s objectives.</a:t>
            </a:r>
          </a:p>
          <a:p>
            <a:pPr marL="460375" indent="-401638" algn="just">
              <a:buFont typeface="Wingdings" panose="05000000000000000000" pitchFamily="2" charset="2"/>
              <a:buChar char="q"/>
            </a:pPr>
            <a:r>
              <a:rPr lang="en-US" dirty="0"/>
              <a:t>This process provides overall management of the project work and project deliverables</a:t>
            </a:r>
          </a:p>
          <a:p>
            <a:pPr marL="460375" indent="-401638" algn="just">
              <a:buFont typeface="Wingdings" panose="05000000000000000000" pitchFamily="2" charset="2"/>
              <a:buChar char="q"/>
            </a:pPr>
            <a:r>
              <a:rPr lang="en-US" dirty="0"/>
              <a:t>It is performed throughout the project. </a:t>
            </a:r>
          </a:p>
          <a:p>
            <a:pPr marL="460375" indent="-401638" algn="just">
              <a:buFont typeface="Wingdings" panose="05000000000000000000" pitchFamily="2" charset="2"/>
              <a:buChar char="q"/>
            </a:pPr>
            <a:r>
              <a:rPr lang="en-US" dirty="0"/>
              <a:t>It mainly refers to the execution of the planned project activities to complete project deliverables </a:t>
            </a:r>
          </a:p>
          <a:p>
            <a:pPr marL="460375" indent="-401638" algn="just">
              <a:buFont typeface="Wingdings" panose="05000000000000000000" pitchFamily="2" charset="2"/>
              <a:buChar char="q"/>
            </a:pPr>
            <a:r>
              <a:rPr lang="en-US" dirty="0"/>
              <a:t>The PM directs the execution of the planned project activities.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3745502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dirty="0"/>
              <a:t>What is involved in the </a:t>
            </a:r>
            <a:r>
              <a:rPr lang="en-US" sz="3200" b="1" dirty="0"/>
              <a:t>Direct and Manage Project Work</a:t>
            </a:r>
            <a:r>
              <a:rPr lang="en-US" sz="3600" b="1" dirty="0"/>
              <a:t> </a:t>
            </a:r>
            <a:r>
              <a:rPr lang="en-US" sz="3600" dirty="0"/>
              <a:t>process</a:t>
            </a:r>
            <a:r>
              <a:rPr lang="en-US" sz="3600" b="1" dirty="0"/>
              <a:t>?*</a:t>
            </a:r>
          </a:p>
        </p:txBody>
      </p:sp>
      <p:sp>
        <p:nvSpPr>
          <p:cNvPr id="3" name="Content Placeholder 2"/>
          <p:cNvSpPr>
            <a:spLocks noGrp="1"/>
          </p:cNvSpPr>
          <p:nvPr>
            <p:ph idx="1"/>
          </p:nvPr>
        </p:nvSpPr>
        <p:spPr/>
        <p:txBody>
          <a:bodyPr>
            <a:normAutofit fontScale="85000" lnSpcReduction="10000"/>
          </a:bodyPr>
          <a:lstStyle/>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Performing activities to accomplish project objectives</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Creating project deliverables to meet the planned project work</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Providing, training &amp; managing team members assigned to the project</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Obtaining, managing &amp; using resources</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Implementing planned methods &amp; standards</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Establishing communication channels</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Generating work performance data</a:t>
            </a:r>
            <a:endParaRPr lang="en-US" sz="1800" dirty="0"/>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Issuing change requests </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Managing risks</a:t>
            </a:r>
          </a:p>
          <a:p>
            <a:pPr marL="460375" lvl="1" indent="-401638" algn="just">
              <a:lnSpc>
                <a:spcPct val="120000"/>
              </a:lnSpc>
              <a:spcBef>
                <a:spcPts val="600"/>
              </a:spcBef>
              <a:spcAft>
                <a:spcPts val="200"/>
              </a:spcAft>
              <a:buSzPct val="100000"/>
              <a:buFont typeface="Wingdings" panose="05000000000000000000" pitchFamily="2" charset="2"/>
              <a:buChar char="q"/>
              <a:tabLst>
                <a:tab pos="469900" algn="l"/>
              </a:tabLst>
            </a:pPr>
            <a:r>
              <a:rPr lang="en-US" dirty="0"/>
              <a:t>Managing stakeholders’ engagement</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49568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dirty="0"/>
              <a:t>4.4 Manage Project Knowledge </a:t>
            </a:r>
            <a:r>
              <a:rPr lang="en-US" sz="2400" b="1" dirty="0">
                <a:solidFill>
                  <a:srgbClr val="FF0000"/>
                </a:solidFill>
              </a:rPr>
              <a:t>{*NEW*}</a:t>
            </a:r>
            <a:endParaRPr lang="en-US" sz="3600" b="1" dirty="0">
              <a:solidFill>
                <a:srgbClr val="FF0000"/>
              </a:solidFill>
            </a:endParaRP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2908937"/>
            <a:ext cx="7086600" cy="3442882"/>
          </a:xfrm>
        </p:spPr>
      </p:pic>
      <p:sp>
        <p:nvSpPr>
          <p:cNvPr id="7" name="TextBox 6"/>
          <p:cNvSpPr txBox="1"/>
          <p:nvPr/>
        </p:nvSpPr>
        <p:spPr>
          <a:xfrm>
            <a:off x="1447800" y="6371341"/>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98. </a:t>
            </a:r>
          </a:p>
        </p:txBody>
      </p:sp>
      <p:sp>
        <p:nvSpPr>
          <p:cNvPr id="3" name="Rectangle 2"/>
          <p:cNvSpPr/>
          <p:nvPr/>
        </p:nvSpPr>
        <p:spPr>
          <a:xfrm>
            <a:off x="2346960" y="1791494"/>
            <a:ext cx="7543800" cy="923330"/>
          </a:xfrm>
          <a:prstGeom prst="rect">
            <a:avLst/>
          </a:prstGeom>
        </p:spPr>
        <p:txBody>
          <a:bodyPr wrap="square">
            <a:spAutoFit/>
          </a:bodyPr>
          <a:lstStyle/>
          <a:p>
            <a:r>
              <a:rPr lang="en-US" dirty="0"/>
              <a:t>Manage Project Knowledge is the process that uses existing or historical knowledge about projects and contributes to the creation of new knowledge for the benefit of organization.</a:t>
            </a:r>
          </a:p>
        </p:txBody>
      </p:sp>
    </p:spTree>
    <p:extLst>
      <p:ext uri="{BB962C8B-B14F-4D97-AF65-F5344CB8AC3E}">
        <p14:creationId xmlns:p14="http://schemas.microsoft.com/office/powerpoint/2010/main" val="20741243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sz="3600" dirty="0"/>
              <a:t>What is the </a:t>
            </a:r>
            <a:r>
              <a:rPr lang="en-US" sz="3200" b="1" dirty="0"/>
              <a:t>Manage Project Knowledge </a:t>
            </a:r>
            <a:r>
              <a:rPr lang="en-US" sz="3600" dirty="0"/>
              <a:t>Process?</a:t>
            </a:r>
            <a:endParaRPr lang="en-US" sz="3600"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marL="342900" indent="-342900" algn="just">
              <a:buFont typeface="Wingdings" panose="05000000000000000000" pitchFamily="2" charset="2"/>
              <a:buChar char="q"/>
            </a:pPr>
            <a:r>
              <a:rPr lang="en-US" b="1" dirty="0"/>
              <a:t>Manage Project Knowledge </a:t>
            </a:r>
            <a:r>
              <a:rPr lang="en-US" dirty="0"/>
              <a:t>is a </a:t>
            </a:r>
            <a:r>
              <a:rPr lang="en-US" b="1" dirty="0">
                <a:solidFill>
                  <a:srgbClr val="FF0000"/>
                </a:solidFill>
              </a:rPr>
              <a:t>NEW</a:t>
            </a:r>
            <a:r>
              <a:rPr lang="en-US" dirty="0"/>
              <a:t> process that was included in the PMBOK Guide 6</a:t>
            </a:r>
            <a:r>
              <a:rPr lang="en-US" baseline="30000" dirty="0"/>
              <a:t>th</a:t>
            </a:r>
            <a:r>
              <a:rPr lang="en-US" dirty="0"/>
              <a:t> Edition. </a:t>
            </a:r>
          </a:p>
          <a:p>
            <a:pPr marL="342900" indent="-342900" algn="just">
              <a:buFont typeface="Wingdings" panose="05000000000000000000" pitchFamily="2" charset="2"/>
              <a:buChar char="q"/>
            </a:pPr>
            <a:r>
              <a:rPr lang="en-US" dirty="0"/>
              <a:t>It is the process of “</a:t>
            </a:r>
            <a:r>
              <a:rPr lang="en-US" i="1" dirty="0">
                <a:solidFill>
                  <a:schemeClr val="accent1">
                    <a:lumMod val="75000"/>
                  </a:schemeClr>
                </a:solidFill>
              </a:rPr>
              <a:t>using existing knowledge and creating new knowledge to achieve the project’s objectives</a:t>
            </a:r>
            <a:r>
              <a:rPr lang="en-US" i="1" dirty="0"/>
              <a:t> </a:t>
            </a:r>
            <a:r>
              <a:rPr lang="en-US" dirty="0"/>
              <a:t>and </a:t>
            </a:r>
            <a:r>
              <a:rPr lang="en-US" i="1" dirty="0">
                <a:solidFill>
                  <a:schemeClr val="accent1">
                    <a:lumMod val="75000"/>
                  </a:schemeClr>
                </a:solidFill>
              </a:rPr>
              <a:t>contribute to organizational learning</a:t>
            </a:r>
            <a:r>
              <a:rPr lang="en-US" dirty="0"/>
              <a:t>” *</a:t>
            </a:r>
          </a:p>
          <a:p>
            <a:pPr marL="342900" indent="-342900" algn="just">
              <a:buFont typeface="Wingdings" panose="05000000000000000000" pitchFamily="2" charset="2"/>
              <a:buChar char="q"/>
            </a:pPr>
            <a:r>
              <a:rPr lang="en-US" dirty="0"/>
              <a:t>The key benefits of this process are that prior organizational knowledge is leveraged to produce or improve the project outcomes, and knowledge created by the project is available to support organizational operations and future projects or phases. </a:t>
            </a:r>
          </a:p>
          <a:p>
            <a:pPr marL="342900" indent="-342900" algn="just">
              <a:buFont typeface="Wingdings" panose="05000000000000000000" pitchFamily="2" charset="2"/>
              <a:buChar char="q"/>
            </a:pPr>
            <a:r>
              <a:rPr lang="en-US" dirty="0"/>
              <a:t>This process is </a:t>
            </a:r>
            <a:r>
              <a:rPr lang="en-US" i="1" dirty="0">
                <a:solidFill>
                  <a:schemeClr val="accent1">
                    <a:lumMod val="75000"/>
                  </a:schemeClr>
                </a:solidFill>
              </a:rPr>
              <a:t>performed throughout the project</a:t>
            </a:r>
            <a:r>
              <a:rPr lang="en-US" dirty="0"/>
              <a:t>.</a:t>
            </a:r>
          </a:p>
          <a:p>
            <a:pPr marL="342900" indent="-342900" algn="just">
              <a:buFont typeface="Wingdings" panose="05000000000000000000" pitchFamily="2" charset="2"/>
              <a:buChar char="q"/>
            </a:pPr>
            <a:r>
              <a:rPr lang="en-US" dirty="0"/>
              <a:t>The inputs, tools and techniques, and outputs of the process are depicted in Figure 4-8 that is displayed in the previous slide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2702454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905" y="228601"/>
            <a:ext cx="7543800" cy="1450757"/>
          </a:xfrm>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000" spc="-5" dirty="0">
                <a:solidFill>
                  <a:srgbClr val="000000"/>
                </a:solidFill>
              </a:rPr>
              <a:t>Manage Project Knowledge: </a:t>
            </a:r>
            <a:r>
              <a:rPr lang="en-US" sz="4000" b="1" spc="-5" dirty="0">
                <a:solidFill>
                  <a:srgbClr val="000000"/>
                </a:solidFill>
              </a:rPr>
              <a:t>Inputs</a:t>
            </a:r>
          </a:p>
        </p:txBody>
      </p:sp>
      <p:sp>
        <p:nvSpPr>
          <p:cNvPr id="4" name="Content Placeholder 3"/>
          <p:cNvSpPr>
            <a:spLocks noGrp="1"/>
          </p:cNvSpPr>
          <p:nvPr>
            <p:ph sz="half" idx="1"/>
          </p:nvPr>
        </p:nvSpPr>
        <p:spPr>
          <a:xfrm>
            <a:off x="2346960" y="1752600"/>
            <a:ext cx="7482840" cy="4116494"/>
          </a:xfrm>
        </p:spPr>
        <p:txBody>
          <a:bodyPr>
            <a:noAutofit/>
          </a:bodyPr>
          <a:lstStyle/>
          <a:p>
            <a:pPr marL="457200" indent="-457200" algn="just">
              <a:buFont typeface="+mj-lt"/>
              <a:buAutoNum type="arabicParenR"/>
            </a:pPr>
            <a:r>
              <a:rPr lang="en-US" sz="1800" b="1" dirty="0"/>
              <a:t>Project Management Plan: </a:t>
            </a:r>
            <a:r>
              <a:rPr lang="en-US" sz="1800" dirty="0"/>
              <a:t>All components of the project management plan are inputs.</a:t>
            </a:r>
          </a:p>
          <a:p>
            <a:pPr marL="457200" indent="-457200" algn="just">
              <a:spcBef>
                <a:spcPts val="600"/>
              </a:spcBef>
              <a:buFont typeface="+mj-lt"/>
              <a:buAutoNum type="arabicParenR"/>
            </a:pPr>
            <a:r>
              <a:rPr lang="en-US" sz="1800" b="1" dirty="0"/>
              <a:t>Project Documents: </a:t>
            </a:r>
            <a:r>
              <a:rPr lang="en-US" sz="1800" dirty="0"/>
              <a:t>Project documents that can be considered as inputs for this process include but are not limited to:</a:t>
            </a:r>
          </a:p>
          <a:p>
            <a:pPr lvl="2" algn="just">
              <a:buFont typeface="Wingdings" panose="05000000000000000000" pitchFamily="2" charset="2"/>
              <a:buChar char="v"/>
            </a:pPr>
            <a:r>
              <a:rPr lang="en-US" sz="1200" b="1" dirty="0"/>
              <a:t>Lessons learned register. </a:t>
            </a:r>
            <a:r>
              <a:rPr lang="en-US" sz="1200" dirty="0"/>
              <a:t>The lessons learned register provides information on effective practices in knowledge management.</a:t>
            </a:r>
          </a:p>
          <a:p>
            <a:pPr lvl="2" algn="just">
              <a:buFont typeface="Wingdings" panose="05000000000000000000" pitchFamily="2" charset="2"/>
              <a:buChar char="v"/>
            </a:pPr>
            <a:r>
              <a:rPr lang="en-US" sz="1200" b="1" dirty="0"/>
              <a:t>Project team assignments. </a:t>
            </a:r>
            <a:r>
              <a:rPr lang="en-US" sz="1200" dirty="0"/>
              <a:t>Project team assignments provide information on the type of competencies and experience available in the project and the knowledge that may be missing.</a:t>
            </a:r>
          </a:p>
          <a:p>
            <a:pPr lvl="2" algn="just">
              <a:buFont typeface="Wingdings" panose="05000000000000000000" pitchFamily="2" charset="2"/>
              <a:buChar char="v"/>
            </a:pPr>
            <a:r>
              <a:rPr lang="en-US" sz="1200" b="1" dirty="0"/>
              <a:t>Resource breakdown structure. </a:t>
            </a:r>
            <a:r>
              <a:rPr lang="en-US" sz="1200" dirty="0"/>
              <a:t>The resource breakdown structure includes information on the composition of the team and may help to understand what knowledge is available as a group and what knowledge is missing.</a:t>
            </a:r>
          </a:p>
          <a:p>
            <a:pPr lvl="2" algn="just">
              <a:buFont typeface="Wingdings" panose="05000000000000000000" pitchFamily="2" charset="2"/>
              <a:buChar char="v"/>
            </a:pPr>
            <a:r>
              <a:rPr lang="en-US" sz="1200" b="1" dirty="0"/>
              <a:t>Stakeholder register. </a:t>
            </a:r>
            <a:r>
              <a:rPr lang="en-US" sz="1200" dirty="0"/>
              <a:t>The stakeholder register contains details about the identified stakeholders to help understand the knowledge they may have.</a:t>
            </a:r>
          </a:p>
          <a:p>
            <a:pPr marL="457200" indent="-457200" algn="just">
              <a:spcBef>
                <a:spcPts val="600"/>
              </a:spcBef>
              <a:buFont typeface="+mj-lt"/>
              <a:buAutoNum type="arabicParenR"/>
            </a:pPr>
            <a:r>
              <a:rPr lang="en-US" sz="1800" b="1" dirty="0"/>
              <a:t>Deliverables: </a:t>
            </a:r>
          </a:p>
          <a:p>
            <a:pPr lvl="2" algn="just">
              <a:buFont typeface="Wingdings" panose="05000000000000000000" pitchFamily="2" charset="2"/>
              <a:buChar char="v"/>
            </a:pPr>
            <a:r>
              <a:rPr lang="en-US" sz="1200" dirty="0"/>
              <a:t>A deliverable is any unique and verifiable product, result, or capability to perform a service that is required to be produced to complete a process, phase, or project. </a:t>
            </a:r>
          </a:p>
          <a:p>
            <a:pPr lvl="2" algn="just">
              <a:buFont typeface="Wingdings" panose="05000000000000000000" pitchFamily="2" charset="2"/>
              <a:buChar char="v"/>
            </a:pPr>
            <a:r>
              <a:rPr lang="en-US" sz="1200" dirty="0"/>
              <a:t>Deliverables are typically tangible components completed to meet the project objectives and can include components of the project management plan.</a:t>
            </a:r>
          </a:p>
          <a:p>
            <a:pPr marL="457200" indent="-457200" algn="just">
              <a:spcBef>
                <a:spcPts val="0"/>
              </a:spcBef>
              <a:buFont typeface="+mj-lt"/>
              <a:buAutoNum type="arabicParenR"/>
            </a:pPr>
            <a:r>
              <a:rPr lang="en-US" sz="1800" b="1" dirty="0"/>
              <a:t>Enterprise Environmental Factors</a:t>
            </a:r>
          </a:p>
          <a:p>
            <a:pPr marL="457200" indent="-457200" algn="just">
              <a:spcBef>
                <a:spcPts val="0"/>
              </a:spcBef>
              <a:buFont typeface="+mj-lt"/>
              <a:buAutoNum type="arabicParenR"/>
            </a:pPr>
            <a:r>
              <a:rPr lang="en-US" sz="1800" b="1" dirty="0"/>
              <a:t>Organizational Process Assets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908466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905" y="228601"/>
            <a:ext cx="7543800" cy="1450757"/>
          </a:xfrm>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4000" spc="-5" dirty="0">
                <a:solidFill>
                  <a:srgbClr val="000000"/>
                </a:solidFill>
              </a:rPr>
              <a:t>Manage Project Knowledge: </a:t>
            </a:r>
            <a:r>
              <a:rPr lang="en-US" sz="4000" b="1" spc="-5" dirty="0">
                <a:solidFill>
                  <a:srgbClr val="000000"/>
                </a:solidFill>
              </a:rPr>
              <a:t>Tools &amp; Techniques</a:t>
            </a:r>
          </a:p>
        </p:txBody>
      </p:sp>
      <p:sp>
        <p:nvSpPr>
          <p:cNvPr id="4" name="Content Placeholder 3"/>
          <p:cNvSpPr>
            <a:spLocks noGrp="1"/>
          </p:cNvSpPr>
          <p:nvPr>
            <p:ph sz="half" idx="1"/>
          </p:nvPr>
        </p:nvSpPr>
        <p:spPr>
          <a:xfrm>
            <a:off x="2346960" y="1752600"/>
            <a:ext cx="7482840" cy="4343400"/>
          </a:xfrm>
        </p:spPr>
        <p:txBody>
          <a:bodyPr>
            <a:noAutofit/>
          </a:bodyPr>
          <a:lstStyle/>
          <a:p>
            <a:pPr marL="342900" indent="-342900" algn="just">
              <a:spcBef>
                <a:spcPts val="600"/>
              </a:spcBef>
              <a:buFont typeface="+mj-lt"/>
              <a:buAutoNum type="arabicParenR"/>
            </a:pPr>
            <a:r>
              <a:rPr lang="en-US" sz="1800" dirty="0"/>
              <a:t>Expert Judgment</a:t>
            </a:r>
          </a:p>
          <a:p>
            <a:pPr marL="342900" indent="-342900" algn="just">
              <a:spcBef>
                <a:spcPts val="600"/>
              </a:spcBef>
              <a:buFont typeface="+mj-lt"/>
              <a:buAutoNum type="arabicParenR"/>
            </a:pPr>
            <a:r>
              <a:rPr lang="en-US" sz="1800" dirty="0"/>
              <a:t>Knowledge Management</a:t>
            </a:r>
          </a:p>
          <a:p>
            <a:pPr marL="635508" lvl="1" indent="-342900" algn="just">
              <a:buFont typeface="Wingdings" panose="05000000000000000000" pitchFamily="2" charset="2"/>
              <a:buChar char="§"/>
            </a:pPr>
            <a:r>
              <a:rPr lang="en-US" sz="1600" dirty="0"/>
              <a:t>Knowledge management tools and techniques connect people so they can work together to create new knowledge, share tacit knowledge, and integrate the knowledge of diverse team members. The tools and techniques appropriate in a project depend on the nature of the project, especially the degree of innovation involved, the project complexity, and the level of diversity (including diversity of disciplines) among team members. </a:t>
            </a:r>
          </a:p>
          <a:p>
            <a:pPr marL="342900" indent="-342900" algn="just">
              <a:spcBef>
                <a:spcPts val="600"/>
              </a:spcBef>
              <a:buFont typeface="+mj-lt"/>
              <a:buAutoNum type="arabicParenR"/>
            </a:pPr>
            <a:r>
              <a:rPr lang="en-US" sz="1800" dirty="0"/>
              <a:t>Information Management</a:t>
            </a:r>
          </a:p>
          <a:p>
            <a:pPr marL="635508" lvl="1" indent="-342900" algn="just">
              <a:spcBef>
                <a:spcPts val="600"/>
              </a:spcBef>
              <a:buFont typeface="Wingdings" panose="05000000000000000000" pitchFamily="2" charset="2"/>
              <a:buChar char="§"/>
            </a:pPr>
            <a:r>
              <a:rPr lang="en-US" sz="1600" dirty="0"/>
              <a:t>Information management tools and techniques are used to create and connect people to information. They are effective for sharing simple, unambiguous, codified explicit knowledge</a:t>
            </a:r>
          </a:p>
          <a:p>
            <a:pPr marL="342900" lvl="1" indent="-342900" algn="just">
              <a:lnSpc>
                <a:spcPct val="100000"/>
              </a:lnSpc>
              <a:spcBef>
                <a:spcPts val="600"/>
              </a:spcBef>
              <a:buSzPct val="100000"/>
              <a:buFont typeface="+mj-lt"/>
              <a:buAutoNum type="arabicParenR" startAt="4"/>
            </a:pPr>
            <a:r>
              <a:rPr lang="en-US" dirty="0"/>
              <a:t>Interpersonal and Team Skills</a:t>
            </a:r>
          </a:p>
          <a:p>
            <a:pPr marL="635508" lvl="1" indent="-342900" algn="just">
              <a:spcBef>
                <a:spcPts val="600"/>
              </a:spcBef>
              <a:buFont typeface="Wingdings" panose="05000000000000000000" pitchFamily="2" charset="2"/>
              <a:buChar char="§"/>
            </a:pPr>
            <a:r>
              <a:rPr lang="en-US" sz="1600" dirty="0"/>
              <a:t>For example: Active listening, Facilitation Leadership,  Networking, and Political awareness. </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5990288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905" y="228601"/>
            <a:ext cx="7543800" cy="1450757"/>
          </a:xfrm>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spc="-5" dirty="0">
                <a:solidFill>
                  <a:srgbClr val="000000"/>
                </a:solidFill>
              </a:rPr>
              <a:t>Manage Project Knowledge: </a:t>
            </a:r>
            <a:r>
              <a:rPr lang="en-US" sz="3600" b="1" spc="-5" dirty="0">
                <a:solidFill>
                  <a:srgbClr val="000000"/>
                </a:solidFill>
              </a:rPr>
              <a:t>Outputs</a:t>
            </a:r>
          </a:p>
        </p:txBody>
      </p:sp>
      <p:sp>
        <p:nvSpPr>
          <p:cNvPr id="4" name="Content Placeholder 3"/>
          <p:cNvSpPr>
            <a:spLocks noGrp="1"/>
          </p:cNvSpPr>
          <p:nvPr>
            <p:ph sz="half" idx="1"/>
          </p:nvPr>
        </p:nvSpPr>
        <p:spPr>
          <a:xfrm>
            <a:off x="2346960" y="1752600"/>
            <a:ext cx="7482840" cy="4343400"/>
          </a:xfrm>
        </p:spPr>
        <p:txBody>
          <a:bodyPr>
            <a:noAutofit/>
          </a:bodyPr>
          <a:lstStyle/>
          <a:p>
            <a:pPr marL="342900" indent="-342900" algn="just">
              <a:spcBef>
                <a:spcPts val="600"/>
              </a:spcBef>
              <a:buFont typeface="+mj-lt"/>
              <a:buAutoNum type="arabicParenR"/>
            </a:pPr>
            <a:r>
              <a:rPr lang="en-US" dirty="0"/>
              <a:t>Lessons Learned Register </a:t>
            </a:r>
          </a:p>
          <a:p>
            <a:pPr marL="635508" lvl="1" indent="-342900" algn="just">
              <a:spcBef>
                <a:spcPts val="600"/>
              </a:spcBef>
              <a:buFont typeface="Wingdings" panose="05000000000000000000" pitchFamily="2" charset="2"/>
              <a:buChar char="§"/>
            </a:pPr>
            <a:r>
              <a:rPr lang="en-US" dirty="0"/>
              <a:t>The lessons learned register can include the category and description of the situation. The lessons learned register may also include the impact, recommendations, and proposed actions associated with the situation. </a:t>
            </a:r>
          </a:p>
          <a:p>
            <a:pPr marL="635508" lvl="1" indent="-342900" algn="just">
              <a:spcBef>
                <a:spcPts val="600"/>
              </a:spcBef>
              <a:buFont typeface="Wingdings" panose="05000000000000000000" pitchFamily="2" charset="2"/>
              <a:buChar char="§"/>
            </a:pPr>
            <a:r>
              <a:rPr lang="en-US" dirty="0"/>
              <a:t>The lessons learned register may record challenges, problems, realized risks and opportunities, or other content as appropriate.</a:t>
            </a:r>
          </a:p>
          <a:p>
            <a:pPr marL="342900" indent="-342900" algn="just">
              <a:spcBef>
                <a:spcPts val="600"/>
              </a:spcBef>
              <a:buFont typeface="+mj-lt"/>
              <a:buAutoNum type="arabicParenR"/>
            </a:pPr>
            <a:r>
              <a:rPr lang="en-US" dirty="0"/>
              <a:t>Project Management Plan Updates</a:t>
            </a:r>
          </a:p>
          <a:p>
            <a:pPr marL="635508" lvl="1" indent="-342900" algn="just">
              <a:spcBef>
                <a:spcPts val="600"/>
              </a:spcBef>
              <a:buFont typeface="Wingdings" panose="05000000000000000000" pitchFamily="2" charset="2"/>
              <a:buChar char="ü"/>
            </a:pPr>
            <a:r>
              <a:rPr lang="en-US" dirty="0"/>
              <a:t>Any change to the project management plan goes through the organization’s change control process via a change request. Any component of the project management plan may be updated as a result of this process</a:t>
            </a:r>
          </a:p>
          <a:p>
            <a:pPr marL="342900" indent="-342900" algn="just">
              <a:spcBef>
                <a:spcPts val="600"/>
              </a:spcBef>
              <a:buFont typeface="+mj-lt"/>
              <a:buAutoNum type="arabicParenR"/>
            </a:pPr>
            <a:r>
              <a:rPr lang="en-US" dirty="0"/>
              <a:t>Organizational Process Assets Updates</a:t>
            </a:r>
          </a:p>
          <a:p>
            <a:pPr marL="635508" lvl="1" indent="-342900" algn="just">
              <a:spcBef>
                <a:spcPts val="600"/>
              </a:spcBef>
              <a:buFont typeface="Wingdings" panose="05000000000000000000" pitchFamily="2" charset="2"/>
              <a:buChar char="ü"/>
            </a:pPr>
            <a:r>
              <a:rPr lang="en-US" dirty="0"/>
              <a:t>Existing knowledge can also be added or embedded for the first time as a result of this process; for example, if an existing idea for a new procedure is piloted in the project and found to be successful.</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5179363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dirty="0"/>
              <a:t>4.5 Monitor and Control Project Work</a:t>
            </a:r>
          </a:p>
        </p:txBody>
      </p:sp>
      <p:pic>
        <p:nvPicPr>
          <p:cNvPr id="4" name="Content Placeholder 3"/>
          <p:cNvPicPr>
            <a:picLocks noGrp="1" noChangeAspect="1"/>
          </p:cNvPicPr>
          <p:nvPr>
            <p:ph idx="1"/>
          </p:nvPr>
        </p:nvPicPr>
        <p:blipFill>
          <a:blip r:embed="rId3"/>
          <a:stretch>
            <a:fillRect/>
          </a:stretch>
        </p:blipFill>
        <p:spPr>
          <a:xfrm>
            <a:off x="2628900" y="1828801"/>
            <a:ext cx="6934200" cy="4272751"/>
          </a:xfrm>
          <a:prstGeom prst="rect">
            <a:avLst/>
          </a:prstGeo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105. </a:t>
            </a:r>
          </a:p>
        </p:txBody>
      </p:sp>
    </p:spTree>
    <p:extLst>
      <p:ext uri="{BB962C8B-B14F-4D97-AF65-F5344CB8AC3E}">
        <p14:creationId xmlns:p14="http://schemas.microsoft.com/office/powerpoint/2010/main" val="23977091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Performance Information and Reports</a:t>
            </a:r>
          </a:p>
        </p:txBody>
      </p:sp>
      <p:pic>
        <p:nvPicPr>
          <p:cNvPr id="7" name="Content Placeholder 6"/>
          <p:cNvPicPr>
            <a:picLocks noGrp="1" noChangeAspect="1"/>
          </p:cNvPicPr>
          <p:nvPr>
            <p:ph idx="1"/>
          </p:nvPr>
        </p:nvPicPr>
        <p:blipFill>
          <a:blip r:embed="rId3"/>
          <a:stretch>
            <a:fillRect/>
          </a:stretch>
        </p:blipFill>
        <p:spPr>
          <a:xfrm>
            <a:off x="2514600" y="2667000"/>
            <a:ext cx="7306370" cy="2514600"/>
          </a:xfrm>
          <a:prstGeom prst="rect">
            <a:avLst/>
          </a:prstGeom>
        </p:spPr>
      </p:pic>
      <p:sp>
        <p:nvSpPr>
          <p:cNvPr id="4" name="Date Placeholder 3"/>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128</a:t>
            </a:fld>
            <a:endParaRPr lang="en-US" dirty="0"/>
          </a:p>
        </p:txBody>
      </p:sp>
      <p:sp>
        <p:nvSpPr>
          <p:cNvPr id="8" name="Rectangle 7"/>
          <p:cNvSpPr/>
          <p:nvPr/>
        </p:nvSpPr>
        <p:spPr>
          <a:xfrm>
            <a:off x="2438400" y="5181601"/>
            <a:ext cx="7313412" cy="523220"/>
          </a:xfrm>
          <a:prstGeom prst="rect">
            <a:avLst/>
          </a:prstGeom>
        </p:spPr>
        <p:txBody>
          <a:bodyPr wrap="square">
            <a:spAutoFit/>
          </a:bodyPr>
          <a:lstStyle/>
          <a:p>
            <a:r>
              <a:rPr lang="en-US" sz="1400" dirty="0">
                <a:solidFill>
                  <a:srgbClr val="002060"/>
                </a:solidFill>
              </a:rPr>
              <a:t>Source: </a:t>
            </a:r>
          </a:p>
          <a:p>
            <a:r>
              <a:rPr lang="en-US" sz="1400" dirty="0">
                <a:solidFill>
                  <a:srgbClr val="002060"/>
                </a:solidFill>
              </a:rPr>
              <a:t>https://www.projectcubicle.com/work-performance-data-work-performance-information/</a:t>
            </a:r>
          </a:p>
        </p:txBody>
      </p:sp>
      <p:sp>
        <p:nvSpPr>
          <p:cNvPr id="9" name="TextBox 8"/>
          <p:cNvSpPr txBox="1"/>
          <p:nvPr/>
        </p:nvSpPr>
        <p:spPr>
          <a:xfrm>
            <a:off x="2514600" y="2035148"/>
            <a:ext cx="7418763" cy="646331"/>
          </a:xfrm>
          <a:prstGeom prst="rect">
            <a:avLst/>
          </a:prstGeom>
          <a:noFill/>
        </p:spPr>
        <p:txBody>
          <a:bodyPr wrap="square" rtlCol="0">
            <a:spAutoFit/>
          </a:bodyPr>
          <a:lstStyle/>
          <a:p>
            <a:r>
              <a:rPr lang="en-US" dirty="0"/>
              <a:t>While project work is performed, information is collected and distributed as per the communication plan </a:t>
            </a:r>
          </a:p>
        </p:txBody>
      </p:sp>
    </p:spTree>
    <p:extLst>
      <p:ext uri="{BB962C8B-B14F-4D97-AF65-F5344CB8AC3E}">
        <p14:creationId xmlns:p14="http://schemas.microsoft.com/office/powerpoint/2010/main" val="1761443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the </a:t>
            </a:r>
            <a:r>
              <a:rPr lang="en-US" sz="3600" b="1" dirty="0"/>
              <a:t>Monitor and Control Project Work </a:t>
            </a:r>
            <a:r>
              <a:rPr lang="en-US" sz="3600" dirty="0"/>
              <a:t>process?</a:t>
            </a:r>
          </a:p>
        </p:txBody>
      </p:sp>
      <p:sp>
        <p:nvSpPr>
          <p:cNvPr id="3" name="Content Placeholder 2"/>
          <p:cNvSpPr>
            <a:spLocks noGrp="1"/>
          </p:cNvSpPr>
          <p:nvPr>
            <p:ph idx="1"/>
          </p:nvPr>
        </p:nvSpPr>
        <p:spPr/>
        <p:txBody>
          <a:bodyPr/>
          <a:lstStyle/>
          <a:p>
            <a:pPr marL="401638" indent="-401638" algn="just">
              <a:buFont typeface="Wingdings" panose="05000000000000000000" pitchFamily="2" charset="2"/>
              <a:buChar char="q"/>
            </a:pPr>
            <a:r>
              <a:rPr lang="en-US" dirty="0"/>
              <a:t>Monitor and Control Project Work is the process of </a:t>
            </a:r>
            <a:r>
              <a:rPr lang="en-US" i="1" dirty="0">
                <a:solidFill>
                  <a:schemeClr val="accent1">
                    <a:lumMod val="75000"/>
                  </a:schemeClr>
                </a:solidFill>
              </a:rPr>
              <a:t>tracking, reviewing, and reporting the overall progress </a:t>
            </a:r>
            <a:r>
              <a:rPr lang="en-US" dirty="0"/>
              <a:t>to meet the performance objectives defined in the project management plan. </a:t>
            </a:r>
          </a:p>
          <a:p>
            <a:pPr marL="401638" indent="-401638" algn="just">
              <a:buFont typeface="Wingdings" panose="05000000000000000000" pitchFamily="2" charset="2"/>
              <a:buChar char="q"/>
            </a:pPr>
            <a:r>
              <a:rPr lang="en-US" dirty="0"/>
              <a:t>The key benefits of this process are that it </a:t>
            </a:r>
            <a:r>
              <a:rPr lang="en-US" i="1" dirty="0">
                <a:solidFill>
                  <a:schemeClr val="accent1">
                    <a:lumMod val="75000"/>
                  </a:schemeClr>
                </a:solidFill>
              </a:rPr>
              <a:t>allows stakeholders to understand the current state of the project</a:t>
            </a:r>
            <a:r>
              <a:rPr lang="en-US" dirty="0"/>
              <a:t>, to </a:t>
            </a:r>
            <a:r>
              <a:rPr lang="en-US" i="1" dirty="0">
                <a:solidFill>
                  <a:schemeClr val="accent1">
                    <a:lumMod val="75000"/>
                  </a:schemeClr>
                </a:solidFill>
              </a:rPr>
              <a:t>recognize the actions taken to address any performance issues</a:t>
            </a:r>
            <a:r>
              <a:rPr lang="en-US" dirty="0"/>
              <a:t>, and </a:t>
            </a:r>
            <a:r>
              <a:rPr lang="en-US" i="1" dirty="0">
                <a:solidFill>
                  <a:schemeClr val="accent1">
                    <a:lumMod val="75000"/>
                  </a:schemeClr>
                </a:solidFill>
              </a:rPr>
              <a:t>to have visibility into the future project status with cost and schedule forecasts</a:t>
            </a:r>
            <a:r>
              <a:rPr lang="en-US" dirty="0"/>
              <a:t>. </a:t>
            </a:r>
          </a:p>
          <a:p>
            <a:pPr marL="401638" indent="-401638" algn="just">
              <a:buFont typeface="Wingdings" panose="05000000000000000000" pitchFamily="2" charset="2"/>
              <a:buChar char="q"/>
            </a:pPr>
            <a:r>
              <a:rPr lang="en-US" dirty="0"/>
              <a:t>This process is </a:t>
            </a:r>
            <a:r>
              <a:rPr lang="en-US" i="1" dirty="0">
                <a:solidFill>
                  <a:schemeClr val="accent1">
                    <a:lumMod val="75000"/>
                  </a:schemeClr>
                </a:solidFill>
              </a:rPr>
              <a:t>performed throughout the project</a:t>
            </a:r>
            <a:r>
              <a:rPr lang="en-US" dirty="0"/>
              <a:t>. </a:t>
            </a:r>
          </a:p>
          <a:p>
            <a:pPr marL="401638" indent="-401638" algn="just">
              <a:buFont typeface="Wingdings" panose="05000000000000000000" pitchFamily="2" charset="2"/>
              <a:buChar char="q"/>
            </a:pPr>
            <a:r>
              <a:rPr lang="en-US" dirty="0"/>
              <a:t>The inputs, tools and techniques, and outputs of the process are depicted in Figure 4-10 that is displayed in the previous slide.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69464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202180" y="4529254"/>
            <a:ext cx="7627621" cy="2286000"/>
          </a:xfrm>
        </p:spPr>
        <p:txBody>
          <a:bodyPr numCol="1">
            <a:noAutofit/>
          </a:bodyPr>
          <a:lstStyle/>
          <a:p>
            <a:br>
              <a:rPr lang="en-US" altLang="en-US" sz="1800" b="1" dirty="0">
                <a:solidFill>
                  <a:srgbClr val="FF0000"/>
                </a:solidFill>
              </a:rPr>
            </a:br>
            <a:br>
              <a:rPr lang="en-US" altLang="en-US" sz="1800" b="1" dirty="0">
                <a:solidFill>
                  <a:srgbClr val="FF0000"/>
                </a:solidFill>
              </a:rPr>
            </a:br>
            <a:br>
              <a:rPr lang="en-US" altLang="en-US" sz="1800" b="1" dirty="0">
                <a:solidFill>
                  <a:srgbClr val="FF0000"/>
                </a:solidFill>
              </a:rPr>
            </a:br>
            <a:br>
              <a:rPr lang="en-US" altLang="en-US" sz="1800" b="1" dirty="0">
                <a:solidFill>
                  <a:srgbClr val="FF0000"/>
                </a:solidFill>
              </a:rPr>
            </a:br>
            <a:br>
              <a:rPr lang="en-US" altLang="en-US" sz="1800" b="1" dirty="0">
                <a:solidFill>
                  <a:srgbClr val="FF0000"/>
                </a:solidFill>
              </a:rPr>
            </a:br>
            <a:endParaRPr lang="en-US" altLang="en-US" sz="1800" b="1" dirty="0">
              <a:solidFill>
                <a:srgbClr val="FF0000"/>
              </a:solidFill>
            </a:endParaRP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graphicFrame>
        <p:nvGraphicFramePr>
          <p:cNvPr id="4" name="Table 3"/>
          <p:cNvGraphicFramePr>
            <a:graphicFrameLocks noGrp="1"/>
          </p:cNvGraphicFramePr>
          <p:nvPr>
            <p:extLst>
              <p:ext uri="{D42A27DB-BD31-4B8C-83A1-F6EECF244321}">
                <p14:modId xmlns:p14="http://schemas.microsoft.com/office/powerpoint/2010/main" val="1435399109"/>
              </p:ext>
            </p:extLst>
          </p:nvPr>
        </p:nvGraphicFramePr>
        <p:xfrm>
          <a:off x="1524000" y="2022089"/>
          <a:ext cx="8153400" cy="3159511"/>
        </p:xfrm>
        <a:graphic>
          <a:graphicData uri="http://schemas.openxmlformats.org/drawingml/2006/table">
            <a:tbl>
              <a:tblPr firstRow="1" bandRow="1">
                <a:tableStyleId>{21E4AEA4-8DFA-4A89-87EB-49C32662AFE0}</a:tableStyleId>
              </a:tblPr>
              <a:tblGrid>
                <a:gridCol w="4076700">
                  <a:extLst>
                    <a:ext uri="{9D8B030D-6E8A-4147-A177-3AD203B41FA5}">
                      <a16:colId xmlns:a16="http://schemas.microsoft.com/office/drawing/2014/main" val="2381708101"/>
                    </a:ext>
                  </a:extLst>
                </a:gridCol>
                <a:gridCol w="4076700">
                  <a:extLst>
                    <a:ext uri="{9D8B030D-6E8A-4147-A177-3AD203B41FA5}">
                      <a16:colId xmlns:a16="http://schemas.microsoft.com/office/drawing/2014/main" val="4147617351"/>
                    </a:ext>
                  </a:extLst>
                </a:gridCol>
              </a:tblGrid>
              <a:tr h="624490">
                <a:tc>
                  <a:txBody>
                    <a:bodyPr/>
                    <a:lstStyle/>
                    <a:p>
                      <a:r>
                        <a:rPr lang="en-US" altLang="en-US" sz="1800" dirty="0"/>
                        <a:t>Effective project management helps 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t>Poor project management can lead to:</a:t>
                      </a:r>
                      <a:endParaRPr lang="en-US" sz="1800" dirty="0"/>
                    </a:p>
                  </a:txBody>
                  <a:tcPr/>
                </a:tc>
                <a:extLst>
                  <a:ext uri="{0D108BD9-81ED-4DB2-BD59-A6C34878D82A}">
                    <a16:rowId xmlns:a16="http://schemas.microsoft.com/office/drawing/2014/main" val="67333588"/>
                  </a:ext>
                </a:extLst>
              </a:tr>
              <a:tr h="2535021">
                <a:tc>
                  <a:txBody>
                    <a:bodyPr/>
                    <a:lstStyle/>
                    <a:p>
                      <a:pPr marL="800100" lvl="1" indent="-342900">
                        <a:buFont typeface="Wingdings" panose="05000000000000000000" pitchFamily="2" charset="2"/>
                        <a:buChar char="ü"/>
                      </a:pPr>
                      <a:r>
                        <a:rPr lang="en-US" altLang="en-US" sz="1800" dirty="0"/>
                        <a:t>Meeting business objectives</a:t>
                      </a:r>
                    </a:p>
                    <a:p>
                      <a:pPr marL="800100" lvl="1" indent="-342900">
                        <a:buFont typeface="Wingdings" panose="05000000000000000000" pitchFamily="2" charset="2"/>
                        <a:buChar char="ü"/>
                      </a:pPr>
                      <a:r>
                        <a:rPr lang="en-US" altLang="en-US" sz="1800" dirty="0"/>
                        <a:t>Satisfying stakeholders expectations</a:t>
                      </a:r>
                    </a:p>
                    <a:p>
                      <a:pPr marL="800100" lvl="1" indent="-342900">
                        <a:buFont typeface="Wingdings" panose="05000000000000000000" pitchFamily="2" charset="2"/>
                        <a:buChar char="ü"/>
                      </a:pPr>
                      <a:r>
                        <a:rPr lang="en-US" altLang="en-US" sz="1800" dirty="0"/>
                        <a:t>Optimizing the use of resources</a:t>
                      </a:r>
                    </a:p>
                    <a:p>
                      <a:pPr marL="800100" lvl="1" indent="-342900">
                        <a:buFont typeface="Wingdings" panose="05000000000000000000" pitchFamily="2" charset="2"/>
                        <a:buChar char="ü"/>
                      </a:pPr>
                      <a:r>
                        <a:rPr lang="en-US" altLang="en-US" sz="1800" dirty="0"/>
                        <a:t>Managing change</a:t>
                      </a:r>
                    </a:p>
                    <a:p>
                      <a:pPr marL="800100" lvl="1" indent="-342900">
                        <a:buFont typeface="Wingdings" panose="05000000000000000000" pitchFamily="2" charset="2"/>
                        <a:buChar char="ü"/>
                      </a:pPr>
                      <a:r>
                        <a:rPr lang="en-US" altLang="en-US" sz="1800" dirty="0"/>
                        <a:t>Responding to risks in a timely manner</a:t>
                      </a:r>
                    </a:p>
                    <a:p>
                      <a:endParaRPr lang="en-US" sz="1800" dirty="0"/>
                    </a:p>
                  </a:txBody>
                  <a:tcPr/>
                </a:tc>
                <a:tc>
                  <a:txBody>
                    <a:bodyPr/>
                    <a:lstStyle/>
                    <a:p>
                      <a:pPr marL="742950" lvl="1" indent="-285750">
                        <a:buFont typeface="Wingdings" panose="05000000000000000000" pitchFamily="2" charset="2"/>
                        <a:buChar char="q"/>
                      </a:pPr>
                      <a:r>
                        <a:rPr lang="en-US" altLang="en-US" sz="1800" dirty="0"/>
                        <a:t>Missing deadlines</a:t>
                      </a:r>
                    </a:p>
                    <a:p>
                      <a:pPr marL="742950" lvl="1" indent="-285750">
                        <a:buFont typeface="Wingdings" panose="05000000000000000000" pitchFamily="2" charset="2"/>
                        <a:buChar char="q"/>
                      </a:pPr>
                      <a:r>
                        <a:rPr lang="en-US" altLang="en-US" sz="1800" dirty="0"/>
                        <a:t>Poor quality of project</a:t>
                      </a:r>
                    </a:p>
                    <a:p>
                      <a:pPr marL="742950" lvl="1" indent="-285750">
                        <a:buFont typeface="Wingdings" panose="05000000000000000000" pitchFamily="2" charset="2"/>
                        <a:buChar char="q"/>
                      </a:pPr>
                      <a:r>
                        <a:rPr lang="en-US" altLang="en-US" sz="1800" dirty="0"/>
                        <a:t>Cost overruns</a:t>
                      </a:r>
                    </a:p>
                    <a:p>
                      <a:pPr marL="742950" lvl="1" indent="-285750">
                        <a:buFont typeface="Wingdings" panose="05000000000000000000" pitchFamily="2" charset="2"/>
                        <a:buChar char="q"/>
                      </a:pPr>
                      <a:r>
                        <a:rPr lang="en-US" altLang="en-US" sz="1800" dirty="0"/>
                        <a:t>Scope creep</a:t>
                      </a:r>
                    </a:p>
                    <a:p>
                      <a:pPr marL="742950" lvl="1" indent="-285750">
                        <a:buFont typeface="Wingdings" panose="05000000000000000000" pitchFamily="2" charset="2"/>
                        <a:buChar char="q"/>
                      </a:pPr>
                      <a:r>
                        <a:rPr lang="en-US" altLang="en-US" sz="1800" dirty="0"/>
                        <a:t>Unsatisfied stakeholders</a:t>
                      </a:r>
                    </a:p>
                    <a:p>
                      <a:pPr marL="742950" lvl="1" indent="-285750">
                        <a:buFont typeface="Wingdings" panose="05000000000000000000" pitchFamily="2" charset="2"/>
                        <a:buChar char="q"/>
                      </a:pPr>
                      <a:r>
                        <a:rPr lang="en-US" altLang="en-US" sz="1800" dirty="0"/>
                        <a:t>Project failure</a:t>
                      </a:r>
                    </a:p>
                    <a:p>
                      <a:pPr marL="0" indent="0">
                        <a:lnSpc>
                          <a:spcPct val="110000"/>
                        </a:lnSpc>
                        <a:spcBef>
                          <a:spcPts val="600"/>
                        </a:spcBef>
                        <a:spcAft>
                          <a:spcPts val="600"/>
                        </a:spcAft>
                        <a:buNone/>
                      </a:pPr>
                      <a:endParaRPr lang="en-US" sz="1800" kern="1200" spc="-10" dirty="0"/>
                    </a:p>
                    <a:p>
                      <a:endParaRPr lang="en-US" sz="1800" dirty="0"/>
                    </a:p>
                  </a:txBody>
                  <a:tcPr/>
                </a:tc>
                <a:extLst>
                  <a:ext uri="{0D108BD9-81ED-4DB2-BD59-A6C34878D82A}">
                    <a16:rowId xmlns:a16="http://schemas.microsoft.com/office/drawing/2014/main" val="1260710602"/>
                  </a:ext>
                </a:extLst>
              </a:tr>
            </a:tbl>
          </a:graphicData>
        </a:graphic>
      </p:graphicFrame>
    </p:spTree>
    <p:extLst>
      <p:ext uri="{BB962C8B-B14F-4D97-AF65-F5344CB8AC3E}">
        <p14:creationId xmlns:p14="http://schemas.microsoft.com/office/powerpoint/2010/main" val="33478946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dirty="0"/>
              <a:t>What are some tasks in monitoring and controlling projects?</a:t>
            </a:r>
          </a:p>
        </p:txBody>
      </p:sp>
      <p:sp>
        <p:nvSpPr>
          <p:cNvPr id="3" name="Content Placeholder 2"/>
          <p:cNvSpPr>
            <a:spLocks noGrp="1"/>
          </p:cNvSpPr>
          <p:nvPr>
            <p:ph idx="1"/>
          </p:nvPr>
        </p:nvSpPr>
        <p:spPr/>
        <p:txBody>
          <a:bodyPr>
            <a:normAutofit fontScale="77500" lnSpcReduction="20000"/>
          </a:bodyPr>
          <a:lstStyle/>
          <a:p>
            <a:pPr marL="512763" indent="-285750" algn="just">
              <a:lnSpc>
                <a:spcPct val="120000"/>
              </a:lnSpc>
              <a:spcBef>
                <a:spcPts val="600"/>
              </a:spcBef>
              <a:spcAft>
                <a:spcPts val="600"/>
              </a:spcAft>
              <a:buFont typeface="Wingdings" panose="05000000000000000000" pitchFamily="2" charset="2"/>
              <a:buChar char="q"/>
            </a:pPr>
            <a:r>
              <a:rPr lang="en-US" dirty="0"/>
              <a:t>Comparing actual project performance against the project management plan;</a:t>
            </a:r>
          </a:p>
          <a:p>
            <a:pPr marL="512763" indent="-285750" algn="just">
              <a:buFont typeface="Wingdings" panose="05000000000000000000" pitchFamily="2" charset="2"/>
              <a:buChar char="q"/>
            </a:pPr>
            <a:r>
              <a:rPr lang="en-US" dirty="0"/>
              <a:t>Assessing performance periodically to determine whether any corrective or preventive actions are indicated, and then recommending those actions as necessary;</a:t>
            </a:r>
          </a:p>
          <a:p>
            <a:pPr marL="512763" indent="-285750" algn="just">
              <a:buFont typeface="Wingdings" panose="05000000000000000000" pitchFamily="2" charset="2"/>
              <a:buChar char="q"/>
            </a:pPr>
            <a:r>
              <a:rPr lang="en-US" dirty="0"/>
              <a:t>Checking the status of individual project risks;</a:t>
            </a:r>
          </a:p>
          <a:p>
            <a:pPr marL="512763" indent="-285750" algn="just">
              <a:buFont typeface="Wingdings" panose="05000000000000000000" pitchFamily="2" charset="2"/>
              <a:buChar char="q"/>
            </a:pPr>
            <a:r>
              <a:rPr lang="en-US" dirty="0"/>
              <a:t>Maintaining an accurate, timely information base concerning the project’s product(s) and their associated documentation through project completion;</a:t>
            </a:r>
          </a:p>
          <a:p>
            <a:pPr marL="512763" indent="-285750" algn="just">
              <a:buFont typeface="Wingdings" panose="05000000000000000000" pitchFamily="2" charset="2"/>
              <a:buChar char="q"/>
            </a:pPr>
            <a:r>
              <a:rPr lang="en-US" dirty="0"/>
              <a:t>Providing information to support status reporting, progress measurement, and forecasting;</a:t>
            </a:r>
          </a:p>
          <a:p>
            <a:pPr marL="512763" indent="-285750" algn="just">
              <a:buFont typeface="Wingdings" panose="05000000000000000000" pitchFamily="2" charset="2"/>
              <a:buChar char="q"/>
            </a:pPr>
            <a:r>
              <a:rPr lang="en-US" dirty="0"/>
              <a:t>Providing forecasts to update current cost and current schedule information;</a:t>
            </a:r>
          </a:p>
          <a:p>
            <a:pPr marL="512763" indent="-285750" algn="just">
              <a:buFont typeface="Wingdings" panose="05000000000000000000" pitchFamily="2" charset="2"/>
              <a:buChar char="q"/>
            </a:pPr>
            <a:r>
              <a:rPr lang="en-US" dirty="0"/>
              <a:t>Monitoring implementation of approved changes as they occur;</a:t>
            </a:r>
          </a:p>
          <a:p>
            <a:pPr marL="512763" indent="-285750" algn="just">
              <a:buFont typeface="Wingdings" panose="05000000000000000000" pitchFamily="2" charset="2"/>
              <a:buChar char="q"/>
            </a:pPr>
            <a:r>
              <a:rPr lang="en-US" dirty="0"/>
              <a:t>Providing appropriate reporting on project progress and status to program management when the project is part of an overall program; and</a:t>
            </a:r>
          </a:p>
          <a:p>
            <a:pPr marL="512763" indent="-285750" algn="just">
              <a:buFont typeface="Wingdings" panose="05000000000000000000" pitchFamily="2" charset="2"/>
              <a:buChar char="q"/>
            </a:pPr>
            <a:r>
              <a:rPr lang="en-US" dirty="0"/>
              <a:t>Ensuring that the project stays aligned with the business needs.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4968489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Activity4- Matching activity on </a:t>
            </a:r>
            <a:r>
              <a:rPr lang="en-US" dirty="0" err="1"/>
              <a:t>Nearpod</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131</a:t>
            </a:fld>
            <a:endParaRPr lang="en-US" dirty="0"/>
          </a:p>
        </p:txBody>
      </p:sp>
    </p:spTree>
    <p:extLst>
      <p:ext uri="{BB962C8B-B14F-4D97-AF65-F5344CB8AC3E}">
        <p14:creationId xmlns:p14="http://schemas.microsoft.com/office/powerpoint/2010/main" val="16752303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2453640" cy="1450757"/>
          </a:xfrm>
        </p:spPr>
        <p:txBody>
          <a:bodyPr>
            <a:normAutofit/>
          </a:bodyPr>
          <a:lstStyle/>
          <a:p>
            <a:r>
              <a:rPr lang="en-US" dirty="0"/>
              <a:t>Change Requests</a:t>
            </a:r>
          </a:p>
        </p:txBody>
      </p:sp>
      <p:sp>
        <p:nvSpPr>
          <p:cNvPr id="3" name="Content Placeholder 2"/>
          <p:cNvSpPr>
            <a:spLocks noGrp="1"/>
          </p:cNvSpPr>
          <p:nvPr>
            <p:ph idx="1"/>
          </p:nvPr>
        </p:nvSpPr>
        <p:spPr>
          <a:xfrm>
            <a:off x="2346959" y="1845734"/>
            <a:ext cx="2778106" cy="4250266"/>
          </a:xfrm>
        </p:spPr>
        <p:txBody>
          <a:bodyPr>
            <a:normAutofit fontScale="62500" lnSpcReduction="20000"/>
          </a:bodyPr>
          <a:lstStyle/>
          <a:p>
            <a:r>
              <a:rPr lang="en-US" dirty="0"/>
              <a:t>A project can have several change requests relating to:</a:t>
            </a:r>
          </a:p>
          <a:p>
            <a:pPr>
              <a:buFont typeface="Wingdings" panose="05000000000000000000" pitchFamily="2" charset="2"/>
              <a:buChar char="§"/>
            </a:pPr>
            <a:r>
              <a:rPr lang="en-US" dirty="0"/>
              <a:t>Scope</a:t>
            </a:r>
          </a:p>
          <a:p>
            <a:pPr>
              <a:buFont typeface="Wingdings" panose="05000000000000000000" pitchFamily="2" charset="2"/>
              <a:buChar char="§"/>
            </a:pPr>
            <a:r>
              <a:rPr lang="en-US" dirty="0"/>
              <a:t>Costs</a:t>
            </a:r>
          </a:p>
          <a:p>
            <a:pPr>
              <a:buFont typeface="Wingdings" panose="05000000000000000000" pitchFamily="2" charset="2"/>
              <a:buChar char="§"/>
            </a:pPr>
            <a:r>
              <a:rPr lang="en-US" dirty="0"/>
              <a:t>Schedule</a:t>
            </a:r>
          </a:p>
          <a:p>
            <a:pPr>
              <a:buFont typeface="Wingdings" panose="05000000000000000000" pitchFamily="2" charset="2"/>
              <a:buChar char="§"/>
            </a:pPr>
            <a:r>
              <a:rPr lang="en-US" dirty="0"/>
              <a:t>Constraints</a:t>
            </a:r>
          </a:p>
          <a:p>
            <a:pPr>
              <a:buFont typeface="Wingdings" panose="05000000000000000000" pitchFamily="2" charset="2"/>
              <a:buChar char="§"/>
            </a:pPr>
            <a:r>
              <a:rPr lang="en-US" dirty="0"/>
              <a:t>Technology</a:t>
            </a:r>
          </a:p>
          <a:p>
            <a:pPr>
              <a:buFont typeface="Wingdings" panose="05000000000000000000" pitchFamily="2" charset="2"/>
              <a:buChar char="§"/>
            </a:pPr>
            <a:r>
              <a:rPr lang="en-US" dirty="0"/>
              <a:t>Resources </a:t>
            </a:r>
          </a:p>
          <a:p>
            <a:pPr marL="0" indent="0">
              <a:buNone/>
            </a:pPr>
            <a:r>
              <a:rPr lang="en-US" dirty="0"/>
              <a:t>Changes must be requested using a formal document and must be approved</a:t>
            </a:r>
          </a:p>
          <a:p>
            <a:pPr marL="0" indent="0">
              <a:buNone/>
            </a:pPr>
            <a:r>
              <a:rPr lang="en-US" dirty="0"/>
              <a:t>The impact of change is assessed before approval</a:t>
            </a:r>
          </a:p>
          <a:p>
            <a:pPr marL="0" indent="0">
              <a:buNone/>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132</a:t>
            </a:fld>
            <a:endParaRPr lang="en-US" dirty="0"/>
          </a:p>
        </p:txBody>
      </p:sp>
      <p:pic>
        <p:nvPicPr>
          <p:cNvPr id="7" name="Picture 6"/>
          <p:cNvPicPr>
            <a:picLocks noChangeAspect="1"/>
          </p:cNvPicPr>
          <p:nvPr/>
        </p:nvPicPr>
        <p:blipFill>
          <a:blip r:embed="rId2"/>
          <a:stretch>
            <a:fillRect/>
          </a:stretch>
        </p:blipFill>
        <p:spPr>
          <a:xfrm>
            <a:off x="5125066" y="990600"/>
            <a:ext cx="5026491" cy="5105400"/>
          </a:xfrm>
          <a:prstGeom prst="rect">
            <a:avLst/>
          </a:prstGeom>
        </p:spPr>
      </p:pic>
    </p:spTree>
    <p:extLst>
      <p:ext uri="{BB962C8B-B14F-4D97-AF65-F5344CB8AC3E}">
        <p14:creationId xmlns:p14="http://schemas.microsoft.com/office/powerpoint/2010/main" val="852801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Changes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Customer includes a new requirement </a:t>
            </a:r>
          </a:p>
          <a:p>
            <a:pPr>
              <a:buFont typeface="Wingdings" panose="05000000000000000000" pitchFamily="2" charset="2"/>
              <a:buChar char="§"/>
            </a:pPr>
            <a:r>
              <a:rPr lang="en-US" dirty="0"/>
              <a:t>Due to an unforeseen event, the number of project working hours have reduced, resulting in changes to the schedule</a:t>
            </a:r>
          </a:p>
          <a:p>
            <a:pPr>
              <a:buFont typeface="Wingdings" panose="05000000000000000000" pitchFamily="2" charset="2"/>
              <a:buChar char="§"/>
            </a:pPr>
            <a:r>
              <a:rPr lang="en-US" dirty="0"/>
              <a:t>A product that is essential for the project has been withdrawn by the manufacturer.  This product must be replaced by a newer model with slightly different specifications.</a:t>
            </a:r>
          </a:p>
          <a:p>
            <a:pPr>
              <a:buFont typeface="Wingdings" panose="05000000000000000000" pitchFamily="2" charset="2"/>
              <a:buChar char="§"/>
            </a:pPr>
            <a:r>
              <a:rPr lang="en-US" dirty="0"/>
              <a:t>A project needs an additional team member</a:t>
            </a:r>
          </a:p>
          <a:p>
            <a:endParaRPr lang="en-US" dirty="0"/>
          </a:p>
        </p:txBody>
      </p:sp>
      <p:sp>
        <p:nvSpPr>
          <p:cNvPr id="4" name="Date Placeholder 3"/>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133</a:t>
            </a:fld>
            <a:endParaRPr lang="en-US" dirty="0"/>
          </a:p>
        </p:txBody>
      </p:sp>
    </p:spTree>
    <p:extLst>
      <p:ext uri="{BB962C8B-B14F-4D97-AF65-F5344CB8AC3E}">
        <p14:creationId xmlns:p14="http://schemas.microsoft.com/office/powerpoint/2010/main" val="40716315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38924">
                <a:srgbClr val="FADFB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3600" dirty="0"/>
              <a:t>4.6 Perform Integrated Change Control</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9528" y="1939706"/>
            <a:ext cx="7114073" cy="4233882"/>
          </a:xfr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113. </a:t>
            </a:r>
          </a:p>
        </p:txBody>
      </p:sp>
    </p:spTree>
    <p:extLst>
      <p:ext uri="{BB962C8B-B14F-4D97-AF65-F5344CB8AC3E}">
        <p14:creationId xmlns:p14="http://schemas.microsoft.com/office/powerpoint/2010/main" val="10797283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the </a:t>
            </a:r>
            <a:r>
              <a:rPr lang="en-US" sz="3600" b="1" dirty="0"/>
              <a:t>Perform Integrated Change Control </a:t>
            </a:r>
            <a:r>
              <a:rPr lang="en-US" sz="3600" dirty="0"/>
              <a:t>process?</a:t>
            </a:r>
          </a:p>
        </p:txBody>
      </p:sp>
      <p:sp>
        <p:nvSpPr>
          <p:cNvPr id="3" name="Content Placeholder 2"/>
          <p:cNvSpPr>
            <a:spLocks noGrp="1"/>
          </p:cNvSpPr>
          <p:nvPr>
            <p:ph idx="1"/>
          </p:nvPr>
        </p:nvSpPr>
        <p:spPr/>
        <p:txBody>
          <a:bodyPr>
            <a:normAutofit fontScale="92500" lnSpcReduction="20000"/>
          </a:bodyPr>
          <a:lstStyle/>
          <a:p>
            <a:pPr marL="342900" indent="-342900" algn="just">
              <a:buFont typeface="Wingdings" panose="05000000000000000000" pitchFamily="2" charset="2"/>
              <a:buChar char="q"/>
            </a:pPr>
            <a:r>
              <a:rPr lang="en-US" dirty="0"/>
              <a:t>Perform Integrated Change Control is the process of </a:t>
            </a:r>
            <a:r>
              <a:rPr lang="en-US" i="1" dirty="0">
                <a:solidFill>
                  <a:schemeClr val="accent1">
                    <a:lumMod val="75000"/>
                  </a:schemeClr>
                </a:solidFill>
              </a:rPr>
              <a:t>reviewing all change requests; approving changes and managing changes to deliverables, project documents, and the project management plan; and communicating the decisions.</a:t>
            </a:r>
          </a:p>
          <a:p>
            <a:pPr marL="342900" indent="-342900" algn="just">
              <a:buFont typeface="Wingdings" panose="05000000000000000000" pitchFamily="2" charset="2"/>
              <a:buChar char="q"/>
            </a:pPr>
            <a:r>
              <a:rPr lang="en-US" dirty="0"/>
              <a:t>This process reviews all requests for changes to project documents, deliverables, or the project management plan and determines the resolution of the change requests. </a:t>
            </a:r>
          </a:p>
          <a:p>
            <a:pPr marL="635508" lvl="1" indent="-342900" algn="just">
              <a:buFont typeface="Wingdings" panose="05000000000000000000" pitchFamily="2" charset="2"/>
              <a:buChar char="q"/>
            </a:pPr>
            <a:r>
              <a:rPr lang="en-US" dirty="0"/>
              <a:t>The </a:t>
            </a:r>
            <a:r>
              <a:rPr lang="en-US" b="1" u="sng" dirty="0">
                <a:solidFill>
                  <a:srgbClr val="0070C0"/>
                </a:solidFill>
              </a:rPr>
              <a:t>key benefit </a:t>
            </a:r>
            <a:r>
              <a:rPr lang="en-US" dirty="0"/>
              <a:t>of this process is that </a:t>
            </a:r>
            <a:r>
              <a:rPr lang="en-US" i="1" dirty="0">
                <a:solidFill>
                  <a:schemeClr val="accent1">
                    <a:lumMod val="75000"/>
                  </a:schemeClr>
                </a:solidFill>
              </a:rPr>
              <a:t>it allows for documented changes within the project to be considered in an integrated manner while addressing overall project risk, which often arises from changes made without consideration of the overall project objectives or plans</a:t>
            </a:r>
            <a:r>
              <a:rPr lang="en-US" dirty="0"/>
              <a:t>. </a:t>
            </a:r>
          </a:p>
          <a:p>
            <a:pPr marL="342900" indent="-342900" algn="just">
              <a:buFont typeface="Wingdings" panose="05000000000000000000" pitchFamily="2" charset="2"/>
              <a:buChar char="q"/>
            </a:pPr>
            <a:r>
              <a:rPr lang="en-US" dirty="0"/>
              <a:t>This process is </a:t>
            </a:r>
            <a:r>
              <a:rPr lang="en-US" sz="2100" i="1" dirty="0">
                <a:solidFill>
                  <a:schemeClr val="accent1">
                    <a:lumMod val="75000"/>
                  </a:schemeClr>
                </a:solidFill>
              </a:rPr>
              <a:t>performed throughout the project</a:t>
            </a:r>
            <a:r>
              <a:rPr lang="en-US" dirty="0"/>
              <a:t>. </a:t>
            </a:r>
          </a:p>
          <a:p>
            <a:pPr marL="342900" indent="-342900" algn="just">
              <a:buFont typeface="Wingdings" panose="05000000000000000000" pitchFamily="2" charset="2"/>
              <a:buChar char="q"/>
            </a:pPr>
            <a:r>
              <a:rPr lang="en-US" dirty="0"/>
              <a:t>The inputs, tools and techniques, and outputs of the process are depicted in Figure 4-12 that is displayed in the previous slide.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9152865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904999" y="2174874"/>
            <a:ext cx="8458201" cy="3046988"/>
          </a:xfrm>
        </p:spPr>
        <p:txBody>
          <a:bodyPr>
            <a:normAutofit lnSpcReduction="10000"/>
          </a:bodyPr>
          <a:lstStyle/>
          <a:p>
            <a:r>
              <a:rPr lang="en-US" sz="2400" dirty="0"/>
              <a:t>Three main objectives:</a:t>
            </a:r>
          </a:p>
          <a:p>
            <a:pPr lvl="1"/>
            <a:r>
              <a:rPr lang="en-US" dirty="0"/>
              <a:t>Influence the factors that create changes to ensure that changes are beneficial.</a:t>
            </a:r>
          </a:p>
          <a:p>
            <a:pPr lvl="1"/>
            <a:r>
              <a:rPr lang="en-US" dirty="0"/>
              <a:t>Determine that a change has occurred.</a:t>
            </a:r>
          </a:p>
          <a:p>
            <a:pPr lvl="1"/>
            <a:r>
              <a:rPr lang="en-US" dirty="0"/>
              <a:t>Manage actual changes as they occur.</a:t>
            </a:r>
          </a:p>
          <a:p>
            <a:pPr lvl="1"/>
            <a:endParaRPr lang="en-US" dirty="0"/>
          </a:p>
          <a:p>
            <a:r>
              <a:rPr lang="en-US" sz="2400" dirty="0"/>
              <a:t>A </a:t>
            </a:r>
            <a:r>
              <a:rPr lang="en-US" sz="2400" i="1" dirty="0">
                <a:solidFill>
                  <a:schemeClr val="accent2">
                    <a:lumMod val="75000"/>
                  </a:schemeClr>
                </a:solidFill>
              </a:rPr>
              <a:t>baseline</a:t>
            </a:r>
            <a:r>
              <a:rPr lang="en-US" sz="2400" i="1" dirty="0"/>
              <a:t> </a:t>
            </a:r>
            <a:r>
              <a:rPr lang="en-US" sz="2400" dirty="0"/>
              <a:t>is the approved project management plan plus approved changes.</a:t>
            </a:r>
          </a:p>
          <a:p>
            <a:endParaRPr lang="en-US" i="1" dirty="0"/>
          </a:p>
        </p:txBody>
      </p:sp>
      <p:sp>
        <p:nvSpPr>
          <p:cNvPr id="2" name="Title 1"/>
          <p:cNvSpPr>
            <a:spLocks noGrp="1"/>
          </p:cNvSpPr>
          <p:nvPr>
            <p:ph type="title"/>
          </p:nvPr>
        </p:nvSpPr>
        <p:spPr/>
        <p:txBody>
          <a:bodyPr>
            <a:normAutofit/>
          </a:bodyPr>
          <a:lstStyle/>
          <a:p>
            <a:pPr lvl="0"/>
            <a:r>
              <a:rPr lang="en-US" sz="3600" b="1" dirty="0"/>
              <a:t>Perform Integrated Change Control</a:t>
            </a:r>
            <a:endParaRPr lang="en-US" sz="3600" dirty="0"/>
          </a:p>
        </p:txBody>
      </p:sp>
    </p:spTree>
    <p:extLst>
      <p:ext uri="{BB962C8B-B14F-4D97-AF65-F5344CB8AC3E}">
        <p14:creationId xmlns:p14="http://schemas.microsoft.com/office/powerpoint/2010/main" val="4104534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3600" b="1" dirty="0"/>
              <a:t>Perform Integrated Change Control</a:t>
            </a:r>
            <a:endParaRPr lang="en-US" sz="3600" dirty="0"/>
          </a:p>
        </p:txBody>
      </p:sp>
      <p:sp>
        <p:nvSpPr>
          <p:cNvPr id="7" name="Date Placeholder 6"/>
          <p:cNvSpPr>
            <a:spLocks noGrp="1"/>
          </p:cNvSpPr>
          <p:nvPr>
            <p:ph type="dt" sz="half" idx="10"/>
          </p:nvPr>
        </p:nvSpPr>
        <p:spPr/>
        <p:txBody>
          <a:bodyPr/>
          <a:lstStyle/>
          <a:p>
            <a:fld id="{E808B20C-BF9F-464A-998B-8FC8A85E0AE7}" type="datetime1">
              <a:rPr lang="en-US" smtClean="0"/>
              <a:t>12/13/20</a:t>
            </a:fld>
            <a:endParaRPr lang="en-US"/>
          </a:p>
        </p:txBody>
      </p:sp>
      <p:sp>
        <p:nvSpPr>
          <p:cNvPr id="8" name="Footer Placeholder 7"/>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9" name="Slide Number Placeholder 8"/>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137</a:t>
            </a:fld>
            <a:endParaRPr lang="en-US" dirty="0"/>
          </a:p>
        </p:txBody>
      </p:sp>
      <p:pic>
        <p:nvPicPr>
          <p:cNvPr id="11" name="Picture 10"/>
          <p:cNvPicPr>
            <a:picLocks noChangeAspect="1"/>
          </p:cNvPicPr>
          <p:nvPr/>
        </p:nvPicPr>
        <p:blipFill>
          <a:blip r:embed="rId2"/>
          <a:stretch>
            <a:fillRect/>
          </a:stretch>
        </p:blipFill>
        <p:spPr>
          <a:xfrm>
            <a:off x="2346960" y="1905000"/>
            <a:ext cx="7650856" cy="3733801"/>
          </a:xfrm>
          <a:prstGeom prst="rect">
            <a:avLst/>
          </a:prstGeom>
        </p:spPr>
      </p:pic>
    </p:spTree>
    <p:extLst>
      <p:ext uri="{BB962C8B-B14F-4D97-AF65-F5344CB8AC3E}">
        <p14:creationId xmlns:p14="http://schemas.microsoft.com/office/powerpoint/2010/main" val="29440813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a project closed?</a:t>
            </a:r>
          </a:p>
        </p:txBody>
      </p:sp>
      <p:sp>
        <p:nvSpPr>
          <p:cNvPr id="3" name="Content Placeholder 2"/>
          <p:cNvSpPr>
            <a:spLocks noGrp="1"/>
          </p:cNvSpPr>
          <p:nvPr>
            <p:ph idx="1"/>
          </p:nvPr>
        </p:nvSpPr>
        <p:spPr/>
        <p:txBody>
          <a:bodyPr/>
          <a:lstStyle/>
          <a:p>
            <a:pPr marL="457200" indent="-457200">
              <a:buFont typeface="+mj-lt"/>
              <a:buAutoNum type="arabicPeriod"/>
            </a:pPr>
            <a:r>
              <a:rPr lang="en-US" dirty="0"/>
              <a:t>When all the work is confirmed to be completed</a:t>
            </a:r>
          </a:p>
          <a:p>
            <a:pPr marL="457200" indent="-457200">
              <a:buFont typeface="+mj-lt"/>
              <a:buAutoNum type="arabicPeriod"/>
            </a:pPr>
            <a:r>
              <a:rPr lang="en-US" dirty="0"/>
              <a:t>When all the project management processes have been executed	</a:t>
            </a:r>
          </a:p>
          <a:p>
            <a:pPr marL="457200" indent="-457200">
              <a:buFont typeface="+mj-lt"/>
              <a:buAutoNum type="arabicPeriod"/>
            </a:pPr>
            <a:r>
              <a:rPr lang="en-US" dirty="0"/>
              <a:t>Stakeholders agree that the project is completed</a:t>
            </a:r>
          </a:p>
        </p:txBody>
      </p:sp>
      <p:sp>
        <p:nvSpPr>
          <p:cNvPr id="4" name="Date Placeholder 3"/>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138</a:t>
            </a:fld>
            <a:endParaRPr lang="en-US" dirty="0"/>
          </a:p>
        </p:txBody>
      </p:sp>
    </p:spTree>
    <p:extLst>
      <p:ext uri="{BB962C8B-B14F-4D97-AF65-F5344CB8AC3E}">
        <p14:creationId xmlns:p14="http://schemas.microsoft.com/office/powerpoint/2010/main" val="13897095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4.7 Close Project or Phase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9400" y="1828800"/>
            <a:ext cx="6073140" cy="4699747"/>
          </a:xfrm>
        </p:spPr>
      </p:pic>
      <p:sp>
        <p:nvSpPr>
          <p:cNvPr id="7" name="TextBox 6"/>
          <p:cNvSpPr txBox="1"/>
          <p:nvPr/>
        </p:nvSpPr>
        <p:spPr>
          <a:xfrm>
            <a:off x="1546860" y="6371341"/>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121. </a:t>
            </a:r>
          </a:p>
        </p:txBody>
      </p:sp>
    </p:spTree>
    <p:extLst>
      <p:ext uri="{BB962C8B-B14F-4D97-AF65-F5344CB8AC3E}">
        <p14:creationId xmlns:p14="http://schemas.microsoft.com/office/powerpoint/2010/main" val="8498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8401" y="1905000"/>
            <a:ext cx="7696201" cy="4023360"/>
          </a:xfrm>
        </p:spPr>
        <p:txBody>
          <a:bodyPr>
            <a:noAutofit/>
          </a:bodyPr>
          <a:lstStyle/>
          <a:p>
            <a:pPr marL="0" indent="0">
              <a:lnSpc>
                <a:spcPct val="110000"/>
              </a:lnSpc>
              <a:spcBef>
                <a:spcPts val="600"/>
              </a:spcBef>
              <a:spcAft>
                <a:spcPts val="600"/>
              </a:spcAft>
              <a:buNone/>
            </a:pPr>
            <a:r>
              <a:rPr lang="en-US" altLang="en-US" sz="1600" b="1" u="sng" dirty="0"/>
              <a:t>Project Stakeholders:</a:t>
            </a:r>
            <a:r>
              <a:rPr lang="en-US" altLang="en-US" sz="1600" b="1" dirty="0"/>
              <a:t> </a:t>
            </a:r>
            <a:r>
              <a:rPr lang="en-US" sz="1600" dirty="0"/>
              <a:t>Any individual or party that has interest in the project.</a:t>
            </a:r>
          </a:p>
          <a:p>
            <a:pPr marL="0" indent="0">
              <a:lnSpc>
                <a:spcPct val="110000"/>
              </a:lnSpc>
              <a:spcBef>
                <a:spcPts val="600"/>
              </a:spcBef>
              <a:spcAft>
                <a:spcPts val="600"/>
              </a:spcAft>
              <a:buNone/>
            </a:pPr>
            <a:endParaRPr lang="en-US" altLang="en-US" sz="1600" b="1" u="sng" dirty="0"/>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38710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
        <p:nvSpPr>
          <p:cNvPr id="4" name="TextBox 3"/>
          <p:cNvSpPr txBox="1"/>
          <p:nvPr/>
        </p:nvSpPr>
        <p:spPr>
          <a:xfrm>
            <a:off x="6934200" y="5974115"/>
            <a:ext cx="304800" cy="307777"/>
          </a:xfrm>
          <a:prstGeom prst="rect">
            <a:avLst/>
          </a:prstGeom>
          <a:noFill/>
        </p:spPr>
        <p:txBody>
          <a:bodyPr wrap="square" rtlCol="0">
            <a:spAutoFit/>
          </a:bodyPr>
          <a:lstStyle/>
          <a:p>
            <a:r>
              <a:rPr lang="en-US" sz="1400" dirty="0"/>
              <a:t>*</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362201"/>
            <a:ext cx="6019800" cy="388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010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the </a:t>
            </a:r>
            <a:r>
              <a:rPr lang="en-US" sz="3600" b="1" dirty="0"/>
              <a:t>Close Project or Phase </a:t>
            </a:r>
            <a:r>
              <a:rPr lang="en-US" sz="3600" dirty="0"/>
              <a:t>process?</a:t>
            </a:r>
            <a:endParaRPr lang="en-US" sz="3600" b="1" dirty="0"/>
          </a:p>
        </p:txBody>
      </p:sp>
      <p:sp>
        <p:nvSpPr>
          <p:cNvPr id="3" name="Content Placeholder 2"/>
          <p:cNvSpPr>
            <a:spLocks noGrp="1"/>
          </p:cNvSpPr>
          <p:nvPr>
            <p:ph idx="1"/>
          </p:nvPr>
        </p:nvSpPr>
        <p:spPr/>
        <p:txBody>
          <a:bodyPr>
            <a:normAutofit lnSpcReduction="10000"/>
          </a:bodyPr>
          <a:lstStyle/>
          <a:p>
            <a:pPr marL="460375" indent="-460375" algn="just">
              <a:buFont typeface="Wingdings" panose="05000000000000000000" pitchFamily="2" charset="2"/>
              <a:buChar char="q"/>
            </a:pPr>
            <a:r>
              <a:rPr lang="en-US" dirty="0"/>
              <a:t>Close Project or Phase is the process of </a:t>
            </a:r>
            <a:r>
              <a:rPr lang="en-US" i="1" dirty="0">
                <a:solidFill>
                  <a:schemeClr val="accent1">
                    <a:lumMod val="75000"/>
                  </a:schemeClr>
                </a:solidFill>
              </a:rPr>
              <a:t>finalizing all activities for the project, phase, or contract</a:t>
            </a:r>
            <a:r>
              <a:rPr lang="en-US" dirty="0"/>
              <a:t>. </a:t>
            </a:r>
          </a:p>
          <a:p>
            <a:pPr marL="460375" indent="-460375" algn="just">
              <a:buFont typeface="Wingdings" panose="05000000000000000000" pitchFamily="2" charset="2"/>
              <a:buChar char="q"/>
            </a:pPr>
            <a:r>
              <a:rPr lang="en-US" dirty="0"/>
              <a:t>The key benefits of this process are:</a:t>
            </a:r>
          </a:p>
          <a:p>
            <a:pPr marL="752475" lvl="1" indent="-239713" algn="just">
              <a:buFont typeface="Wingdings" panose="05000000000000000000" pitchFamily="2" charset="2"/>
              <a:buChar char="§"/>
            </a:pPr>
            <a:r>
              <a:rPr lang="en-US" dirty="0"/>
              <a:t>The project or phase information is archived, </a:t>
            </a:r>
          </a:p>
          <a:p>
            <a:pPr marL="752475" lvl="1" indent="-239713" algn="just">
              <a:buFont typeface="Wingdings" panose="05000000000000000000" pitchFamily="2" charset="2"/>
              <a:buChar char="§"/>
            </a:pPr>
            <a:r>
              <a:rPr lang="en-US" dirty="0"/>
              <a:t>the planned work is completed, </a:t>
            </a:r>
          </a:p>
          <a:p>
            <a:pPr marL="752475" lvl="1" indent="-239713" algn="just">
              <a:buFont typeface="Wingdings" panose="05000000000000000000" pitchFamily="2" charset="2"/>
              <a:buChar char="§"/>
            </a:pPr>
            <a:r>
              <a:rPr lang="en-US" dirty="0"/>
              <a:t>All costs are charged to the project account</a:t>
            </a:r>
          </a:p>
          <a:p>
            <a:pPr marL="752475" lvl="1" indent="-239713" algn="just">
              <a:buFont typeface="Wingdings" panose="05000000000000000000" pitchFamily="2" charset="2"/>
              <a:buChar char="§"/>
            </a:pPr>
            <a:r>
              <a:rPr lang="en-US" dirty="0"/>
              <a:t>and organizational team resources are released to pursue new projects. </a:t>
            </a:r>
          </a:p>
          <a:p>
            <a:pPr marL="460375" indent="-460375" algn="just">
              <a:buFont typeface="Wingdings" panose="05000000000000000000" pitchFamily="2" charset="2"/>
              <a:buChar char="q"/>
            </a:pPr>
            <a:r>
              <a:rPr lang="en-US" dirty="0"/>
              <a:t>This process is performed once or at predefined points in the project.</a:t>
            </a:r>
          </a:p>
          <a:p>
            <a:pPr marL="460375" indent="-460375" algn="just">
              <a:buFont typeface="Wingdings" panose="05000000000000000000" pitchFamily="2" charset="2"/>
              <a:buChar char="q"/>
            </a:pPr>
            <a:r>
              <a:rPr lang="en-US" dirty="0"/>
              <a:t>The inputs, tools and techniques, and outputs of the process are depicted in Figure 4-14 that is displayed in the previous slide.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6872099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A5E2-1100-4F8B-A512-3ABE485D63F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3B4E198-89D2-4E94-8E21-A994427592CB}"/>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ü"/>
            </a:pPr>
            <a:r>
              <a:rPr lang="en-US" dirty="0"/>
              <a:t>Project Integration management is the direct responsibility of the project manager</a:t>
            </a:r>
            <a:endParaRPr lang="en-US"/>
          </a:p>
          <a:p>
            <a:pPr>
              <a:buFont typeface="Wingdings" panose="020F0502020204030204" pitchFamily="34" charset="0"/>
              <a:buChar char="ü"/>
            </a:pPr>
            <a:r>
              <a:rPr lang="en-US" dirty="0"/>
              <a:t>Activities of integration management are conducted through all project process groups</a:t>
            </a:r>
          </a:p>
          <a:p>
            <a:pPr>
              <a:buFont typeface="Wingdings" panose="020F0502020204030204" pitchFamily="34" charset="0"/>
              <a:buChar char="ü"/>
            </a:pPr>
            <a:r>
              <a:rPr lang="en-US" dirty="0"/>
              <a:t>Key project documents such as the charter, project plan, change requests, project progress reports, lessons learned reports and project final report are produced </a:t>
            </a:r>
          </a:p>
          <a:p>
            <a:endParaRPr lang="en-US" dirty="0"/>
          </a:p>
          <a:p>
            <a:endParaRPr lang="en-US" dirty="0"/>
          </a:p>
        </p:txBody>
      </p:sp>
      <p:sp>
        <p:nvSpPr>
          <p:cNvPr id="4" name="Date Placeholder 3">
            <a:extLst>
              <a:ext uri="{FF2B5EF4-FFF2-40B4-BE49-F238E27FC236}">
                <a16:creationId xmlns:a16="http://schemas.microsoft.com/office/drawing/2014/main" id="{520DB3DC-98D7-418B-AF83-C630D37D9B42}"/>
              </a:ext>
            </a:extLst>
          </p:cNvPr>
          <p:cNvSpPr>
            <a:spLocks noGrp="1"/>
          </p:cNvSpPr>
          <p:nvPr>
            <p:ph type="dt" sz="half" idx="10"/>
          </p:nvPr>
        </p:nvSpPr>
        <p:spPr/>
        <p:txBody>
          <a:bodyPr/>
          <a:lstStyle/>
          <a:p>
            <a:fld id="{74CFA750-3F1A-41D7-B528-AA96135E3DBF}" type="datetime1">
              <a:rPr lang="en-US" smtClean="0"/>
              <a:t>12/13/20</a:t>
            </a:fld>
            <a:endParaRPr lang="en-US"/>
          </a:p>
        </p:txBody>
      </p:sp>
      <p:sp>
        <p:nvSpPr>
          <p:cNvPr id="5" name="Footer Placeholder 4">
            <a:extLst>
              <a:ext uri="{FF2B5EF4-FFF2-40B4-BE49-F238E27FC236}">
                <a16:creationId xmlns:a16="http://schemas.microsoft.com/office/drawing/2014/main" id="{5F4F8821-70FF-4593-860C-6B148697EE18}"/>
              </a:ext>
            </a:extLst>
          </p:cNvPr>
          <p:cNvSpPr>
            <a:spLocks noGrp="1"/>
          </p:cNvSpPr>
          <p:nvPr>
            <p:ph type="ftr" sz="quarter" idx="11"/>
          </p:nvPr>
        </p:nvSpPr>
        <p:spPr/>
        <p:txBody>
          <a:bodyPr/>
          <a:lstStyle/>
          <a:p>
            <a:r>
              <a:rPr lang="en-US"/>
              <a:t>Created by: Dr. Nafeth Al hashlamoun</a:t>
            </a:r>
            <a:endParaRPr lang="en-US" dirty="0">
              <a:solidFill>
                <a:srgbClr val="FFC000"/>
              </a:solidFill>
            </a:endParaRPr>
          </a:p>
        </p:txBody>
      </p:sp>
      <p:sp>
        <p:nvSpPr>
          <p:cNvPr id="6" name="Slide Number Placeholder 5">
            <a:extLst>
              <a:ext uri="{FF2B5EF4-FFF2-40B4-BE49-F238E27FC236}">
                <a16:creationId xmlns:a16="http://schemas.microsoft.com/office/drawing/2014/main" id="{01B98E47-4165-496C-8A7A-6B7C1CC2BBB5}"/>
              </a:ext>
            </a:extLst>
          </p:cNvPr>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141</a:t>
            </a:fld>
            <a:endParaRPr lang="en-US" dirty="0"/>
          </a:p>
        </p:txBody>
      </p:sp>
    </p:spTree>
    <p:extLst>
      <p:ext uri="{BB962C8B-B14F-4D97-AF65-F5344CB8AC3E}">
        <p14:creationId xmlns:p14="http://schemas.microsoft.com/office/powerpoint/2010/main" val="7218788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Activity5- Quiz on </a:t>
            </a:r>
            <a:r>
              <a:rPr lang="en-US" dirty="0" err="1"/>
              <a:t>Nearpod</a:t>
            </a:r>
            <a:endParaRPr lang="en-US" dirty="0"/>
          </a:p>
        </p:txBody>
      </p:sp>
      <p:sp>
        <p:nvSpPr>
          <p:cNvPr id="3" name="Text Placeholder 2"/>
          <p:cNvSpPr>
            <a:spLocks noGrp="1"/>
          </p:cNvSpPr>
          <p:nvPr>
            <p:ph type="body" idx="1"/>
          </p:nvPr>
        </p:nvSpPr>
        <p:spPr/>
        <p:txBody>
          <a:bodyPr/>
          <a:lstStyle/>
          <a:p>
            <a:r>
              <a:rPr lang="en-US" dirty="0"/>
              <a:t>Open ended questions. Answers are to be recorded</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142</a:t>
            </a:fld>
            <a:endParaRPr lang="en-US" dirty="0"/>
          </a:p>
        </p:txBody>
      </p:sp>
    </p:spTree>
    <p:extLst>
      <p:ext uri="{BB962C8B-B14F-4D97-AF65-F5344CB8AC3E}">
        <p14:creationId xmlns:p14="http://schemas.microsoft.com/office/powerpoint/2010/main" val="799936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anchor="ctr">
            <a:normAutofit/>
          </a:bodyPr>
          <a:lstStyle/>
          <a:p>
            <a:r>
              <a:rPr lang="en-US" sz="3100">
                <a:solidFill>
                  <a:srgbClr val="FFFFFF"/>
                </a:solidFill>
              </a:rPr>
              <a:t>End of Lesson Checklist</a:t>
            </a:r>
          </a:p>
        </p:txBody>
      </p:sp>
      <p:sp>
        <p:nvSpPr>
          <p:cNvPr id="4" name="Date Placeholder 3"/>
          <p:cNvSpPr>
            <a:spLocks noGrp="1"/>
          </p:cNvSpPr>
          <p:nvPr>
            <p:ph type="dt" sz="half" idx="10"/>
          </p:nvPr>
        </p:nvSpPr>
        <p:spPr>
          <a:xfrm>
            <a:off x="1893277" y="6459786"/>
            <a:ext cx="1301528" cy="365125"/>
          </a:xfrm>
        </p:spPr>
        <p:txBody>
          <a:bodyPr>
            <a:normAutofit/>
          </a:bodyPr>
          <a:lstStyle/>
          <a:p>
            <a:pPr>
              <a:spcAft>
                <a:spcPts val="600"/>
              </a:spcAft>
            </a:pPr>
            <a:fld id="{74CFA750-3F1A-41D7-B528-AA96135E3DBF}" type="datetime1">
              <a:rPr lang="en-US" smtClean="0"/>
              <a:pPr>
                <a:spcAft>
                  <a:spcPts val="600"/>
                </a:spcAft>
              </a:pPr>
              <a:t>12/13/20</a:t>
            </a:fld>
            <a:endParaRPr lang="en-US"/>
          </a:p>
        </p:txBody>
      </p:sp>
      <p:sp>
        <p:nvSpPr>
          <p:cNvPr id="6" name="Slide Number Placeholder 5"/>
          <p:cNvSpPr>
            <a:spLocks noGrp="1"/>
          </p:cNvSpPr>
          <p:nvPr>
            <p:ph type="sldNum" sz="quarter" idx="12"/>
          </p:nvPr>
        </p:nvSpPr>
        <p:spPr>
          <a:xfrm>
            <a:off x="9116292" y="6459786"/>
            <a:ext cx="817071" cy="365125"/>
          </a:xfrm>
        </p:spPr>
        <p:txBody>
          <a:bodyPr>
            <a:normAutofit/>
          </a:bodyPr>
          <a:lstStyle/>
          <a:p>
            <a:pPr marL="25400">
              <a:spcBef>
                <a:spcPts val="35"/>
              </a:spcBef>
            </a:pPr>
            <a:fld id="{81D60167-4931-47E6-BA6A-407CBD079E47}" type="slidenum">
              <a:rPr lang="en-US">
                <a:solidFill>
                  <a:schemeClr val="tx2"/>
                </a:solidFill>
              </a:rPr>
              <a:pPr marL="25400">
                <a:spcBef>
                  <a:spcPts val="35"/>
                </a:spcBef>
              </a:pPr>
              <a:t>143</a:t>
            </a:fld>
            <a:endParaRPr lang="en-US">
              <a:solidFill>
                <a:schemeClr val="tx2"/>
              </a:solidFill>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pPr>
              <a:spcAft>
                <a:spcPts val="600"/>
              </a:spcAft>
            </a:pPr>
            <a:endParaRPr lang="en-US" altLang="en-US"/>
          </a:p>
        </p:txBody>
      </p:sp>
      <p:graphicFrame>
        <p:nvGraphicFramePr>
          <p:cNvPr id="7" name="Content Placeholder 6"/>
          <p:cNvGraphicFramePr>
            <a:graphicFrameLocks noGrp="1"/>
          </p:cNvGraphicFramePr>
          <p:nvPr>
            <p:ph idx="1"/>
          </p:nvPr>
        </p:nvGraphicFramePr>
        <p:xfrm>
          <a:off x="5080398" y="1430998"/>
          <a:ext cx="5098257" cy="4067444"/>
        </p:xfrm>
        <a:graphic>
          <a:graphicData uri="http://schemas.openxmlformats.org/drawingml/2006/table">
            <a:tbl>
              <a:tblPr firstRow="1" bandRow="1"/>
              <a:tblGrid>
                <a:gridCol w="3898595">
                  <a:extLst>
                    <a:ext uri="{9D8B030D-6E8A-4147-A177-3AD203B41FA5}">
                      <a16:colId xmlns:a16="http://schemas.microsoft.com/office/drawing/2014/main" val="1210384767"/>
                    </a:ext>
                  </a:extLst>
                </a:gridCol>
                <a:gridCol w="1199662">
                  <a:extLst>
                    <a:ext uri="{9D8B030D-6E8A-4147-A177-3AD203B41FA5}">
                      <a16:colId xmlns:a16="http://schemas.microsoft.com/office/drawing/2014/main" val="2424342851"/>
                    </a:ext>
                  </a:extLst>
                </a:gridCol>
              </a:tblGrid>
              <a:tr h="544713">
                <a:tc>
                  <a:txBody>
                    <a:bodyPr/>
                    <a:lstStyle/>
                    <a:p>
                      <a:pPr algn="l" fontAlgn="base"/>
                      <a:r>
                        <a:rPr lang="en-US" sz="2600" b="1" i="0">
                          <a:solidFill>
                            <a:srgbClr val="000000"/>
                          </a:solidFill>
                          <a:effectLst/>
                          <a:latin typeface="Tw Cen MT" panose="020B0602020104020603" pitchFamily="34" charset="0"/>
                        </a:rPr>
                        <a:t>Task​</a:t>
                      </a:r>
                      <a:endParaRPr lang="en-US" sz="1900" b="1"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tc>
                  <a:txBody>
                    <a:bodyPr/>
                    <a:lstStyle/>
                    <a:p>
                      <a:pPr algn="l" fontAlgn="base"/>
                      <a:r>
                        <a:rPr lang="en-US" sz="2600" b="1" i="0">
                          <a:solidFill>
                            <a:srgbClr val="000000"/>
                          </a:solidFill>
                          <a:effectLst/>
                          <a:latin typeface="Tw Cen MT" panose="020B0602020104020603" pitchFamily="34" charset="0"/>
                        </a:rPr>
                        <a:t>Status​</a:t>
                      </a:r>
                      <a:endParaRPr lang="en-US" sz="1900" b="1"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006333"/>
                  </a:ext>
                </a:extLst>
              </a:tr>
              <a:tr h="544713">
                <a:tc>
                  <a:txBody>
                    <a:bodyPr/>
                    <a:lstStyle/>
                    <a:p>
                      <a:pPr algn="l" fontAlgn="base"/>
                      <a:r>
                        <a:rPr lang="en-US" sz="2600" b="0" i="0">
                          <a:solidFill>
                            <a:srgbClr val="000000"/>
                          </a:solidFill>
                          <a:effectLst/>
                          <a:latin typeface="Tw Cen MT" panose="020B0602020104020603" pitchFamily="34" charset="0"/>
                        </a:rPr>
                        <a:t>Review slides​</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584910"/>
                  </a:ext>
                </a:extLst>
              </a:tr>
              <a:tr h="944296">
                <a:tc>
                  <a:txBody>
                    <a:bodyPr/>
                    <a:lstStyle/>
                    <a:p>
                      <a:pPr algn="l" fontAlgn="base"/>
                      <a:r>
                        <a:rPr lang="en-US" sz="2600" b="0" i="0">
                          <a:solidFill>
                            <a:srgbClr val="000000"/>
                          </a:solidFill>
                          <a:effectLst/>
                          <a:latin typeface="Tw Cen MT"/>
                        </a:rPr>
                        <a:t>Complete Independent Learning ​</a:t>
                      </a:r>
                      <a:endParaRPr lang="en-US" sz="1900" b="0" i="0">
                        <a:solidFill>
                          <a:srgbClr val="000000"/>
                        </a:solidFill>
                        <a:effectLst/>
                        <a:latin typeface="Tw Cen M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906951"/>
                  </a:ext>
                </a:extLst>
              </a:tr>
              <a:tr h="944296">
                <a:tc>
                  <a:txBody>
                    <a:bodyPr/>
                    <a:lstStyle/>
                    <a:p>
                      <a:pPr algn="l" fontAlgn="base"/>
                      <a:r>
                        <a:rPr lang="en-US" sz="2600" b="0" i="0">
                          <a:solidFill>
                            <a:srgbClr val="000000"/>
                          </a:solidFill>
                          <a:effectLst/>
                          <a:latin typeface="Tw Cen MT" panose="020B0602020104020603" pitchFamily="34" charset="0"/>
                        </a:rPr>
                        <a:t>Complete Self-assessments in </a:t>
                      </a:r>
                      <a:r>
                        <a:rPr lang="en-US" sz="2600" b="0" i="0" err="1">
                          <a:solidFill>
                            <a:srgbClr val="000000"/>
                          </a:solidFill>
                          <a:effectLst/>
                          <a:latin typeface="Tw Cen MT" panose="020B0602020104020603" pitchFamily="34" charset="0"/>
                        </a:rPr>
                        <a:t>BBlearn</a:t>
                      </a:r>
                      <a:r>
                        <a:rPr lang="en-US" sz="2600" b="0" i="0">
                          <a:solidFill>
                            <a:srgbClr val="000000"/>
                          </a:solidFill>
                          <a:effectLst/>
                          <a:latin typeface="Tw Cen MT" panose="020B0602020104020603" pitchFamily="34" charset="0"/>
                        </a:rPr>
                        <a:t>​</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342116"/>
                  </a:ext>
                </a:extLst>
              </a:tr>
              <a:tr h="544713">
                <a:tc>
                  <a:txBody>
                    <a:bodyPr/>
                    <a:lstStyle/>
                    <a:p>
                      <a:pPr algn="l" fontAlgn="base"/>
                      <a:r>
                        <a:rPr lang="en-US" sz="2600" b="0" i="0">
                          <a:solidFill>
                            <a:srgbClr val="000000"/>
                          </a:solidFill>
                          <a:effectLst/>
                          <a:latin typeface="Tw Cen MT" panose="020B0602020104020603" pitchFamily="34" charset="0"/>
                        </a:rPr>
                        <a:t>Complete </a:t>
                      </a:r>
                      <a:r>
                        <a:rPr lang="en-US" sz="2600" b="0" i="0" err="1">
                          <a:solidFill>
                            <a:srgbClr val="000000"/>
                          </a:solidFill>
                          <a:effectLst/>
                          <a:latin typeface="Tw Cen MT" panose="020B0602020104020603" pitchFamily="34" charset="0"/>
                        </a:rPr>
                        <a:t>Kahoot</a:t>
                      </a:r>
                      <a:r>
                        <a:rPr lang="en-US" sz="2600" b="0" i="0">
                          <a:solidFill>
                            <a:srgbClr val="000000"/>
                          </a:solidFill>
                          <a:effectLst/>
                          <a:latin typeface="Tw Cen MT" panose="020B0602020104020603" pitchFamily="34" charset="0"/>
                        </a:rPr>
                        <a:t> Quiz​</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73620"/>
                  </a:ext>
                </a:extLst>
              </a:tr>
              <a:tr h="544713">
                <a:tc>
                  <a:txBody>
                    <a:bodyPr/>
                    <a:lstStyle/>
                    <a:p>
                      <a:pPr algn="l" fontAlgn="base"/>
                      <a:r>
                        <a:rPr lang="en-US" sz="2600" b="0" i="0">
                          <a:solidFill>
                            <a:srgbClr val="000000"/>
                          </a:solidFill>
                          <a:effectLst/>
                          <a:latin typeface="Tw Cen MT" panose="020B0602020104020603" pitchFamily="34" charset="0"/>
                        </a:rPr>
                        <a:t>Complete Activity​</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3744359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FF83-E717-ED47-BEDF-BE77E064BA7F}"/>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FACB6543-0522-CD47-9DDD-17895E7E93D7}"/>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792025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3" y="1600200"/>
            <a:ext cx="8117151" cy="2670048"/>
          </a:xfrm>
          <a:solidFill>
            <a:schemeClr val="bg1"/>
          </a:solidFill>
        </p:spPr>
        <p:txBody>
          <a:bodyPr>
            <a:normAutofit/>
          </a:bodyPr>
          <a:lstStyle/>
          <a:p>
            <a:pPr>
              <a:lnSpc>
                <a:spcPct val="100000"/>
              </a:lnSpc>
              <a:spcBef>
                <a:spcPts val="1270"/>
              </a:spcBef>
            </a:pPr>
            <a:r>
              <a:rPr lang="en-US" sz="4800" b="1" spc="-25" dirty="0">
                <a:latin typeface="Arial"/>
                <a:cs typeface="Arial"/>
              </a:rPr>
              <a:t>Project Stakeholder </a:t>
            </a:r>
            <a:r>
              <a:rPr lang="en-US" sz="4800" b="1" spc="-110" dirty="0">
                <a:latin typeface="Arial"/>
                <a:cs typeface="Arial"/>
              </a:rPr>
              <a:t> </a:t>
            </a:r>
            <a:br>
              <a:rPr lang="en-US" sz="4800" b="1" spc="-110" dirty="0">
                <a:latin typeface="Arial"/>
                <a:cs typeface="Arial"/>
              </a:rPr>
            </a:br>
            <a:r>
              <a:rPr lang="en-US" sz="4800" b="1" dirty="0">
                <a:latin typeface="Arial"/>
                <a:cs typeface="Arial"/>
              </a:rPr>
              <a:t>Management</a:t>
            </a:r>
            <a:endParaRPr lang="en-US" sz="3600" dirty="0">
              <a:latin typeface="Arial"/>
              <a:cs typeface="Arial"/>
            </a:endParaRPr>
          </a:p>
        </p:txBody>
      </p:sp>
      <p:pic>
        <p:nvPicPr>
          <p:cNvPr id="4" name="Picture 3"/>
          <p:cNvPicPr>
            <a:picLocks noChangeAspect="1"/>
          </p:cNvPicPr>
          <p:nvPr/>
        </p:nvPicPr>
        <p:blipFill>
          <a:blip r:embed="rId3"/>
          <a:stretch>
            <a:fillRect/>
          </a:stretch>
        </p:blipFill>
        <p:spPr>
          <a:xfrm>
            <a:off x="8763000" y="5744579"/>
            <a:ext cx="1066800" cy="444644"/>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Prepared by: Dr. Rula Kayyali, Reviewed by: Dr. Heba Mohammad</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a:t>
            </a:r>
            <a:r>
              <a:rPr lang="en-US" sz="1000" dirty="0">
                <a:solidFill>
                  <a:schemeClr val="bg1"/>
                </a:solidFill>
              </a:rPr>
              <a:t>Sixth edition, Project Management Institute, Inc. 2017</a:t>
            </a:r>
          </a:p>
        </p:txBody>
      </p:sp>
    </p:spTree>
    <p:extLst>
      <p:ext uri="{BB962C8B-B14F-4D97-AF65-F5344CB8AC3E}">
        <p14:creationId xmlns:p14="http://schemas.microsoft.com/office/powerpoint/2010/main" val="25743753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7"/>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39" y="1141328"/>
          <a:ext cx="7589518" cy="3571489"/>
        </p:xfrm>
        <a:graphic>
          <a:graphicData uri="http://schemas.openxmlformats.org/drawingml/2006/table">
            <a:tbl>
              <a:tblPr firstRow="1" bandRow="1">
                <a:tableStyleId>{F5AB1C69-6EDB-4FF4-983F-18BD219EF322}</a:tableStyleId>
              </a:tblPr>
              <a:tblGrid>
                <a:gridCol w="1198756">
                  <a:extLst>
                    <a:ext uri="{9D8B030D-6E8A-4147-A177-3AD203B41FA5}">
                      <a16:colId xmlns:a16="http://schemas.microsoft.com/office/drawing/2014/main" val="3534627902"/>
                    </a:ext>
                  </a:extLst>
                </a:gridCol>
                <a:gridCol w="147096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15-July-2020</a:t>
                      </a:r>
                    </a:p>
                  </a:txBody>
                  <a:tcPr marL="119520" marR="119520" marT="59760" marB="59760"/>
                </a:tc>
                <a:tc>
                  <a:txBody>
                    <a:bodyPr/>
                    <a:lstStyle/>
                    <a:p>
                      <a:r>
                        <a:rPr lang="en-US" sz="2400" baseline="0" dirty="0"/>
                        <a:t>Reorganized Content</a:t>
                      </a:r>
                    </a:p>
                    <a:p>
                      <a:r>
                        <a:rPr lang="en-US" sz="2400" baseline="0" dirty="0"/>
                        <a:t>Improved slides on Analyzing Stakeholders</a:t>
                      </a:r>
                    </a:p>
                    <a:p>
                      <a:pPr lvl="0">
                        <a:buNone/>
                      </a:pPr>
                      <a:r>
                        <a:rPr lang="en-US" sz="2400" baseline="0" dirty="0"/>
                        <a:t>Added Summary Slides</a:t>
                      </a:r>
                    </a:p>
                    <a:p>
                      <a:pPr lvl="0">
                        <a:buNone/>
                      </a:pPr>
                      <a:endParaRPr lang="en-US" sz="2400" baseline="0" dirty="0"/>
                    </a:p>
                    <a:p>
                      <a:pPr lvl="0">
                        <a:buNone/>
                      </a:pPr>
                      <a:r>
                        <a:rPr lang="en-US" sz="2400" baseline="0" dirty="0"/>
                        <a:t>Recommended mode of delivery: Flipped Learning</a:t>
                      </a:r>
                    </a:p>
                  </a:txBody>
                  <a:tcPr marL="119520" marR="119520" marT="59760" marB="59760"/>
                </a:tc>
                <a:tc>
                  <a:txBody>
                    <a:bodyPr/>
                    <a:lstStyle/>
                    <a:p>
                      <a:r>
                        <a:rPr lang="en-US" sz="2400" dirty="0"/>
                        <a:t>Sharmila Siddartha,  Rula Al 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17658322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2346962" y="2514600"/>
            <a:ext cx="7101841" cy="3354494"/>
          </a:xfrm>
        </p:spPr>
        <p:txBody>
          <a:bodyPr>
            <a:normAutofit/>
          </a:bodyPr>
          <a:lstStyle/>
          <a:p>
            <a:pPr marL="290513" indent="-290513">
              <a:buFont typeface="Wingdings" panose="05000000000000000000" pitchFamily="2" charset="2"/>
              <a:buChar char="q"/>
            </a:pPr>
            <a:r>
              <a:rPr lang="en-US" sz="3200" dirty="0"/>
              <a:t>Identify Stakeholders</a:t>
            </a:r>
          </a:p>
          <a:p>
            <a:pPr marL="290513" indent="-290513">
              <a:buFont typeface="Wingdings" panose="05000000000000000000" pitchFamily="2" charset="2"/>
              <a:buChar char="q"/>
            </a:pPr>
            <a:r>
              <a:rPr lang="en-US" sz="3200" dirty="0"/>
              <a:t>Plan Stakeholder Engagement</a:t>
            </a:r>
          </a:p>
          <a:p>
            <a:pPr marL="290513" indent="-290513">
              <a:buFont typeface="Wingdings" panose="05000000000000000000" pitchFamily="2" charset="2"/>
              <a:buChar char="q"/>
            </a:pPr>
            <a:r>
              <a:rPr lang="en-US" sz="3200" dirty="0"/>
              <a:t>Manage Stakeholder Engagement</a:t>
            </a:r>
          </a:p>
          <a:p>
            <a:pPr marL="290513" indent="-290513">
              <a:buFont typeface="Wingdings" panose="05000000000000000000" pitchFamily="2" charset="2"/>
              <a:buChar char="q"/>
            </a:pPr>
            <a:r>
              <a:rPr lang="en-US" sz="3200" dirty="0"/>
              <a:t>Monitor Stakeholder Engagement</a:t>
            </a:r>
          </a:p>
        </p:txBody>
      </p:sp>
      <p:sp>
        <p:nvSpPr>
          <p:cNvPr id="5" name="TextBox 5"/>
          <p:cNvSpPr txBox="1"/>
          <p:nvPr/>
        </p:nvSpPr>
        <p:spPr>
          <a:xfrm>
            <a:off x="1496291" y="6376255"/>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118602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Stakeholder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8381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Identify Stakeholders</a:t>
            </a:r>
          </a:p>
        </p:txBody>
      </p:sp>
      <p:sp>
        <p:nvSpPr>
          <p:cNvPr id="3" name="Content Placeholder 2"/>
          <p:cNvSpPr>
            <a:spLocks noGrp="1"/>
          </p:cNvSpPr>
          <p:nvPr>
            <p:ph idx="1"/>
          </p:nvPr>
        </p:nvSpPr>
        <p:spPr/>
        <p:txBody>
          <a:bodyPr>
            <a:noAutofit/>
          </a:bodyPr>
          <a:lstStyle/>
          <a:p>
            <a:pPr marL="234950" indent="-234950">
              <a:buFont typeface="Wingdings" panose="05000000000000000000" pitchFamily="2" charset="2"/>
              <a:buChar char="q"/>
            </a:pPr>
            <a:r>
              <a:rPr lang="en-US" sz="3200" dirty="0"/>
              <a:t>Stakeholders are people, groups, or organizations that could impact or be impacted by the project. These include:</a:t>
            </a:r>
          </a:p>
          <a:p>
            <a:pPr marL="468630" lvl="2" indent="-285750"/>
            <a:r>
              <a:rPr lang="en-US" sz="2400" dirty="0"/>
              <a:t>Customers</a:t>
            </a:r>
          </a:p>
          <a:p>
            <a:pPr marL="468630" lvl="2" indent="-285750"/>
            <a:r>
              <a:rPr lang="en-US" sz="2400" dirty="0"/>
              <a:t>Sponsors</a:t>
            </a:r>
          </a:p>
          <a:p>
            <a:pPr marL="468630" lvl="2" indent="-285750"/>
            <a:r>
              <a:rPr lang="en-US" sz="2400" dirty="0"/>
              <a:t>Team Members</a:t>
            </a:r>
          </a:p>
          <a:p>
            <a:pPr marL="468630" lvl="2" indent="-285750"/>
            <a:r>
              <a:rPr lang="en-US" sz="2400" dirty="0"/>
              <a:t>Suppliers</a:t>
            </a:r>
          </a:p>
          <a:p>
            <a:pPr marL="468630" lvl="2" indent="-285750"/>
            <a:r>
              <a:rPr lang="en-US" sz="2400" dirty="0"/>
              <a:t>Labor unions</a:t>
            </a:r>
            <a:endParaRPr lang="en-US" sz="3200" dirty="0"/>
          </a:p>
        </p:txBody>
      </p:sp>
      <p:sp>
        <p:nvSpPr>
          <p:cNvPr id="5" name="TextBox 4"/>
          <p:cNvSpPr txBox="1"/>
          <p:nvPr/>
        </p:nvSpPr>
        <p:spPr>
          <a:xfrm>
            <a:off x="1524000" y="6324603"/>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12572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889487" y="1905001"/>
            <a:ext cx="3949714" cy="3310675"/>
          </a:xfrm>
          <a:prstGeom prst="rect">
            <a:avLst/>
          </a:prstGeom>
        </p:spPr>
      </p:pic>
      <p:sp>
        <p:nvSpPr>
          <p:cNvPr id="2" name="Title 1"/>
          <p:cNvSpPr>
            <a:spLocks noGrp="1"/>
          </p:cNvSpPr>
          <p:nvPr>
            <p:ph type="title"/>
          </p:nvPr>
        </p:nvSpPr>
        <p:spPr>
          <a:xfrm>
            <a:off x="2346960" y="286605"/>
            <a:ext cx="7863840" cy="780196"/>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1077686" y="1905000"/>
            <a:ext cx="3341914" cy="4023360"/>
          </a:xfrm>
        </p:spPr>
        <p:txBody>
          <a:bodyPr>
            <a:noAutofit/>
          </a:bodyPr>
          <a:lstStyle/>
          <a:p>
            <a:pPr marL="0" indent="0">
              <a:lnSpc>
                <a:spcPct val="110000"/>
              </a:lnSpc>
              <a:spcBef>
                <a:spcPts val="600"/>
              </a:spcBef>
              <a:spcAft>
                <a:spcPts val="600"/>
              </a:spcAft>
              <a:buNone/>
            </a:pPr>
            <a:r>
              <a:rPr lang="en-US" altLang="en-US" sz="1600" b="1" u="sng" dirty="0"/>
              <a:t>The Triple Constraints: Scope, Schedule and Resources</a:t>
            </a:r>
          </a:p>
          <a:p>
            <a:pPr marL="0" indent="0">
              <a:lnSpc>
                <a:spcPct val="110000"/>
              </a:lnSpc>
              <a:spcBef>
                <a:spcPts val="600"/>
              </a:spcBef>
              <a:spcAft>
                <a:spcPts val="600"/>
              </a:spcAft>
              <a:buNone/>
            </a:pPr>
            <a:r>
              <a:rPr lang="en-US" dirty="0"/>
              <a:t>Project managers must </a:t>
            </a:r>
            <a:r>
              <a:rPr lang="en-US" b="1" dirty="0"/>
              <a:t>balance</a:t>
            </a:r>
            <a:r>
              <a:rPr lang="en-US" dirty="0"/>
              <a:t> the three constraints to complete a project successfully .</a:t>
            </a:r>
            <a:endParaRPr lang="en-US" sz="1600" dirty="0"/>
          </a:p>
          <a:p>
            <a:pPr marL="0" indent="0">
              <a:lnSpc>
                <a:spcPct val="110000"/>
              </a:lnSpc>
              <a:spcBef>
                <a:spcPts val="600"/>
              </a:spcBef>
              <a:spcAft>
                <a:spcPts val="600"/>
              </a:spcAft>
              <a:buNone/>
            </a:pPr>
            <a:endParaRPr lang="en-US" altLang="en-US" sz="1600" b="1" u="sng" dirty="0"/>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38710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326373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Identify Stakeholders</a:t>
            </a:r>
          </a:p>
        </p:txBody>
      </p:sp>
      <p:sp>
        <p:nvSpPr>
          <p:cNvPr id="3" name="Content Placeholder 2"/>
          <p:cNvSpPr>
            <a:spLocks noGrp="1"/>
          </p:cNvSpPr>
          <p:nvPr>
            <p:ph idx="1"/>
          </p:nvPr>
        </p:nvSpPr>
        <p:spPr/>
        <p:txBody>
          <a:bodyPr>
            <a:noAutofit/>
          </a:bodyPr>
          <a:lstStyle/>
          <a:p>
            <a:pPr marL="234950" indent="-234950">
              <a:buFont typeface="Wingdings" panose="05000000000000000000" pitchFamily="2" charset="2"/>
              <a:buChar char="q"/>
            </a:pPr>
            <a:r>
              <a:rPr lang="en-US" sz="2400" dirty="0"/>
              <a:t>Identifying and engaging stakeholders is an </a:t>
            </a:r>
            <a:r>
              <a:rPr lang="en-US" sz="2400" dirty="0">
                <a:solidFill>
                  <a:srgbClr val="FF0000"/>
                </a:solidFill>
              </a:rPr>
              <a:t>iterative process and should be reviewed and updated frequently,</a:t>
            </a:r>
            <a:r>
              <a:rPr lang="en-US" sz="2400" dirty="0"/>
              <a:t> like in times when the project moves from phase to phase, or when some new stakeholders get involved in the project or some leave.</a:t>
            </a:r>
          </a:p>
          <a:p>
            <a:pPr marL="234950" indent="-234950">
              <a:buFont typeface="Wingdings" panose="05000000000000000000" pitchFamily="2" charset="2"/>
              <a:buChar char="q"/>
            </a:pPr>
            <a:r>
              <a:rPr lang="en-US" sz="2400" dirty="0"/>
              <a:t>Identifying stakeholders include analyzing and documenting their </a:t>
            </a:r>
            <a:r>
              <a:rPr lang="en-US" sz="2400" dirty="0">
                <a:solidFill>
                  <a:srgbClr val="FF0000"/>
                </a:solidFill>
              </a:rPr>
              <a:t>interests</a:t>
            </a:r>
            <a:r>
              <a:rPr lang="en-US" sz="2400" dirty="0"/>
              <a:t>, involvement, interdependencies, </a:t>
            </a:r>
            <a:r>
              <a:rPr lang="en-US" sz="2400" dirty="0">
                <a:solidFill>
                  <a:srgbClr val="FF0000"/>
                </a:solidFill>
              </a:rPr>
              <a:t>influence</a:t>
            </a:r>
            <a:r>
              <a:rPr lang="en-US" sz="2400" dirty="0"/>
              <a:t>, and their potential impact on the project success.</a:t>
            </a:r>
          </a:p>
        </p:txBody>
      </p:sp>
      <p:sp>
        <p:nvSpPr>
          <p:cNvPr id="5" name="TextBox 4"/>
          <p:cNvSpPr txBox="1"/>
          <p:nvPr/>
        </p:nvSpPr>
        <p:spPr>
          <a:xfrm>
            <a:off x="1524000" y="6324603"/>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082476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List Stakeholders</a:t>
            </a:r>
          </a:p>
        </p:txBody>
      </p:sp>
      <p:graphicFrame>
        <p:nvGraphicFramePr>
          <p:cNvPr id="4" name="Content Placeholder 3"/>
          <p:cNvGraphicFramePr>
            <a:graphicFrameLocks noGrp="1"/>
          </p:cNvGraphicFramePr>
          <p:nvPr>
            <p:ph idx="1"/>
          </p:nvPr>
        </p:nvGraphicFramePr>
        <p:xfrm>
          <a:off x="2514599" y="1846262"/>
          <a:ext cx="7375526" cy="4021136"/>
        </p:xfrm>
        <a:graphic>
          <a:graphicData uri="http://schemas.openxmlformats.org/drawingml/2006/table">
            <a:tbl>
              <a:tblPr firstRow="1" bandRow="1">
                <a:tableStyleId>{21E4AEA4-8DFA-4A89-87EB-49C32662AFE0}</a:tableStyleId>
              </a:tblPr>
              <a:tblGrid>
                <a:gridCol w="3687763">
                  <a:extLst>
                    <a:ext uri="{9D8B030D-6E8A-4147-A177-3AD203B41FA5}">
                      <a16:colId xmlns:a16="http://schemas.microsoft.com/office/drawing/2014/main" val="2483370448"/>
                    </a:ext>
                  </a:extLst>
                </a:gridCol>
                <a:gridCol w="3687763">
                  <a:extLst>
                    <a:ext uri="{9D8B030D-6E8A-4147-A177-3AD203B41FA5}">
                      <a16:colId xmlns:a16="http://schemas.microsoft.com/office/drawing/2014/main" val="257453552"/>
                    </a:ext>
                  </a:extLst>
                </a:gridCol>
              </a:tblGrid>
              <a:tr h="550261">
                <a:tc>
                  <a:txBody>
                    <a:bodyPr/>
                    <a:lstStyle/>
                    <a:p>
                      <a:r>
                        <a:rPr lang="en-US" sz="2000" dirty="0"/>
                        <a:t>Project</a:t>
                      </a:r>
                    </a:p>
                  </a:txBody>
                  <a:tcPr/>
                </a:tc>
                <a:tc>
                  <a:txBody>
                    <a:bodyPr/>
                    <a:lstStyle/>
                    <a:p>
                      <a:r>
                        <a:rPr lang="en-US" sz="2000" dirty="0"/>
                        <a:t>Stakeholders</a:t>
                      </a:r>
                    </a:p>
                  </a:txBody>
                  <a:tcPr/>
                </a:tc>
                <a:extLst>
                  <a:ext uri="{0D108BD9-81ED-4DB2-BD59-A6C34878D82A}">
                    <a16:rowId xmlns:a16="http://schemas.microsoft.com/office/drawing/2014/main" val="2757404971"/>
                  </a:ext>
                </a:extLst>
              </a:tr>
              <a:tr h="973538">
                <a:tc>
                  <a:txBody>
                    <a:bodyPr/>
                    <a:lstStyle/>
                    <a:p>
                      <a:r>
                        <a:rPr lang="en-US" sz="2000" dirty="0"/>
                        <a:t>Construction</a:t>
                      </a:r>
                      <a:r>
                        <a:rPr lang="en-US" sz="2000" baseline="0" dirty="0"/>
                        <a:t> of a shopping center near your campus</a:t>
                      </a:r>
                      <a:endParaRPr lang="en-US" sz="2000" dirty="0"/>
                    </a:p>
                  </a:txBody>
                  <a:tcPr/>
                </a:tc>
                <a:tc>
                  <a:txBody>
                    <a:bodyPr/>
                    <a:lstStyle/>
                    <a:p>
                      <a:endParaRPr lang="en-US" sz="2000" dirty="0"/>
                    </a:p>
                  </a:txBody>
                  <a:tcPr/>
                </a:tc>
                <a:extLst>
                  <a:ext uri="{0D108BD9-81ED-4DB2-BD59-A6C34878D82A}">
                    <a16:rowId xmlns:a16="http://schemas.microsoft.com/office/drawing/2014/main" val="393098142"/>
                  </a:ext>
                </a:extLst>
              </a:tr>
              <a:tr h="550261">
                <a:tc>
                  <a:txBody>
                    <a:bodyPr/>
                    <a:lstStyle/>
                    <a:p>
                      <a:r>
                        <a:rPr lang="en-US" sz="2000" dirty="0"/>
                        <a:t>Expo</a:t>
                      </a:r>
                      <a:r>
                        <a:rPr lang="en-US" sz="2000" baseline="0" dirty="0"/>
                        <a:t> 2020/2021 event in Dubai</a:t>
                      </a:r>
                      <a:endParaRPr lang="en-US" sz="2000" dirty="0"/>
                    </a:p>
                  </a:txBody>
                  <a:tcPr/>
                </a:tc>
                <a:tc>
                  <a:txBody>
                    <a:bodyPr/>
                    <a:lstStyle/>
                    <a:p>
                      <a:endParaRPr lang="en-US" sz="2000" dirty="0"/>
                    </a:p>
                  </a:txBody>
                  <a:tcPr/>
                </a:tc>
                <a:extLst>
                  <a:ext uri="{0D108BD9-81ED-4DB2-BD59-A6C34878D82A}">
                    <a16:rowId xmlns:a16="http://schemas.microsoft.com/office/drawing/2014/main" val="3172308028"/>
                  </a:ext>
                </a:extLst>
              </a:tr>
              <a:tr h="973538">
                <a:tc>
                  <a:txBody>
                    <a:bodyPr/>
                    <a:lstStyle/>
                    <a:p>
                      <a:r>
                        <a:rPr lang="en-US" sz="2000" dirty="0"/>
                        <a:t>Project</a:t>
                      </a:r>
                      <a:r>
                        <a:rPr lang="en-US" sz="2000" baseline="0" dirty="0"/>
                        <a:t> that you do did for one of your previous courses</a:t>
                      </a:r>
                      <a:endParaRPr lang="en-US" sz="2000" dirty="0"/>
                    </a:p>
                  </a:txBody>
                  <a:tcPr/>
                </a:tc>
                <a:tc>
                  <a:txBody>
                    <a:bodyPr/>
                    <a:lstStyle/>
                    <a:p>
                      <a:endParaRPr lang="en-US" sz="2000"/>
                    </a:p>
                  </a:txBody>
                  <a:tcPr/>
                </a:tc>
                <a:extLst>
                  <a:ext uri="{0D108BD9-81ED-4DB2-BD59-A6C34878D82A}">
                    <a16:rowId xmlns:a16="http://schemas.microsoft.com/office/drawing/2014/main" val="1616643967"/>
                  </a:ext>
                </a:extLst>
              </a:tr>
              <a:tr h="973538">
                <a:tc>
                  <a:txBody>
                    <a:bodyPr/>
                    <a:lstStyle/>
                    <a:p>
                      <a:r>
                        <a:rPr lang="en-US" sz="2000" dirty="0"/>
                        <a:t>Project</a:t>
                      </a:r>
                      <a:r>
                        <a:rPr lang="en-US" sz="2000" baseline="0" dirty="0"/>
                        <a:t> to develop an application to track visitors to your campus</a:t>
                      </a:r>
                      <a:endParaRPr lang="en-US" sz="2000" dirty="0"/>
                    </a:p>
                  </a:txBody>
                  <a:tcPr/>
                </a:tc>
                <a:tc>
                  <a:txBody>
                    <a:bodyPr/>
                    <a:lstStyle/>
                    <a:p>
                      <a:endParaRPr lang="en-US" sz="2000" dirty="0"/>
                    </a:p>
                  </a:txBody>
                  <a:tcPr/>
                </a:tc>
                <a:extLst>
                  <a:ext uri="{0D108BD9-81ED-4DB2-BD59-A6C34878D82A}">
                    <a16:rowId xmlns:a16="http://schemas.microsoft.com/office/drawing/2014/main" val="1277244009"/>
                  </a:ext>
                </a:extLst>
              </a:tr>
            </a:tbl>
          </a:graphicData>
        </a:graphic>
      </p:graphicFrame>
    </p:spTree>
    <p:extLst>
      <p:ext uri="{BB962C8B-B14F-4D97-AF65-F5344CB8AC3E}">
        <p14:creationId xmlns:p14="http://schemas.microsoft.com/office/powerpoint/2010/main" val="328132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Identify Stakeholders – Inputs, T&amp;T, Outputs</a:t>
            </a:r>
          </a:p>
        </p:txBody>
      </p:sp>
      <p:pic>
        <p:nvPicPr>
          <p:cNvPr id="4" name="Content Placeholder 3"/>
          <p:cNvPicPr>
            <a:picLocks noGrp="1" noChangeAspect="1"/>
          </p:cNvPicPr>
          <p:nvPr>
            <p:ph idx="1"/>
          </p:nvPr>
        </p:nvPicPr>
        <p:blipFill>
          <a:blip r:embed="rId3"/>
          <a:stretch>
            <a:fillRect/>
          </a:stretch>
        </p:blipFill>
        <p:spPr>
          <a:xfrm>
            <a:off x="2346960" y="1846266"/>
            <a:ext cx="7330440" cy="45815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507</a:t>
            </a:r>
          </a:p>
        </p:txBody>
      </p:sp>
    </p:spTree>
    <p:extLst>
      <p:ext uri="{BB962C8B-B14F-4D97-AF65-F5344CB8AC3E}">
        <p14:creationId xmlns:p14="http://schemas.microsoft.com/office/powerpoint/2010/main" val="15171288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7"/>
            <a:ext cx="7543800" cy="703995"/>
          </a:xfrm>
        </p:spPr>
        <p:txBody>
          <a:bodyPr>
            <a:normAutofit fontScale="90000"/>
          </a:bodyPr>
          <a:lstStyle/>
          <a:p>
            <a:r>
              <a:rPr lang="en-US" sz="4000"/>
              <a:t>Stakeholder Analysis</a:t>
            </a:r>
            <a:br>
              <a:rPr lang="en-US" sz="1200" dirty="0"/>
            </a:br>
            <a:r>
              <a:rPr lang="en-US" sz="1200" dirty="0"/>
              <a:t>(Source: https://www.mindtools.com/pages/article/newPPM_07.htm)</a:t>
            </a:r>
            <a:br>
              <a:rPr lang="en-US" sz="1200" dirty="0"/>
            </a:br>
            <a:endParaRPr lang="en-US" sz="1200" dirty="0"/>
          </a:p>
        </p:txBody>
      </p:sp>
      <p:sp>
        <p:nvSpPr>
          <p:cNvPr id="3" name="Content Placeholder 2"/>
          <p:cNvSpPr>
            <a:spLocks noGrp="1"/>
          </p:cNvSpPr>
          <p:nvPr>
            <p:ph idx="1"/>
          </p:nvPr>
        </p:nvSpPr>
        <p:spPr>
          <a:xfrm>
            <a:off x="1905001" y="990600"/>
            <a:ext cx="8382000" cy="5410200"/>
          </a:xfrm>
        </p:spPr>
        <p:txBody>
          <a:bodyPr>
            <a:noAutofit/>
          </a:bodyPr>
          <a:lstStyle/>
          <a:p>
            <a:r>
              <a:rPr lang="en-US" sz="1800" b="1" dirty="0"/>
              <a:t>Questions that can help you understand your stakeholders include:  </a:t>
            </a:r>
          </a:p>
          <a:p>
            <a:pPr>
              <a:buFont typeface="Wingdings" panose="05000000000000000000" pitchFamily="2" charset="2"/>
              <a:buChar char="Ø"/>
            </a:pPr>
            <a:r>
              <a:rPr lang="en-US" sz="1800" dirty="0"/>
              <a:t>What financial or emotional interest do they have in the outcome of your work? Is it positive or negative?</a:t>
            </a:r>
          </a:p>
          <a:p>
            <a:pPr>
              <a:buFont typeface="Wingdings" panose="05000000000000000000" pitchFamily="2" charset="2"/>
              <a:buChar char="Ø"/>
            </a:pPr>
            <a:r>
              <a:rPr lang="en-US" sz="1800" dirty="0"/>
              <a:t>What motivates them?  Is it higher profits, better reputation, pride?</a:t>
            </a:r>
          </a:p>
          <a:p>
            <a:pPr>
              <a:buFont typeface="Wingdings" panose="05000000000000000000" pitchFamily="2" charset="2"/>
              <a:buChar char="Ø"/>
            </a:pPr>
            <a:r>
              <a:rPr lang="en-US" sz="1800" dirty="0"/>
              <a:t>What information do they want from you, and what is the best way of communicating with them?</a:t>
            </a:r>
          </a:p>
          <a:p>
            <a:pPr>
              <a:buFont typeface="Wingdings" panose="05000000000000000000" pitchFamily="2" charset="2"/>
              <a:buChar char="Ø"/>
            </a:pPr>
            <a:r>
              <a:rPr lang="en-US" sz="1800" dirty="0"/>
              <a:t>What information do I need from them?</a:t>
            </a:r>
          </a:p>
          <a:p>
            <a:pPr>
              <a:buFont typeface="Wingdings" panose="05000000000000000000" pitchFamily="2" charset="2"/>
              <a:buChar char="Ø"/>
            </a:pPr>
            <a:r>
              <a:rPr lang="en-US" sz="1800" dirty="0"/>
              <a:t>What elements of my project can they influence?  Is it resources? Is it scope? Is it the budget?</a:t>
            </a:r>
          </a:p>
          <a:p>
            <a:pPr>
              <a:buFont typeface="Wingdings" panose="05000000000000000000" pitchFamily="2" charset="2"/>
              <a:buChar char="Ø"/>
            </a:pPr>
            <a:r>
              <a:rPr lang="en-US" sz="1800" dirty="0"/>
              <a:t>What is their current opinion of your work? Is it based on good information?</a:t>
            </a:r>
          </a:p>
          <a:p>
            <a:pPr>
              <a:buFont typeface="Wingdings" panose="05000000000000000000" pitchFamily="2" charset="2"/>
              <a:buChar char="Ø"/>
            </a:pPr>
            <a:r>
              <a:rPr lang="en-US" sz="1800" dirty="0"/>
              <a:t>Who influences their opinions general?  </a:t>
            </a:r>
          </a:p>
          <a:p>
            <a:pPr>
              <a:buFont typeface="Wingdings" panose="05000000000000000000" pitchFamily="2" charset="2"/>
              <a:buChar char="Ø"/>
            </a:pPr>
            <a:r>
              <a:rPr lang="en-US" sz="1800" dirty="0"/>
              <a:t>If they aren’t likely to be positive, what will win them around to support your project?</a:t>
            </a:r>
          </a:p>
          <a:p>
            <a:pPr>
              <a:buFont typeface="Wingdings" panose="05000000000000000000" pitchFamily="2" charset="2"/>
              <a:buChar char="Ø"/>
            </a:pPr>
            <a:r>
              <a:rPr lang="en-US" sz="1800" dirty="0"/>
              <a:t>If you don't think that you’ll be able to win them around, how will you manage their opposition?</a:t>
            </a:r>
          </a:p>
        </p:txBody>
      </p:sp>
    </p:spTree>
    <p:extLst>
      <p:ext uri="{BB962C8B-B14F-4D97-AF65-F5344CB8AC3E}">
        <p14:creationId xmlns:p14="http://schemas.microsoft.com/office/powerpoint/2010/main" val="4163820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Example of Stakeholder Mapping using the Influence/Power-Interest Grid</a:t>
            </a:r>
          </a:p>
        </p:txBody>
      </p:sp>
      <p:pic>
        <p:nvPicPr>
          <p:cNvPr id="4" name="Picture 3"/>
          <p:cNvPicPr>
            <a:picLocks noChangeAspect="1"/>
          </p:cNvPicPr>
          <p:nvPr/>
        </p:nvPicPr>
        <p:blipFill>
          <a:blip r:embed="rId3"/>
          <a:stretch>
            <a:fillRect/>
          </a:stretch>
        </p:blipFill>
        <p:spPr>
          <a:xfrm>
            <a:off x="2346960" y="1828803"/>
            <a:ext cx="7040832" cy="3714749"/>
          </a:xfrm>
          <a:prstGeom prst="rect">
            <a:avLst/>
          </a:prstGeom>
        </p:spPr>
      </p:pic>
      <p:sp>
        <p:nvSpPr>
          <p:cNvPr id="5" name="Rectangle 4"/>
          <p:cNvSpPr/>
          <p:nvPr/>
        </p:nvSpPr>
        <p:spPr>
          <a:xfrm>
            <a:off x="2971800" y="5600701"/>
            <a:ext cx="6629400" cy="461665"/>
          </a:xfrm>
          <a:prstGeom prst="rect">
            <a:avLst/>
          </a:prstGeom>
        </p:spPr>
        <p:txBody>
          <a:bodyPr wrap="square">
            <a:spAutoFit/>
          </a:bodyPr>
          <a:lstStyle/>
          <a:p>
            <a:r>
              <a:rPr lang="en-US" sz="1200" dirty="0"/>
              <a:t>https://www.iaea.org/resources/nuclear-communicators-toolbox/methods/planning/stakeholder-analysis</a:t>
            </a:r>
          </a:p>
        </p:txBody>
      </p:sp>
    </p:spTree>
    <p:extLst>
      <p:ext uri="{BB962C8B-B14F-4D97-AF65-F5344CB8AC3E}">
        <p14:creationId xmlns:p14="http://schemas.microsoft.com/office/powerpoint/2010/main" val="1387536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0" y="330633"/>
            <a:ext cx="7543800" cy="1315576"/>
          </a:xfrm>
        </p:spPr>
        <p:txBody>
          <a:bodyPr>
            <a:normAutofit/>
          </a:bodyPr>
          <a:lstStyle/>
          <a:p>
            <a:r>
              <a:rPr lang="en-US" sz="3200" b="1" dirty="0"/>
              <a:t>Output of Identify Stakeholder process:  Stakeholder Register</a:t>
            </a:r>
          </a:p>
        </p:txBody>
      </p:sp>
      <p:pic>
        <p:nvPicPr>
          <p:cNvPr id="6" name="Picture 6" descr="A screenshot of a cell phone&#10;&#10;Description automatically generated">
            <a:extLst>
              <a:ext uri="{FF2B5EF4-FFF2-40B4-BE49-F238E27FC236}">
                <a16:creationId xmlns:a16="http://schemas.microsoft.com/office/drawing/2014/main" id="{C639AC71-50C1-42F1-ABB1-8D1082C08467}"/>
              </a:ext>
            </a:extLst>
          </p:cNvPr>
          <p:cNvPicPr>
            <a:picLocks noGrp="1" noChangeAspect="1"/>
          </p:cNvPicPr>
          <p:nvPr>
            <p:ph idx="1"/>
          </p:nvPr>
        </p:nvPicPr>
        <p:blipFill>
          <a:blip r:embed="rId3"/>
          <a:stretch>
            <a:fillRect/>
          </a:stretch>
        </p:blipFill>
        <p:spPr>
          <a:xfrm>
            <a:off x="1527450" y="1932821"/>
            <a:ext cx="8880894" cy="3748545"/>
          </a:xfrm>
        </p:spPr>
      </p:pic>
    </p:spTree>
    <p:extLst>
      <p:ext uri="{BB962C8B-B14F-4D97-AF65-F5344CB8AC3E}">
        <p14:creationId xmlns:p14="http://schemas.microsoft.com/office/powerpoint/2010/main" val="19306060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140" y="457200"/>
            <a:ext cx="7863840" cy="1008796"/>
          </a:xfrm>
        </p:spPr>
        <p:txBody>
          <a:bodyPr>
            <a:normAutofit/>
          </a:bodyPr>
          <a:lstStyle/>
          <a:p>
            <a:r>
              <a:rPr lang="en-US" sz="3200" b="1" spc="-5" dirty="0">
                <a:latin typeface="Trebuchet MS"/>
                <a:cs typeface="Trebuchet MS"/>
              </a:rPr>
              <a:t>Plan Stakeholder Engagement</a:t>
            </a:r>
          </a:p>
        </p:txBody>
      </p:sp>
      <p:sp>
        <p:nvSpPr>
          <p:cNvPr id="3" name="Content Placeholder 2"/>
          <p:cNvSpPr>
            <a:spLocks noGrp="1"/>
          </p:cNvSpPr>
          <p:nvPr>
            <p:ph idx="1"/>
          </p:nvPr>
        </p:nvSpPr>
        <p:spPr>
          <a:xfrm>
            <a:off x="2430782" y="1905000"/>
            <a:ext cx="7696201" cy="3794760"/>
          </a:xfrm>
        </p:spPr>
        <p:txBody>
          <a:bodyPr>
            <a:noAutofit/>
          </a:bodyPr>
          <a:lstStyle/>
          <a:p>
            <a:pPr marL="290513" indent="-290513">
              <a:buFont typeface="Wingdings" panose="05000000000000000000" pitchFamily="2" charset="2"/>
              <a:buChar char="q"/>
            </a:pPr>
            <a:r>
              <a:rPr lang="en-US" sz="2400" dirty="0"/>
              <a:t>This is the process of developing approaches to involve project stakeholders </a:t>
            </a:r>
            <a:r>
              <a:rPr lang="en-US" sz="2400" dirty="0">
                <a:solidFill>
                  <a:srgbClr val="FF0000"/>
                </a:solidFill>
              </a:rPr>
              <a:t>based on their needs, expectations, interests, and impact on the project. </a:t>
            </a:r>
          </a:p>
          <a:p>
            <a:pPr marL="290513" indent="-290513">
              <a:buFont typeface="Wingdings" panose="05000000000000000000" pitchFamily="2" charset="2"/>
              <a:buChar char="q"/>
            </a:pPr>
            <a:r>
              <a:rPr lang="en-US" sz="2400" dirty="0"/>
              <a:t>The key objective is to have a plan to interact effectively with stakeholders.</a:t>
            </a:r>
          </a:p>
          <a:p>
            <a:pPr marL="290513" indent="-290513">
              <a:buFont typeface="Wingdings" panose="05000000000000000000" pitchFamily="2" charset="2"/>
              <a:buChar char="q"/>
            </a:pPr>
            <a:r>
              <a:rPr lang="en-US" sz="2400" dirty="0"/>
              <a:t>This process is performed periodically throughout the project as needed.</a:t>
            </a:r>
            <a:endParaRPr lang="en-US" sz="1400" spc="-10" dirty="0">
              <a:latin typeface="Arial"/>
              <a:cs typeface="Arial"/>
            </a:endParaRPr>
          </a:p>
        </p:txBody>
      </p:sp>
      <p:sp>
        <p:nvSpPr>
          <p:cNvPr id="8" name="TextBox 7"/>
          <p:cNvSpPr txBox="1"/>
          <p:nvPr/>
        </p:nvSpPr>
        <p:spPr>
          <a:xfrm>
            <a:off x="1524000" y="6324603"/>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24161080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Plan Stakeholder Engagement – Inputs, T&amp;T, Outputs</a:t>
            </a:r>
          </a:p>
        </p:txBody>
      </p:sp>
      <p:pic>
        <p:nvPicPr>
          <p:cNvPr id="6" name="Content Placeholder 5"/>
          <p:cNvPicPr>
            <a:picLocks noGrp="1" noChangeAspect="1"/>
          </p:cNvPicPr>
          <p:nvPr>
            <p:ph idx="1"/>
          </p:nvPr>
        </p:nvPicPr>
        <p:blipFill>
          <a:blip r:embed="rId3"/>
          <a:stretch>
            <a:fillRect/>
          </a:stretch>
        </p:blipFill>
        <p:spPr>
          <a:xfrm>
            <a:off x="2877552" y="1846264"/>
            <a:ext cx="6481347" cy="40227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516</a:t>
            </a:r>
          </a:p>
        </p:txBody>
      </p:sp>
    </p:spTree>
    <p:extLst>
      <p:ext uri="{BB962C8B-B14F-4D97-AF65-F5344CB8AC3E}">
        <p14:creationId xmlns:p14="http://schemas.microsoft.com/office/powerpoint/2010/main" val="31266964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Engagement Plan: Stakeholder Mapping</a:t>
            </a:r>
          </a:p>
        </p:txBody>
      </p:sp>
      <p:pic>
        <p:nvPicPr>
          <p:cNvPr id="5" name="Picture 4"/>
          <p:cNvPicPr>
            <a:picLocks noChangeAspect="1"/>
          </p:cNvPicPr>
          <p:nvPr/>
        </p:nvPicPr>
        <p:blipFill>
          <a:blip r:embed="rId3"/>
          <a:stretch>
            <a:fillRect/>
          </a:stretch>
        </p:blipFill>
        <p:spPr>
          <a:xfrm>
            <a:off x="2223412" y="1882698"/>
            <a:ext cx="7266614" cy="4289505"/>
          </a:xfrm>
          <a:prstGeom prst="rect">
            <a:avLst/>
          </a:prstGeom>
        </p:spPr>
      </p:pic>
    </p:spTree>
    <p:extLst>
      <p:ext uri="{BB962C8B-B14F-4D97-AF65-F5344CB8AC3E}">
        <p14:creationId xmlns:p14="http://schemas.microsoft.com/office/powerpoint/2010/main" val="32208361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457202"/>
            <a:ext cx="8016240" cy="838201"/>
          </a:xfrm>
        </p:spPr>
        <p:txBody>
          <a:bodyPr>
            <a:normAutofit fontScale="90000"/>
          </a:bodyPr>
          <a:lstStyle/>
          <a:p>
            <a:r>
              <a:rPr lang="en-US" sz="4000" dirty="0"/>
              <a:t>Sample: Stakeholder Engagement Plan </a:t>
            </a:r>
            <a:br>
              <a:rPr lang="en-US" sz="4000" dirty="0"/>
            </a:br>
            <a:r>
              <a:rPr lang="en-US" sz="1600" dirty="0"/>
              <a:t>Source: Template from www.nzta.govt.nz</a:t>
            </a:r>
          </a:p>
        </p:txBody>
      </p:sp>
      <p:graphicFrame>
        <p:nvGraphicFramePr>
          <p:cNvPr id="6" name="Table 5"/>
          <p:cNvGraphicFramePr>
            <a:graphicFrameLocks noGrp="1"/>
          </p:cNvGraphicFramePr>
          <p:nvPr/>
        </p:nvGraphicFramePr>
        <p:xfrm>
          <a:off x="2057405" y="1524003"/>
          <a:ext cx="8381997" cy="4482347"/>
        </p:xfrm>
        <a:graphic>
          <a:graphicData uri="http://schemas.openxmlformats.org/drawingml/2006/table">
            <a:tbl>
              <a:tblPr firstRow="1" firstCol="1" lastRow="1" lastCol="1" bandRow="1" bandCol="1"/>
              <a:tblGrid>
                <a:gridCol w="1197259">
                  <a:extLst>
                    <a:ext uri="{9D8B030D-6E8A-4147-A177-3AD203B41FA5}">
                      <a16:colId xmlns:a16="http://schemas.microsoft.com/office/drawing/2014/main" val="1392454445"/>
                    </a:ext>
                  </a:extLst>
                </a:gridCol>
                <a:gridCol w="1197259">
                  <a:extLst>
                    <a:ext uri="{9D8B030D-6E8A-4147-A177-3AD203B41FA5}">
                      <a16:colId xmlns:a16="http://schemas.microsoft.com/office/drawing/2014/main" val="2529239059"/>
                    </a:ext>
                  </a:extLst>
                </a:gridCol>
                <a:gridCol w="1197259">
                  <a:extLst>
                    <a:ext uri="{9D8B030D-6E8A-4147-A177-3AD203B41FA5}">
                      <a16:colId xmlns:a16="http://schemas.microsoft.com/office/drawing/2014/main" val="2063540962"/>
                    </a:ext>
                  </a:extLst>
                </a:gridCol>
                <a:gridCol w="1197851">
                  <a:extLst>
                    <a:ext uri="{9D8B030D-6E8A-4147-A177-3AD203B41FA5}">
                      <a16:colId xmlns:a16="http://schemas.microsoft.com/office/drawing/2014/main" val="2336786414"/>
                    </a:ext>
                  </a:extLst>
                </a:gridCol>
                <a:gridCol w="1197259">
                  <a:extLst>
                    <a:ext uri="{9D8B030D-6E8A-4147-A177-3AD203B41FA5}">
                      <a16:colId xmlns:a16="http://schemas.microsoft.com/office/drawing/2014/main" val="603494423"/>
                    </a:ext>
                  </a:extLst>
                </a:gridCol>
                <a:gridCol w="1197259">
                  <a:extLst>
                    <a:ext uri="{9D8B030D-6E8A-4147-A177-3AD203B41FA5}">
                      <a16:colId xmlns:a16="http://schemas.microsoft.com/office/drawing/2014/main" val="906294003"/>
                    </a:ext>
                  </a:extLst>
                </a:gridCol>
                <a:gridCol w="1197851">
                  <a:extLst>
                    <a:ext uri="{9D8B030D-6E8A-4147-A177-3AD203B41FA5}">
                      <a16:colId xmlns:a16="http://schemas.microsoft.com/office/drawing/2014/main" val="104650984"/>
                    </a:ext>
                  </a:extLst>
                </a:gridCol>
              </a:tblGrid>
              <a:tr h="2797039">
                <a:tc gridSpan="7">
                  <a:txBody>
                    <a:bodyPr/>
                    <a:lstStyle/>
                    <a:p>
                      <a:pPr marL="342900" marR="0" lvl="0" indent="-342900">
                        <a:lnSpc>
                          <a:spcPts val="1300"/>
                        </a:lnSpc>
                        <a:spcBef>
                          <a:spcPts val="0"/>
                        </a:spcBef>
                        <a:spcAft>
                          <a:spcPts val="600"/>
                        </a:spcAft>
                        <a:buSzPts val="800"/>
                        <a:buFont typeface="Symbol" panose="05050102010706020507" pitchFamily="18" charset="2"/>
                        <a:buChar char=""/>
                        <a:tabLst>
                          <a:tab pos="180340" algn="l"/>
                        </a:tabLst>
                      </a:pPr>
                      <a:endParaRPr lang="en-GB" sz="1400" dirty="0">
                        <a:effectLst/>
                        <a:latin typeface="Lucida Sans" panose="020B0602030504020204" pitchFamily="34" charset="0"/>
                        <a:ea typeface="Times New Roman" panose="02020603050405020304" pitchFamily="18" charset="0"/>
                        <a:cs typeface="Times New Roman" panose="02020603050405020304" pitchFamily="18" charset="0"/>
                      </a:endParaRPr>
                    </a:p>
                    <a:p>
                      <a:pPr marL="342900" marR="0" lvl="0" indent="-342900">
                        <a:lnSpc>
                          <a:spcPts val="1300"/>
                        </a:lnSpc>
                        <a:spcBef>
                          <a:spcPts val="0"/>
                        </a:spcBef>
                        <a:spcAft>
                          <a:spcPts val="600"/>
                        </a:spcAft>
                        <a:buSzPts val="800"/>
                        <a:buFont typeface="Symbol" panose="05050102010706020507" pitchFamily="18" charset="2"/>
                        <a:buChar char=""/>
                        <a:tabLst>
                          <a:tab pos="180340" algn="l"/>
                        </a:tabLst>
                      </a:pP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For each stakeholder, determine the </a:t>
                      </a:r>
                      <a:r>
                        <a:rPr lang="en-GB" sz="1400" i="1" dirty="0">
                          <a:effectLst/>
                          <a:latin typeface="Lucida Sans" panose="020B0602030504020204" pitchFamily="34" charset="0"/>
                          <a:ea typeface="Times New Roman" panose="02020603050405020304" pitchFamily="18" charset="0"/>
                          <a:cs typeface="Times New Roman" panose="02020603050405020304" pitchFamily="18" charset="0"/>
                        </a:rPr>
                        <a:t>engagement purpose</a:t>
                      </a: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 (</a:t>
                      </a:r>
                      <a:r>
                        <a:rPr lang="en-GB" sz="1400" dirty="0" err="1">
                          <a:effectLst/>
                          <a:latin typeface="Lucida Sans" panose="020B0602030504020204" pitchFamily="34" charset="0"/>
                          <a:ea typeface="Times New Roman" panose="02020603050405020304" pitchFamily="18" charset="0"/>
                          <a:cs typeface="Times New Roman" panose="02020603050405020304" pitchFamily="18" charset="0"/>
                        </a:rPr>
                        <a:t>eg</a:t>
                      </a: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 share, listen, consult, explore, collaborate).</a:t>
                      </a:r>
                      <a:endParaRPr lang="en-US" sz="1400" dirty="0">
                        <a:effectLst/>
                        <a:latin typeface="Lucida Sans" panose="020B0602030504020204" pitchFamily="34" charset="0"/>
                        <a:ea typeface="Times New Roman" panose="02020603050405020304" pitchFamily="18" charset="0"/>
                        <a:cs typeface="Times New Roman" panose="02020603050405020304" pitchFamily="18" charset="0"/>
                      </a:endParaRPr>
                    </a:p>
                    <a:p>
                      <a:pPr marL="342900" marR="0" lvl="0" indent="-342900">
                        <a:lnSpc>
                          <a:spcPts val="1300"/>
                        </a:lnSpc>
                        <a:spcBef>
                          <a:spcPts val="0"/>
                        </a:spcBef>
                        <a:spcAft>
                          <a:spcPts val="600"/>
                        </a:spcAft>
                        <a:buSzPts val="800"/>
                        <a:buFont typeface="Symbol" panose="05050102010706020507" pitchFamily="18" charset="2"/>
                        <a:buChar char=""/>
                        <a:tabLst>
                          <a:tab pos="180340" algn="l"/>
                        </a:tabLst>
                      </a:pP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Determine the </a:t>
                      </a:r>
                      <a:r>
                        <a:rPr lang="en-GB" sz="1400" i="1" dirty="0">
                          <a:effectLst/>
                          <a:latin typeface="Lucida Sans" panose="020B0602030504020204" pitchFamily="34" charset="0"/>
                          <a:ea typeface="Times New Roman" panose="02020603050405020304" pitchFamily="18" charset="0"/>
                          <a:cs typeface="Times New Roman" panose="02020603050405020304" pitchFamily="18" charset="0"/>
                        </a:rPr>
                        <a:t>engagement technique</a:t>
                      </a: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 (</a:t>
                      </a:r>
                      <a:r>
                        <a:rPr lang="en-GB" sz="1400" dirty="0" err="1">
                          <a:effectLst/>
                          <a:latin typeface="Lucida Sans" panose="020B0602030504020204" pitchFamily="34" charset="0"/>
                          <a:ea typeface="Times New Roman" panose="02020603050405020304" pitchFamily="18" charset="0"/>
                          <a:cs typeface="Times New Roman" panose="02020603050405020304" pitchFamily="18" charset="0"/>
                        </a:rPr>
                        <a:t>eg</a:t>
                      </a: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 workshops, one-to-one meeting, focus groups).</a:t>
                      </a:r>
                      <a:endParaRPr lang="en-US" sz="1400" dirty="0">
                        <a:effectLst/>
                        <a:latin typeface="Lucida Sans" panose="020B0602030504020204" pitchFamily="34" charset="0"/>
                        <a:ea typeface="Times New Roman" panose="02020603050405020304" pitchFamily="18" charset="0"/>
                        <a:cs typeface="Times New Roman" panose="02020603050405020304" pitchFamily="18" charset="0"/>
                      </a:endParaRPr>
                    </a:p>
                    <a:p>
                      <a:pPr marL="342900" marR="0" lvl="0" indent="-342900">
                        <a:lnSpc>
                          <a:spcPts val="1300"/>
                        </a:lnSpc>
                        <a:spcBef>
                          <a:spcPts val="0"/>
                        </a:spcBef>
                        <a:spcAft>
                          <a:spcPts val="600"/>
                        </a:spcAft>
                        <a:buSzPts val="800"/>
                        <a:buFont typeface="Symbol" panose="05050102010706020507" pitchFamily="18" charset="2"/>
                        <a:buChar char=""/>
                        <a:tabLst>
                          <a:tab pos="180340" algn="l"/>
                        </a:tabLst>
                      </a:pP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Determine the frequency of engagement required for each stakeholder (</a:t>
                      </a:r>
                      <a:r>
                        <a:rPr lang="en-GB" sz="1400" dirty="0" err="1">
                          <a:effectLst/>
                          <a:latin typeface="Lucida Sans" panose="020B0602030504020204" pitchFamily="34" charset="0"/>
                          <a:ea typeface="Times New Roman" panose="02020603050405020304" pitchFamily="18" charset="0"/>
                          <a:cs typeface="Times New Roman" panose="02020603050405020304" pitchFamily="18" charset="0"/>
                        </a:rPr>
                        <a:t>eg</a:t>
                      </a: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 daily, weekly, monthly, quarterly, annually).</a:t>
                      </a:r>
                      <a:endParaRPr lang="en-US" sz="1400" dirty="0">
                        <a:effectLst/>
                        <a:latin typeface="Lucida Sans" panose="020B0602030504020204" pitchFamily="34" charset="0"/>
                        <a:ea typeface="Times New Roman" panose="02020603050405020304" pitchFamily="18" charset="0"/>
                        <a:cs typeface="Times New Roman" panose="02020603050405020304" pitchFamily="18" charset="0"/>
                      </a:endParaRPr>
                    </a:p>
                    <a:p>
                      <a:pPr marL="342900" marR="0" lvl="0" indent="-342900">
                        <a:lnSpc>
                          <a:spcPts val="1300"/>
                        </a:lnSpc>
                        <a:spcBef>
                          <a:spcPts val="0"/>
                        </a:spcBef>
                        <a:spcAft>
                          <a:spcPts val="600"/>
                        </a:spcAft>
                        <a:buSzPts val="800"/>
                        <a:buFont typeface="Symbol" panose="05050102010706020507" pitchFamily="18" charset="2"/>
                        <a:buChar char=""/>
                        <a:tabLst>
                          <a:tab pos="180340" algn="l"/>
                        </a:tabLst>
                      </a:pP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Provide a schedule outlining dates and locations where stakeholder engagement activities will take place.</a:t>
                      </a:r>
                      <a:endParaRPr lang="en-US" sz="1400" dirty="0">
                        <a:effectLst/>
                        <a:latin typeface="Lucida Sans" panose="020B0602030504020204" pitchFamily="34" charset="0"/>
                        <a:ea typeface="Times New Roman" panose="02020603050405020304" pitchFamily="18" charset="0"/>
                        <a:cs typeface="Times New Roman" panose="02020603050405020304" pitchFamily="18" charset="0"/>
                      </a:endParaRPr>
                    </a:p>
                    <a:p>
                      <a:pPr marL="342900" marR="0" lvl="0" indent="-342900">
                        <a:lnSpc>
                          <a:spcPts val="1300"/>
                        </a:lnSpc>
                        <a:spcBef>
                          <a:spcPts val="0"/>
                        </a:spcBef>
                        <a:spcAft>
                          <a:spcPts val="600"/>
                        </a:spcAft>
                        <a:buSzPts val="800"/>
                        <a:buFont typeface="Symbol" panose="05050102010706020507" pitchFamily="18" charset="2"/>
                        <a:buChar char=""/>
                        <a:tabLst>
                          <a:tab pos="180340" algn="l"/>
                        </a:tabLst>
                      </a:pPr>
                      <a:r>
                        <a:rPr lang="en-GB" sz="1400" dirty="0">
                          <a:effectLst/>
                          <a:latin typeface="Lucida Sans" panose="020B0602030504020204" pitchFamily="34" charset="0"/>
                          <a:ea typeface="Times New Roman" panose="02020603050405020304" pitchFamily="18" charset="0"/>
                          <a:cs typeface="Times New Roman" panose="02020603050405020304" pitchFamily="18" charset="0"/>
                        </a:rPr>
                        <a:t>List for each engagement activity the designated activity owner.</a:t>
                      </a:r>
                      <a:endParaRPr lang="en-US" sz="140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9233535"/>
                  </a:ext>
                </a:extLst>
              </a:tr>
              <a:tr h="659325">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Stakeholder</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Engagement purpose</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Engagement technique</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Engagement frequency</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Date(s) and location</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Activity owner</a:t>
                      </a:r>
                      <a:endParaRPr lang="en-US" sz="1050" b="1">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lnSpc>
                          <a:spcPts val="1300"/>
                        </a:lnSpc>
                        <a:spcBef>
                          <a:spcPts val="300"/>
                        </a:spcBef>
                        <a:spcAft>
                          <a:spcPts val="600"/>
                        </a:spcAft>
                        <a:tabLst>
                          <a:tab pos="586740" algn="l"/>
                        </a:tabLst>
                      </a:pPr>
                      <a:r>
                        <a:rPr lang="en-NZ" sz="1050" b="1" dirty="0">
                          <a:solidFill>
                            <a:srgbClr val="FFFFFF"/>
                          </a:solidFill>
                          <a:effectLst/>
                          <a:latin typeface="Lucida Sans" panose="020B0602030504020204" pitchFamily="34" charset="0"/>
                          <a:ea typeface="Times New Roman" panose="02020603050405020304" pitchFamily="18" charset="0"/>
                          <a:cs typeface="Times New Roman" panose="02020603050405020304" pitchFamily="18" charset="0"/>
                        </a:rPr>
                        <a:t>Activity progress</a:t>
                      </a:r>
                      <a:endParaRPr lang="en-US" sz="1050" b="1" dirty="0">
                        <a:solidFill>
                          <a:srgbClr val="FFFFFF"/>
                        </a:solidFill>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0393742"/>
                  </a:ext>
                </a:extLst>
              </a:tr>
              <a:tr h="520055">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Mr.</a:t>
                      </a:r>
                      <a:r>
                        <a:rPr lang="en-NZ" sz="1050" b="1" baseline="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Ali</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Consult</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workshop</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monthly</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2</a:t>
                      </a:r>
                      <a:r>
                        <a:rPr lang="en-NZ" sz="1050" b="1" baseline="3000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nd</a:t>
                      </a:r>
                      <a:r>
                        <a:rPr lang="en-NZ" sz="1050" b="1" baseline="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Monday every month, HO</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Mr.</a:t>
                      </a:r>
                      <a:r>
                        <a:rPr lang="en-NZ" sz="1050" b="1" baseline="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Rashid</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b="1"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Ongoing</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481906"/>
                  </a:ext>
                </a:extLst>
              </a:tr>
              <a:tr h="505928">
                <a:tc>
                  <a:txBody>
                    <a:bodyPr/>
                    <a:lstStyle/>
                    <a:p>
                      <a:pPr marL="0" marR="0">
                        <a:lnSpc>
                          <a:spcPts val="1300"/>
                        </a:lnSpc>
                        <a:spcBef>
                          <a:spcPts val="300"/>
                        </a:spcBef>
                        <a:spcAft>
                          <a:spcPts val="300"/>
                        </a:spcAft>
                        <a:tabLst>
                          <a:tab pos="586740" algn="l"/>
                        </a:tabLst>
                      </a:pPr>
                      <a:r>
                        <a:rPr lang="en-NZ" sz="105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300"/>
                        </a:spcBef>
                        <a:spcAft>
                          <a:spcPts val="300"/>
                        </a:spcAft>
                        <a:tabLst>
                          <a:tab pos="586740" algn="l"/>
                        </a:tabLst>
                      </a:pPr>
                      <a:r>
                        <a:rPr lang="en-NZ" sz="1050" dirty="0">
                          <a:solidFill>
                            <a:srgbClr val="0000FF"/>
                          </a:solidFill>
                          <a:effectLst/>
                          <a:latin typeface="Lucida Sans" panose="020B0602030504020204" pitchFamily="34" charset="0"/>
                          <a:ea typeface="Times New Roman" panose="02020603050405020304" pitchFamily="18" charset="0"/>
                          <a:cs typeface="Times New Roman" panose="02020603050405020304" pitchFamily="18" charset="0"/>
                        </a:rPr>
                        <a:t> </a:t>
                      </a:r>
                      <a:endParaRPr lang="en-US" sz="1050" dirty="0">
                        <a:effectLst/>
                        <a:latin typeface="Whitney Condensed Book"/>
                        <a:ea typeface="Times New Roman" panose="02020603050405020304" pitchFamily="18" charset="0"/>
                        <a:cs typeface="Times New Roman" panose="02020603050405020304" pitchFamily="18" charset="0"/>
                      </a:endParaRPr>
                    </a:p>
                  </a:txBody>
                  <a:tcPr marL="57611" marR="576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7192730"/>
                  </a:ext>
                </a:extLst>
              </a:tr>
            </a:tbl>
          </a:graphicData>
        </a:graphic>
      </p:graphicFrame>
    </p:spTree>
    <p:extLst>
      <p:ext uri="{BB962C8B-B14F-4D97-AF65-F5344CB8AC3E}">
        <p14:creationId xmlns:p14="http://schemas.microsoft.com/office/powerpoint/2010/main" val="3383281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Discussion:</a:t>
            </a:r>
          </a:p>
        </p:txBody>
      </p:sp>
      <p:sp>
        <p:nvSpPr>
          <p:cNvPr id="3" name="Content Placeholder 2"/>
          <p:cNvSpPr>
            <a:spLocks noGrp="1"/>
          </p:cNvSpPr>
          <p:nvPr>
            <p:ph idx="1"/>
          </p:nvPr>
        </p:nvSpPr>
        <p:spPr>
          <a:xfrm>
            <a:off x="2428462" y="1905000"/>
            <a:ext cx="2600738" cy="4114800"/>
          </a:xfrm>
        </p:spPr>
        <p:txBody>
          <a:bodyPr>
            <a:noAutofit/>
          </a:bodyPr>
          <a:lstStyle/>
          <a:p>
            <a:pPr marL="0" indent="0">
              <a:lnSpc>
                <a:spcPct val="110000"/>
              </a:lnSpc>
              <a:spcBef>
                <a:spcPts val="600"/>
              </a:spcBef>
              <a:spcAft>
                <a:spcPts val="600"/>
              </a:spcAft>
              <a:buNone/>
            </a:pPr>
            <a:r>
              <a:rPr lang="en-US" altLang="en-US" sz="1600" b="1" u="sng" dirty="0"/>
              <a:t>The Triple Constraints: Scope, Resource(cost), Schedule(time)</a:t>
            </a:r>
          </a:p>
          <a:p>
            <a:pPr marL="0" indent="0">
              <a:lnSpc>
                <a:spcPct val="110000"/>
              </a:lnSpc>
              <a:spcBef>
                <a:spcPts val="600"/>
              </a:spcBef>
              <a:spcAft>
                <a:spcPts val="600"/>
              </a:spcAft>
              <a:buNone/>
            </a:pPr>
            <a:r>
              <a:rPr lang="en-US" sz="1600" b="1" u="sng" dirty="0"/>
              <a:t>Discussion:</a:t>
            </a:r>
          </a:p>
          <a:p>
            <a:pPr marL="342900" indent="-342900">
              <a:lnSpc>
                <a:spcPct val="110000"/>
              </a:lnSpc>
              <a:spcBef>
                <a:spcPts val="600"/>
              </a:spcBef>
              <a:spcAft>
                <a:spcPts val="600"/>
              </a:spcAft>
              <a:buFont typeface="+mj-lt"/>
              <a:buAutoNum type="arabicPeriod"/>
            </a:pPr>
            <a:r>
              <a:rPr lang="en-US" sz="1600" dirty="0"/>
              <a:t>What are some examples of changes to scope, time and cost in IT projects?</a:t>
            </a:r>
          </a:p>
          <a:p>
            <a:pPr marL="342900" indent="-342900">
              <a:lnSpc>
                <a:spcPct val="110000"/>
              </a:lnSpc>
              <a:spcBef>
                <a:spcPts val="600"/>
              </a:spcBef>
              <a:spcAft>
                <a:spcPts val="600"/>
              </a:spcAft>
              <a:buFont typeface="+mj-lt"/>
              <a:buAutoNum type="arabicPeriod"/>
            </a:pPr>
            <a:r>
              <a:rPr lang="en-US" sz="1600" dirty="0"/>
              <a:t>Why is the project quality affected when the scope of a project changes?</a:t>
            </a:r>
          </a:p>
          <a:p>
            <a:pPr marL="342900" indent="-342900">
              <a:lnSpc>
                <a:spcPct val="110000"/>
              </a:lnSpc>
              <a:spcBef>
                <a:spcPts val="600"/>
              </a:spcBef>
              <a:spcAft>
                <a:spcPts val="600"/>
              </a:spcAft>
              <a:buFont typeface="+mj-lt"/>
              <a:buAutoNum type="arabicPeriod"/>
            </a:pPr>
            <a:r>
              <a:rPr lang="en-US" sz="1600" dirty="0"/>
              <a:t>Why does a delay in the project schedule increase the cost of a project?</a:t>
            </a:r>
            <a:r>
              <a:rPr lang="en-US" sz="1600" b="1" u="sng" dirty="0"/>
              <a:t> </a:t>
            </a:r>
            <a:endParaRPr lang="en-US" sz="1600" dirty="0"/>
          </a:p>
          <a:p>
            <a:pPr marL="0" indent="0">
              <a:lnSpc>
                <a:spcPct val="110000"/>
              </a:lnSpc>
              <a:spcBef>
                <a:spcPts val="600"/>
              </a:spcBef>
              <a:spcAft>
                <a:spcPts val="600"/>
              </a:spcAft>
              <a:buNone/>
            </a:pPr>
            <a:endParaRPr lang="en-US" altLang="en-US" sz="1600" b="1" u="sng" dirty="0"/>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38710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pic>
        <p:nvPicPr>
          <p:cNvPr id="9" name="Picture 4" descr="http://www.stellman-greene.com/blog/wp-content/uploads/2010/09/triple-constrai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080" y="2017836"/>
            <a:ext cx="4845602" cy="323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a:xfrm>
            <a:off x="5562601" y="5390761"/>
            <a:ext cx="2619375" cy="4127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a:r>
              <a:rPr lang="en-US" altLang="en-US" sz="1000" dirty="0">
                <a:solidFill>
                  <a:schemeClr val="tx1"/>
                </a:solidFill>
                <a:hlinkClick r:id="rId4"/>
              </a:rPr>
              <a:t>Adopted from: </a:t>
            </a:r>
            <a:r>
              <a:rPr lang="en-US" altLang="en-US" sz="1000" dirty="0">
                <a:hlinkClick r:id="rId4"/>
              </a:rPr>
              <a:t>http://www.stellman-greene.com</a:t>
            </a:r>
            <a:endParaRPr lang="en-US" altLang="en-US" sz="1000" dirty="0"/>
          </a:p>
        </p:txBody>
      </p:sp>
    </p:spTree>
    <p:extLst>
      <p:ext uri="{BB962C8B-B14F-4D97-AF65-F5344CB8AC3E}">
        <p14:creationId xmlns:p14="http://schemas.microsoft.com/office/powerpoint/2010/main" val="32784116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3"/>
            <a:ext cx="7543800" cy="1450757"/>
          </a:xfrm>
        </p:spPr>
        <p:txBody>
          <a:bodyPr>
            <a:normAutofit/>
          </a:bodyPr>
          <a:lstStyle/>
          <a:p>
            <a:r>
              <a:rPr lang="en-US" sz="3600" b="1" dirty="0"/>
              <a:t>Manage Stakeholder Engagement</a:t>
            </a:r>
          </a:p>
        </p:txBody>
      </p:sp>
      <p:sp>
        <p:nvSpPr>
          <p:cNvPr id="3" name="Content Placeholder 2"/>
          <p:cNvSpPr>
            <a:spLocks noGrp="1"/>
          </p:cNvSpPr>
          <p:nvPr>
            <p:ph idx="1"/>
          </p:nvPr>
        </p:nvSpPr>
        <p:spPr>
          <a:xfrm>
            <a:off x="2346962" y="1845734"/>
            <a:ext cx="7711441" cy="4023360"/>
          </a:xfrm>
        </p:spPr>
        <p:txBody>
          <a:bodyPr>
            <a:noAutofit/>
          </a:bodyPr>
          <a:lstStyle/>
          <a:p>
            <a:pPr marL="290513" indent="-290513">
              <a:buFont typeface="Wingdings" panose="05000000000000000000" pitchFamily="2" charset="2"/>
              <a:buChar char="q"/>
            </a:pPr>
            <a:r>
              <a:rPr lang="en-US" dirty="0"/>
              <a:t>This is the process of communicating and working with stakeholders. The key to effective stakeholder engagement is a focus on continuous communication with all stakeholders, including team members. </a:t>
            </a:r>
          </a:p>
          <a:p>
            <a:pPr marL="290513" indent="-290513">
              <a:buFont typeface="Wingdings" panose="05000000000000000000" pitchFamily="2" charset="2"/>
              <a:buChar char="q"/>
            </a:pPr>
            <a:r>
              <a:rPr lang="en-US" dirty="0"/>
              <a:t>This is to help us understand their needs and expectations; and address issues as they occur.</a:t>
            </a:r>
          </a:p>
          <a:p>
            <a:pPr marL="290513" indent="-290513">
              <a:buFont typeface="Wingdings" panose="05000000000000000000" pitchFamily="2" charset="2"/>
              <a:buChar char="q"/>
            </a:pPr>
            <a:r>
              <a:rPr lang="en-US" dirty="0"/>
              <a:t>This process allows the project manager to increase support and minimize resistance from stakeholders. </a:t>
            </a:r>
            <a:endParaRPr lang="en-US" sz="1700" dirty="0"/>
          </a:p>
        </p:txBody>
      </p:sp>
      <p:sp>
        <p:nvSpPr>
          <p:cNvPr id="6" name="TextBox 5"/>
          <p:cNvSpPr txBox="1"/>
          <p:nvPr/>
        </p:nvSpPr>
        <p:spPr>
          <a:xfrm>
            <a:off x="1524000" y="6324603"/>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3613661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Manage Stakeholder Engagement – Inputs, T&amp;T, Outputs</a:t>
            </a:r>
          </a:p>
        </p:txBody>
      </p:sp>
      <p:pic>
        <p:nvPicPr>
          <p:cNvPr id="4" name="Content Placeholder 3"/>
          <p:cNvPicPr>
            <a:picLocks noGrp="1" noChangeAspect="1"/>
          </p:cNvPicPr>
          <p:nvPr>
            <p:ph idx="1"/>
          </p:nvPr>
        </p:nvPicPr>
        <p:blipFill>
          <a:blip r:embed="rId3"/>
          <a:stretch>
            <a:fillRect/>
          </a:stretch>
        </p:blipFill>
        <p:spPr>
          <a:xfrm>
            <a:off x="2538112" y="1846264"/>
            <a:ext cx="7160226" cy="40227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523</a:t>
            </a:r>
          </a:p>
        </p:txBody>
      </p:sp>
    </p:spTree>
    <p:extLst>
      <p:ext uri="{BB962C8B-B14F-4D97-AF65-F5344CB8AC3E}">
        <p14:creationId xmlns:p14="http://schemas.microsoft.com/office/powerpoint/2010/main" val="4267229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3"/>
            <a:ext cx="7543800" cy="1450757"/>
          </a:xfrm>
        </p:spPr>
        <p:txBody>
          <a:bodyPr>
            <a:normAutofit/>
          </a:bodyPr>
          <a:lstStyle/>
          <a:p>
            <a:r>
              <a:rPr lang="en-US" sz="3600" b="1" dirty="0"/>
              <a:t>Monitor Stakeholder Engagement</a:t>
            </a:r>
          </a:p>
        </p:txBody>
      </p:sp>
      <p:sp>
        <p:nvSpPr>
          <p:cNvPr id="3" name="Content Placeholder 2"/>
          <p:cNvSpPr>
            <a:spLocks noGrp="1"/>
          </p:cNvSpPr>
          <p:nvPr>
            <p:ph idx="1"/>
          </p:nvPr>
        </p:nvSpPr>
        <p:spPr>
          <a:xfrm>
            <a:off x="2346962" y="1845734"/>
            <a:ext cx="7711441" cy="4023360"/>
          </a:xfrm>
        </p:spPr>
        <p:txBody>
          <a:bodyPr>
            <a:noAutofit/>
          </a:bodyPr>
          <a:lstStyle/>
          <a:p>
            <a:pPr marL="290513" indent="-290513">
              <a:buFont typeface="Wingdings" panose="05000000000000000000" pitchFamily="2" charset="2"/>
              <a:buChar char="q"/>
            </a:pPr>
            <a:r>
              <a:rPr lang="en-US" dirty="0"/>
              <a:t>This is the process of monitoring project stakeholder relationships and tailoring strategies for engaging them through revisions and modification of engagement strategies and plans. </a:t>
            </a:r>
          </a:p>
          <a:p>
            <a:pPr marL="290513" indent="-290513">
              <a:buFont typeface="Wingdings" panose="05000000000000000000" pitchFamily="2" charset="2"/>
              <a:buChar char="q"/>
            </a:pPr>
            <a:r>
              <a:rPr lang="en-US" dirty="0"/>
              <a:t>The objective of this process is to maintain the efficiency and effectiveness of stakeholder engagement activities as the project evolves and its environment changes.</a:t>
            </a:r>
          </a:p>
        </p:txBody>
      </p:sp>
      <p:sp>
        <p:nvSpPr>
          <p:cNvPr id="6" name="TextBox 5"/>
          <p:cNvSpPr txBox="1"/>
          <p:nvPr/>
        </p:nvSpPr>
        <p:spPr>
          <a:xfrm>
            <a:off x="1524000" y="6324603"/>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2003643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Monitor Stakeholder Engagement – Inputs, T&amp;T, Outputs</a:t>
            </a:r>
          </a:p>
        </p:txBody>
      </p:sp>
      <p:sp>
        <p:nvSpPr>
          <p:cNvPr id="5" name="TextBox 4"/>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530</a:t>
            </a:r>
          </a:p>
        </p:txBody>
      </p:sp>
      <p:pic>
        <p:nvPicPr>
          <p:cNvPr id="3" name="Picture 2"/>
          <p:cNvPicPr>
            <a:picLocks noChangeAspect="1"/>
          </p:cNvPicPr>
          <p:nvPr/>
        </p:nvPicPr>
        <p:blipFill>
          <a:blip r:embed="rId3"/>
          <a:stretch>
            <a:fillRect/>
          </a:stretch>
        </p:blipFill>
        <p:spPr>
          <a:xfrm>
            <a:off x="2431868" y="1770072"/>
            <a:ext cx="7178752" cy="4706928"/>
          </a:xfrm>
          <a:prstGeom prst="rect">
            <a:avLst/>
          </a:prstGeom>
        </p:spPr>
      </p:pic>
    </p:spTree>
    <p:extLst>
      <p:ext uri="{BB962C8B-B14F-4D97-AF65-F5344CB8AC3E}">
        <p14:creationId xmlns:p14="http://schemas.microsoft.com/office/powerpoint/2010/main" val="22076853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anchor="ctr">
            <a:normAutofit/>
          </a:bodyPr>
          <a:lstStyle/>
          <a:p>
            <a:r>
              <a:rPr lang="en-US" sz="3100" b="1" dirty="0">
                <a:solidFill>
                  <a:srgbClr val="FFFFFF"/>
                </a:solidFill>
              </a:rPr>
              <a:t>Summary</a:t>
            </a:r>
          </a:p>
        </p:txBody>
      </p:sp>
      <p:graphicFrame>
        <p:nvGraphicFramePr>
          <p:cNvPr id="34" name="Content Placeholder 2">
            <a:extLst>
              <a:ext uri="{FF2B5EF4-FFF2-40B4-BE49-F238E27FC236}">
                <a16:creationId xmlns:a16="http://schemas.microsoft.com/office/drawing/2014/main" id="{45FA4D1A-9604-4DF3-9BD4-6150FC1D222C}"/>
              </a:ext>
            </a:extLst>
          </p:cNvPr>
          <p:cNvGraphicFramePr>
            <a:graphicFrameLocks noGrp="1"/>
          </p:cNvGraphicFramePr>
          <p:nvPr>
            <p:ph idx="1"/>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79599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80" y="516835"/>
            <a:ext cx="2313633" cy="5772840"/>
          </a:xfrm>
        </p:spPr>
        <p:txBody>
          <a:bodyPr anchor="ctr">
            <a:normAutofit/>
          </a:bodyPr>
          <a:lstStyle/>
          <a:p>
            <a:r>
              <a:rPr lang="en-US" sz="3100">
                <a:solidFill>
                  <a:srgbClr val="FFFFFF"/>
                </a:solidFill>
              </a:rPr>
              <a:t>End of Lesson Checklist</a:t>
            </a:r>
          </a:p>
        </p:txBody>
      </p:sp>
      <p:graphicFrame>
        <p:nvGraphicFramePr>
          <p:cNvPr id="7" name="Content Placeholder 6"/>
          <p:cNvGraphicFramePr>
            <a:graphicFrameLocks noGrp="1"/>
          </p:cNvGraphicFramePr>
          <p:nvPr>
            <p:ph idx="1"/>
          </p:nvPr>
        </p:nvGraphicFramePr>
        <p:xfrm>
          <a:off x="2544044" y="1981200"/>
          <a:ext cx="5098257" cy="4067444"/>
        </p:xfrm>
        <a:graphic>
          <a:graphicData uri="http://schemas.openxmlformats.org/drawingml/2006/table">
            <a:tbl>
              <a:tblPr firstRow="1" bandRow="1"/>
              <a:tblGrid>
                <a:gridCol w="3898595">
                  <a:extLst>
                    <a:ext uri="{9D8B030D-6E8A-4147-A177-3AD203B41FA5}">
                      <a16:colId xmlns:a16="http://schemas.microsoft.com/office/drawing/2014/main" val="1210384767"/>
                    </a:ext>
                  </a:extLst>
                </a:gridCol>
                <a:gridCol w="1199662">
                  <a:extLst>
                    <a:ext uri="{9D8B030D-6E8A-4147-A177-3AD203B41FA5}">
                      <a16:colId xmlns:a16="http://schemas.microsoft.com/office/drawing/2014/main" val="2424342851"/>
                    </a:ext>
                  </a:extLst>
                </a:gridCol>
              </a:tblGrid>
              <a:tr h="544713">
                <a:tc>
                  <a:txBody>
                    <a:bodyPr/>
                    <a:lstStyle/>
                    <a:p>
                      <a:pPr algn="l" fontAlgn="base"/>
                      <a:r>
                        <a:rPr lang="en-US" sz="2600" b="1" i="0">
                          <a:solidFill>
                            <a:srgbClr val="000000"/>
                          </a:solidFill>
                          <a:effectLst/>
                          <a:latin typeface="Tw Cen MT" panose="020B0602020104020603" pitchFamily="34" charset="0"/>
                        </a:rPr>
                        <a:t>Task​</a:t>
                      </a:r>
                      <a:endParaRPr lang="en-US" sz="1900" b="1"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tc>
                  <a:txBody>
                    <a:bodyPr/>
                    <a:lstStyle/>
                    <a:p>
                      <a:pPr algn="l" fontAlgn="base"/>
                      <a:r>
                        <a:rPr lang="en-US" sz="2600" b="1" i="0">
                          <a:solidFill>
                            <a:srgbClr val="000000"/>
                          </a:solidFill>
                          <a:effectLst/>
                          <a:latin typeface="Tw Cen MT" panose="020B0602020104020603" pitchFamily="34" charset="0"/>
                        </a:rPr>
                        <a:t>Status​</a:t>
                      </a:r>
                      <a:endParaRPr lang="en-US" sz="1900" b="1"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006333"/>
                  </a:ext>
                </a:extLst>
              </a:tr>
              <a:tr h="544713">
                <a:tc>
                  <a:txBody>
                    <a:bodyPr/>
                    <a:lstStyle/>
                    <a:p>
                      <a:pPr algn="l" fontAlgn="base"/>
                      <a:r>
                        <a:rPr lang="en-US" sz="2600" b="0" i="0">
                          <a:solidFill>
                            <a:srgbClr val="000000"/>
                          </a:solidFill>
                          <a:effectLst/>
                          <a:latin typeface="Tw Cen MT" panose="020B0602020104020603" pitchFamily="34" charset="0"/>
                        </a:rPr>
                        <a:t>Review slides​</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584910"/>
                  </a:ext>
                </a:extLst>
              </a:tr>
              <a:tr h="944296">
                <a:tc>
                  <a:txBody>
                    <a:bodyPr/>
                    <a:lstStyle/>
                    <a:p>
                      <a:pPr algn="l" fontAlgn="base"/>
                      <a:r>
                        <a:rPr lang="en-US" sz="2600" b="0" i="0">
                          <a:solidFill>
                            <a:srgbClr val="000000"/>
                          </a:solidFill>
                          <a:effectLst/>
                          <a:latin typeface="Tw Cen MT"/>
                        </a:rPr>
                        <a:t>Complete Independent Learning ​</a:t>
                      </a:r>
                      <a:endParaRPr lang="en-US" sz="1900" b="0" i="0">
                        <a:solidFill>
                          <a:srgbClr val="000000"/>
                        </a:solidFill>
                        <a:effectLst/>
                        <a:latin typeface="Tw Cen M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906951"/>
                  </a:ext>
                </a:extLst>
              </a:tr>
              <a:tr h="944296">
                <a:tc>
                  <a:txBody>
                    <a:bodyPr/>
                    <a:lstStyle/>
                    <a:p>
                      <a:pPr algn="l" fontAlgn="base"/>
                      <a:r>
                        <a:rPr lang="en-US" sz="2600" b="0" i="0">
                          <a:solidFill>
                            <a:srgbClr val="000000"/>
                          </a:solidFill>
                          <a:effectLst/>
                          <a:latin typeface="Tw Cen MT" panose="020B0602020104020603" pitchFamily="34" charset="0"/>
                        </a:rPr>
                        <a:t>Complete Self-assessments in </a:t>
                      </a:r>
                      <a:r>
                        <a:rPr lang="en-US" sz="2600" b="0" i="0" err="1">
                          <a:solidFill>
                            <a:srgbClr val="000000"/>
                          </a:solidFill>
                          <a:effectLst/>
                          <a:latin typeface="Tw Cen MT" panose="020B0602020104020603" pitchFamily="34" charset="0"/>
                        </a:rPr>
                        <a:t>BBlearn</a:t>
                      </a:r>
                      <a:r>
                        <a:rPr lang="en-US" sz="2600" b="0" i="0">
                          <a:solidFill>
                            <a:srgbClr val="000000"/>
                          </a:solidFill>
                          <a:effectLst/>
                          <a:latin typeface="Tw Cen MT" panose="020B0602020104020603" pitchFamily="34" charset="0"/>
                        </a:rPr>
                        <a:t>​</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342116"/>
                  </a:ext>
                </a:extLst>
              </a:tr>
              <a:tr h="544713">
                <a:tc>
                  <a:txBody>
                    <a:bodyPr/>
                    <a:lstStyle/>
                    <a:p>
                      <a:pPr algn="l" fontAlgn="base"/>
                      <a:r>
                        <a:rPr lang="en-US" sz="2600" b="0" i="0">
                          <a:solidFill>
                            <a:srgbClr val="000000"/>
                          </a:solidFill>
                          <a:effectLst/>
                          <a:latin typeface="Tw Cen MT" panose="020B0602020104020603" pitchFamily="34" charset="0"/>
                        </a:rPr>
                        <a:t>Complete </a:t>
                      </a:r>
                      <a:r>
                        <a:rPr lang="en-US" sz="2600" b="0" i="0" err="1">
                          <a:solidFill>
                            <a:srgbClr val="000000"/>
                          </a:solidFill>
                          <a:effectLst/>
                          <a:latin typeface="Tw Cen MT" panose="020B0602020104020603" pitchFamily="34" charset="0"/>
                        </a:rPr>
                        <a:t>Kahoot</a:t>
                      </a:r>
                      <a:r>
                        <a:rPr lang="en-US" sz="2600" b="0" i="0">
                          <a:solidFill>
                            <a:srgbClr val="000000"/>
                          </a:solidFill>
                          <a:effectLst/>
                          <a:latin typeface="Tw Cen MT" panose="020B0602020104020603" pitchFamily="34" charset="0"/>
                        </a:rPr>
                        <a:t> Quiz​</a:t>
                      </a:r>
                      <a:endParaRPr lang="en-US" sz="1900" b="0" i="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73620"/>
                  </a:ext>
                </a:extLst>
              </a:tr>
              <a:tr h="544713">
                <a:tc>
                  <a:txBody>
                    <a:bodyPr/>
                    <a:lstStyle/>
                    <a:p>
                      <a:pPr algn="l" fontAlgn="base"/>
                      <a:r>
                        <a:rPr lang="en-US" sz="2600" b="0" i="0" dirty="0">
                          <a:solidFill>
                            <a:srgbClr val="000000"/>
                          </a:solidFill>
                          <a:effectLst/>
                          <a:latin typeface="Tw Cen MT" panose="020B0602020104020603" pitchFamily="34" charset="0"/>
                        </a:rPr>
                        <a:t>Complete Activity​</a:t>
                      </a:r>
                      <a:endParaRPr lang="en-US" sz="1900" b="0" i="0" dirty="0">
                        <a:solidFill>
                          <a:srgbClr val="000000"/>
                        </a:solidFill>
                        <a:effectLst/>
                      </a:endParaRP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600" b="0" i="0" dirty="0">
                          <a:solidFill>
                            <a:srgbClr val="000000"/>
                          </a:solidFill>
                          <a:effectLst/>
                          <a:latin typeface="Tw Cen MT" panose="020B0602020104020603" pitchFamily="34" charset="0"/>
                        </a:rPr>
                        <a:t>​</a:t>
                      </a:r>
                    </a:p>
                  </a:txBody>
                  <a:tcPr marL="94657" marR="94657" marT="47329" marB="473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74980"/>
                  </a:ext>
                </a:extLst>
              </a:tr>
            </a:tbl>
          </a:graphicData>
        </a:graphic>
      </p:graphicFrame>
      <p:sp>
        <p:nvSpPr>
          <p:cNvPr id="4" name="Date Placeholder 3"/>
          <p:cNvSpPr>
            <a:spLocks noGrp="1"/>
          </p:cNvSpPr>
          <p:nvPr>
            <p:ph type="dt" sz="half" idx="10"/>
          </p:nvPr>
        </p:nvSpPr>
        <p:spPr>
          <a:xfrm>
            <a:off x="1893277" y="6459788"/>
            <a:ext cx="1301528" cy="365125"/>
          </a:xfrm>
        </p:spPr>
        <p:txBody>
          <a:bodyPr>
            <a:normAutofit/>
          </a:bodyPr>
          <a:lstStyle/>
          <a:p>
            <a:pPr>
              <a:spcAft>
                <a:spcPts val="600"/>
              </a:spcAft>
            </a:pPr>
            <a:fld id="{74CFA750-3F1A-41D7-B528-AA96135E3DBF}" type="datetime1">
              <a:rPr lang="en-US" smtClean="0"/>
              <a:pPr>
                <a:spcAft>
                  <a:spcPts val="600"/>
                </a:spcAft>
              </a:pPr>
              <a:t>12/13/20</a:t>
            </a:fld>
            <a:endParaRPr lang="en-US"/>
          </a:p>
        </p:txBody>
      </p:sp>
      <p:sp>
        <p:nvSpPr>
          <p:cNvPr id="6" name="Slide Number Placeholder 5"/>
          <p:cNvSpPr>
            <a:spLocks noGrp="1"/>
          </p:cNvSpPr>
          <p:nvPr>
            <p:ph type="sldNum" sz="quarter" idx="12"/>
          </p:nvPr>
        </p:nvSpPr>
        <p:spPr>
          <a:xfrm>
            <a:off x="9116294" y="6459788"/>
            <a:ext cx="817071" cy="365125"/>
          </a:xfrm>
        </p:spPr>
        <p:txBody>
          <a:bodyPr>
            <a:normAutofit/>
          </a:bodyPr>
          <a:lstStyle/>
          <a:p>
            <a:pPr marL="25400">
              <a:spcBef>
                <a:spcPts val="35"/>
              </a:spcBef>
            </a:pPr>
            <a:fld id="{81D60167-4931-47E6-BA6A-407CBD079E47}" type="slidenum">
              <a:rPr lang="en-US">
                <a:solidFill>
                  <a:schemeClr val="tx2"/>
                </a:solidFill>
              </a:rPr>
              <a:pPr marL="25400">
                <a:spcBef>
                  <a:spcPts val="35"/>
                </a:spcBef>
              </a:pPr>
              <a:t>165</a:t>
            </a:fld>
            <a:endParaRPr lang="en-US">
              <a:solidFill>
                <a:schemeClr val="tx2"/>
              </a:solidFill>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pPr>
              <a:spcAft>
                <a:spcPts val="600"/>
              </a:spcAft>
            </a:pPr>
            <a:endParaRPr lang="en-US" altLang="en-US"/>
          </a:p>
        </p:txBody>
      </p:sp>
      <p:sp>
        <p:nvSpPr>
          <p:cNvPr id="5" name="TextBox 4"/>
          <p:cNvSpPr txBox="1"/>
          <p:nvPr/>
        </p:nvSpPr>
        <p:spPr>
          <a:xfrm>
            <a:off x="2362200" y="1082584"/>
            <a:ext cx="6096000" cy="584775"/>
          </a:xfrm>
          <a:prstGeom prst="rect">
            <a:avLst/>
          </a:prstGeom>
          <a:noFill/>
        </p:spPr>
        <p:txBody>
          <a:bodyPr wrap="square" rtlCol="0">
            <a:spAutoFit/>
          </a:bodyPr>
          <a:lstStyle/>
          <a:p>
            <a:r>
              <a:rPr lang="en-US" sz="3200" dirty="0"/>
              <a:t>End of Lesson Checklist</a:t>
            </a:r>
          </a:p>
        </p:txBody>
      </p:sp>
    </p:spTree>
    <p:extLst>
      <p:ext uri="{BB962C8B-B14F-4D97-AF65-F5344CB8AC3E}">
        <p14:creationId xmlns:p14="http://schemas.microsoft.com/office/powerpoint/2010/main" val="15575609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1" y="1600200"/>
            <a:ext cx="8117151" cy="2670048"/>
          </a:xfrm>
          <a:solidFill>
            <a:schemeClr val="bg1"/>
          </a:solidFill>
        </p:spPr>
        <p:txBody>
          <a:bodyPr>
            <a:normAutofit/>
          </a:bodyPr>
          <a:lstStyle/>
          <a:p>
            <a:pPr>
              <a:lnSpc>
                <a:spcPct val="100000"/>
              </a:lnSpc>
              <a:spcBef>
                <a:spcPts val="1270"/>
              </a:spcBef>
            </a:pPr>
            <a:r>
              <a:rPr lang="en-US" sz="4800" b="1" spc="-25">
                <a:latin typeface="Arial"/>
                <a:cs typeface="Arial"/>
              </a:rPr>
              <a:t>Project Communication </a:t>
            </a:r>
            <a:r>
              <a:rPr lang="en-US" sz="4800" b="1" spc="-110">
                <a:latin typeface="Arial"/>
                <a:cs typeface="Arial"/>
              </a:rPr>
              <a:t> </a:t>
            </a:r>
            <a:br>
              <a:rPr lang="en-US" sz="4800" b="1" spc="-110">
                <a:latin typeface="Arial"/>
                <a:cs typeface="Arial"/>
              </a:rPr>
            </a:br>
            <a:r>
              <a:rPr lang="en-US" sz="4800" b="1">
                <a:latin typeface="Arial"/>
                <a:cs typeface="Arial"/>
              </a:rPr>
              <a:t>Management</a:t>
            </a:r>
            <a:endParaRPr lang="en-US" sz="3600">
              <a:latin typeface="Arial"/>
              <a:cs typeface="Arial"/>
            </a:endParaRPr>
          </a:p>
        </p:txBody>
      </p:sp>
      <p:pic>
        <p:nvPicPr>
          <p:cNvPr id="4" name="Picture 3"/>
          <p:cNvPicPr>
            <a:picLocks noChangeAspect="1"/>
          </p:cNvPicPr>
          <p:nvPr/>
        </p:nvPicPr>
        <p:blipFill>
          <a:blip r:embed="rId2"/>
          <a:stretch>
            <a:fillRect/>
          </a:stretch>
        </p:blipFill>
        <p:spPr>
          <a:xfrm>
            <a:off x="8991601" y="5638800"/>
            <a:ext cx="1279747" cy="533400"/>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Prepared by: Dr. Rula Kayyali, Reviewed by: Dr. Heba Mohammad</a:t>
            </a:r>
          </a:p>
          <a:p>
            <a:r>
              <a:rPr lang="en-US" sz="1000">
                <a:solidFill>
                  <a:schemeClr val="bg1"/>
                </a:solidFill>
              </a:rPr>
              <a:t>The PMI Registered Education Provider logo is a registered mark of the Project Management Institute, Inc. </a:t>
            </a:r>
          </a:p>
          <a:p>
            <a:r>
              <a:rPr lang="en-US" sz="1000">
                <a:solidFill>
                  <a:schemeClr val="bg1"/>
                </a:solidFill>
              </a:rPr>
              <a:t>Materials in this course are based on the text, </a:t>
            </a:r>
            <a:r>
              <a:rPr lang="en-US" sz="1000" i="1">
                <a:solidFill>
                  <a:schemeClr val="bg1"/>
                </a:solidFill>
              </a:rPr>
              <a:t>A Guide to the Project Management Body of Knowledge (PMBOK® Guide), </a:t>
            </a:r>
            <a:r>
              <a:rPr lang="en-US" sz="1000">
                <a:solidFill>
                  <a:schemeClr val="bg1"/>
                </a:solidFill>
              </a:rPr>
              <a:t>Sixth edition, Project Management Institute, Inc. 2017</a:t>
            </a:r>
          </a:p>
        </p:txBody>
      </p:sp>
    </p:spTree>
    <p:extLst>
      <p:ext uri="{BB962C8B-B14F-4D97-AF65-F5344CB8AC3E}">
        <p14:creationId xmlns:p14="http://schemas.microsoft.com/office/powerpoint/2010/main" val="7962179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a:xfrm>
            <a:off x="2346960" y="2514600"/>
            <a:ext cx="7101841" cy="3354494"/>
          </a:xfrm>
        </p:spPr>
        <p:txBody>
          <a:bodyPr>
            <a:normAutofit/>
          </a:bodyPr>
          <a:lstStyle/>
          <a:p>
            <a:pPr marL="457200" indent="-457200">
              <a:buFont typeface="Wingdings" panose="05000000000000000000" pitchFamily="2" charset="2"/>
              <a:buChar char="q"/>
            </a:pPr>
            <a:r>
              <a:rPr lang="en-US" sz="3200"/>
              <a:t>Plan Communications Management</a:t>
            </a:r>
          </a:p>
          <a:p>
            <a:pPr marL="457200" indent="-457200">
              <a:buFont typeface="Wingdings" panose="05000000000000000000" pitchFamily="2" charset="2"/>
              <a:buChar char="q"/>
            </a:pPr>
            <a:r>
              <a:rPr lang="en-US" sz="3200"/>
              <a:t>Manage Communications</a:t>
            </a:r>
          </a:p>
          <a:p>
            <a:pPr marL="457200" indent="-457200">
              <a:buFont typeface="Wingdings" panose="05000000000000000000" pitchFamily="2" charset="2"/>
              <a:buChar char="q"/>
            </a:pPr>
            <a:r>
              <a:rPr lang="en-US" sz="3200"/>
              <a:t>Monitor Communications</a:t>
            </a: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1822530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a:t>Communication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715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Project Communication Management</a:t>
            </a:r>
          </a:p>
        </p:txBody>
      </p:sp>
      <p:sp>
        <p:nvSpPr>
          <p:cNvPr id="3" name="Content Placeholder 2"/>
          <p:cNvSpPr>
            <a:spLocks noGrp="1"/>
          </p:cNvSpPr>
          <p:nvPr>
            <p:ph idx="1"/>
          </p:nvPr>
        </p:nvSpPr>
        <p:spPr>
          <a:xfrm>
            <a:off x="2346960" y="2514600"/>
            <a:ext cx="7101841" cy="3354494"/>
          </a:xfrm>
        </p:spPr>
        <p:txBody>
          <a:bodyPr vert="horz" lIns="0" tIns="45720" rIns="0" bIns="45720" rtlCol="0" anchor="t">
            <a:normAutofit fontScale="70000" lnSpcReduction="20000"/>
          </a:bodyPr>
          <a:lstStyle/>
          <a:p>
            <a:pPr marL="347345" indent="-347345">
              <a:buFont typeface="Wingdings" panose="05000000000000000000" pitchFamily="2" charset="2"/>
              <a:buChar char="q"/>
            </a:pPr>
            <a:r>
              <a:rPr lang="en-US" dirty="0"/>
              <a:t>Communication is the exchange of information. Communications describe the possible means by which the information can be sent or received.</a:t>
            </a:r>
          </a:p>
          <a:p>
            <a:pPr marL="347345" indent="-347345">
              <a:buFont typeface="Wingdings" panose="05000000000000000000" pitchFamily="2" charset="2"/>
              <a:buChar char="q"/>
            </a:pPr>
            <a:r>
              <a:rPr lang="en-US" dirty="0"/>
              <a:t>Communication can happen through communication activities, such as meetings and presentations, or artifacts, such as emails, social media, project reports, or project documentation.</a:t>
            </a:r>
            <a:endParaRPr lang="en-US" dirty="0">
              <a:cs typeface="Calibri"/>
            </a:endParaRPr>
          </a:p>
          <a:p>
            <a:pPr marL="347345" indent="-347345">
              <a:buFont typeface="Wingdings" panose="05000000000000000000" pitchFamily="2" charset="2"/>
              <a:buChar char="q"/>
            </a:pPr>
            <a:r>
              <a:rPr lang="en-US" dirty="0"/>
              <a:t>The communication management processes are plan communication management, manage communications, monitor communications.</a:t>
            </a:r>
            <a:endParaRPr lang="en-US" dirty="0">
              <a:cs typeface="Calibri"/>
            </a:endParaRPr>
          </a:p>
          <a:p>
            <a:pPr marL="347345" indent="-347345">
              <a:buFont typeface="Wingdings" panose="05000000000000000000" pitchFamily="2" charset="2"/>
              <a:buChar char="q"/>
            </a:pPr>
            <a:r>
              <a:rPr lang="en-US" dirty="0"/>
              <a:t>Project managers spend a lot of their time communicating with stakeholders and need to aware of the types and features of communications.</a:t>
            </a:r>
            <a:endParaRPr lang="en-US" dirty="0">
              <a:cs typeface="Calibri"/>
            </a:endParaRP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02877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60" y="1845734"/>
            <a:ext cx="7543801" cy="3335866"/>
          </a:xfrm>
        </p:spPr>
        <p:txBody>
          <a:bodyPr>
            <a:normAutofit lnSpcReduction="10000"/>
          </a:bodyPr>
          <a:lstStyle/>
          <a:p>
            <a:pPr marL="85725" indent="0">
              <a:spcBef>
                <a:spcPts val="900"/>
              </a:spcBef>
              <a:buSzPts val="1800"/>
              <a:buNone/>
            </a:pPr>
            <a:r>
              <a:rPr lang="en-US" sz="1800" b="1" u="sng" dirty="0"/>
              <a:t>Project Success Measures</a:t>
            </a:r>
            <a:endParaRPr lang="en-US" sz="1800" b="1" u="sng" dirty="0">
              <a:sym typeface="Arial"/>
            </a:endParaRPr>
          </a:p>
          <a:p>
            <a:pPr marL="342900" indent="-257175">
              <a:spcBef>
                <a:spcPts val="900"/>
              </a:spcBef>
              <a:buSzPts val="1800"/>
              <a:buFont typeface="Noto Sans Symbols"/>
              <a:buChar char="▪"/>
            </a:pPr>
            <a:r>
              <a:rPr lang="en-US" sz="1800" dirty="0">
                <a:sym typeface="Arial"/>
              </a:rPr>
              <a:t>Project must have clearly stated project objectives that are measurable</a:t>
            </a:r>
            <a:endParaRPr lang="en-US" sz="1800" dirty="0"/>
          </a:p>
          <a:p>
            <a:pPr marL="342900" indent="-257175">
              <a:spcBef>
                <a:spcPts val="900"/>
              </a:spcBef>
              <a:buSzPts val="1800"/>
              <a:buFont typeface="Noto Sans Symbols"/>
              <a:buChar char="▪"/>
            </a:pPr>
            <a:r>
              <a:rPr lang="en-US" sz="1800" dirty="0">
                <a:sym typeface="Arial"/>
              </a:rPr>
              <a:t>Some questions that the key stakeholders and the project manager should address are</a:t>
            </a:r>
            <a:endParaRPr lang="en-US" sz="1800" dirty="0"/>
          </a:p>
          <a:p>
            <a:pPr lvl="1" indent="-257175">
              <a:spcBef>
                <a:spcPts val="150"/>
              </a:spcBef>
              <a:buSzPts val="1800"/>
              <a:buFont typeface="Noto Sans Symbols"/>
              <a:buChar char="▪"/>
            </a:pPr>
            <a:r>
              <a:rPr lang="en-US" dirty="0">
                <a:sym typeface="Arial"/>
              </a:rPr>
              <a:t>What does success look like for this project?</a:t>
            </a:r>
            <a:endParaRPr lang="en-US" dirty="0"/>
          </a:p>
          <a:p>
            <a:pPr lvl="1" indent="-257175">
              <a:spcBef>
                <a:spcPts val="150"/>
              </a:spcBef>
              <a:buSzPts val="1800"/>
              <a:buFont typeface="Noto Sans Symbols"/>
              <a:buChar char="▪"/>
            </a:pPr>
            <a:r>
              <a:rPr lang="en-US" dirty="0">
                <a:sym typeface="Arial"/>
              </a:rPr>
              <a:t>How will success be measured?</a:t>
            </a:r>
            <a:endParaRPr lang="en-US" dirty="0"/>
          </a:p>
          <a:p>
            <a:pPr lvl="1" indent="-257175">
              <a:spcBef>
                <a:spcPts val="150"/>
              </a:spcBef>
              <a:buSzPts val="1800"/>
              <a:buFont typeface="Noto Sans Symbols"/>
              <a:buChar char="▪"/>
            </a:pPr>
            <a:r>
              <a:rPr lang="en-US" dirty="0">
                <a:sym typeface="Arial"/>
              </a:rPr>
              <a:t>What factors may impact success? </a:t>
            </a:r>
            <a:endParaRPr lang="en-US" dirty="0"/>
          </a:p>
          <a:p>
            <a:pPr marL="342900" indent="-257175">
              <a:spcBef>
                <a:spcPts val="900"/>
              </a:spcBef>
              <a:buSzPts val="1800"/>
              <a:buFont typeface="Noto Sans Symbols"/>
              <a:buChar char="▪"/>
            </a:pPr>
            <a:r>
              <a:rPr lang="en-US" sz="1800" dirty="0">
                <a:sym typeface="Arial"/>
              </a:rPr>
              <a:t>The answer to these questions should be documented and agreed upon by the key stakeholders and the project manager</a:t>
            </a:r>
            <a:endParaRPr lang="en-US" sz="1800" dirty="0"/>
          </a:p>
          <a:p>
            <a:pPr marL="342900" indent="-257175">
              <a:spcBef>
                <a:spcPts val="900"/>
              </a:spcBef>
              <a:buSzPts val="1800"/>
              <a:buFont typeface="Noto Sans Symbols"/>
              <a:buChar char="▪"/>
            </a:pPr>
            <a:r>
              <a:rPr lang="en-US" sz="1800" dirty="0">
                <a:sym typeface="Arial"/>
              </a:rPr>
              <a:t>Project success may include additional criteria linked to the organizational strategy and to the delivery of business results</a:t>
            </a:r>
            <a:endParaRPr lang="en-US" sz="2400" dirty="0"/>
          </a:p>
        </p:txBody>
      </p:sp>
      <p:sp>
        <p:nvSpPr>
          <p:cNvPr id="4" name="Google Shape;190;p24"/>
          <p:cNvSpPr txBox="1">
            <a:spLocks noGrp="1"/>
          </p:cNvSpPr>
          <p:nvPr>
            <p:ph type="title"/>
          </p:nvPr>
        </p:nvSpPr>
        <p:spPr>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1800"/>
            </a:pPr>
            <a:r>
              <a:rPr lang="en-US" dirty="0"/>
              <a:t>Foundation Elements</a:t>
            </a:r>
            <a:endParaRPr dirty="0"/>
          </a:p>
        </p:txBody>
      </p:sp>
    </p:spTree>
    <p:extLst>
      <p:ext uri="{BB962C8B-B14F-4D97-AF65-F5344CB8AC3E}">
        <p14:creationId xmlns:p14="http://schemas.microsoft.com/office/powerpoint/2010/main" val="14058347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2C95-B7E7-43CE-96C7-A54544577F46}"/>
              </a:ext>
            </a:extLst>
          </p:cNvPr>
          <p:cNvSpPr>
            <a:spLocks noGrp="1"/>
          </p:cNvSpPr>
          <p:nvPr>
            <p:ph type="title"/>
          </p:nvPr>
        </p:nvSpPr>
        <p:spPr>
          <a:xfrm>
            <a:off x="1893278" y="605896"/>
            <a:ext cx="2313633" cy="5646208"/>
          </a:xfrm>
        </p:spPr>
        <p:txBody>
          <a:bodyPr anchor="ctr">
            <a:normAutofit/>
          </a:bodyPr>
          <a:lstStyle/>
          <a:p>
            <a:r>
              <a:rPr lang="en-US" sz="2400" dirty="0">
                <a:solidFill>
                  <a:srgbClr val="FFFFFF"/>
                </a:solidFill>
              </a:rPr>
              <a:t>Communications </a:t>
            </a:r>
            <a:r>
              <a:rPr lang="en-US" sz="2400">
                <a:solidFill>
                  <a:srgbClr val="FFFFFF"/>
                </a:solidFill>
              </a:rPr>
              <a:t>Management -</a:t>
            </a:r>
            <a:br>
              <a:rPr lang="en-US" sz="2400" dirty="0"/>
            </a:br>
            <a:br>
              <a:rPr lang="en-US" sz="2400" dirty="0"/>
            </a:br>
            <a:r>
              <a:rPr lang="en-US" sz="2400">
                <a:solidFill>
                  <a:srgbClr val="FFFFFF"/>
                </a:solidFill>
              </a:rPr>
              <a:t>Methods to </a:t>
            </a:r>
            <a:r>
              <a:rPr lang="en-US" sz="2400" dirty="0">
                <a:solidFill>
                  <a:srgbClr val="FFFFFF"/>
                </a:solidFill>
              </a:rPr>
              <a:t>communicate</a:t>
            </a:r>
          </a:p>
        </p:txBody>
      </p:sp>
      <p:sp>
        <p:nvSpPr>
          <p:cNvPr id="3" name="Content Placeholder 2">
            <a:extLst>
              <a:ext uri="{FF2B5EF4-FFF2-40B4-BE49-F238E27FC236}">
                <a16:creationId xmlns:a16="http://schemas.microsoft.com/office/drawing/2014/main" id="{1B453350-A6CD-40FC-8B0D-F988A1738562}"/>
              </a:ext>
            </a:extLst>
          </p:cNvPr>
          <p:cNvSpPr>
            <a:spLocks noGrp="1"/>
          </p:cNvSpPr>
          <p:nvPr>
            <p:ph idx="1"/>
          </p:nvPr>
        </p:nvSpPr>
        <p:spPr>
          <a:xfrm>
            <a:off x="5080513" y="605896"/>
            <a:ext cx="4810247" cy="5646208"/>
          </a:xfrm>
        </p:spPr>
        <p:txBody>
          <a:bodyPr vert="horz" lIns="0" tIns="45720" rIns="0" bIns="45720" rtlCol="0" anchor="ctr">
            <a:normAutofit/>
          </a:bodyPr>
          <a:lstStyle/>
          <a:p>
            <a:pPr marL="0" indent="0">
              <a:buNone/>
            </a:pPr>
            <a:r>
              <a:rPr lang="en-US" dirty="0"/>
              <a:t>Communications can be conducted using these methods:</a:t>
            </a:r>
          </a:p>
          <a:p>
            <a:pPr>
              <a:buFont typeface="Wingdings" panose="020F0502020204030204" pitchFamily="34" charset="0"/>
              <a:buChar char="q"/>
            </a:pPr>
            <a:r>
              <a:rPr lang="en-US" b="1" dirty="0">
                <a:ea typeface="+mn-lt"/>
                <a:cs typeface="+mn-lt"/>
              </a:rPr>
              <a:t>Written</a:t>
            </a:r>
            <a:r>
              <a:rPr lang="en-US" dirty="0">
                <a:ea typeface="+mn-lt"/>
                <a:cs typeface="+mn-lt"/>
              </a:rPr>
              <a:t>: Either manual or digital.</a:t>
            </a:r>
            <a:endParaRPr lang="en-US" dirty="0"/>
          </a:p>
          <a:p>
            <a:pPr>
              <a:buFont typeface="Wingdings" panose="020F0502020204030204" pitchFamily="34" charset="0"/>
              <a:buChar char="q"/>
            </a:pPr>
            <a:r>
              <a:rPr lang="en-US" b="1" dirty="0">
                <a:ea typeface="+mn-lt"/>
                <a:cs typeface="+mn-lt"/>
              </a:rPr>
              <a:t>Spoken</a:t>
            </a:r>
            <a:r>
              <a:rPr lang="en-US" dirty="0">
                <a:ea typeface="+mn-lt"/>
                <a:cs typeface="+mn-lt"/>
              </a:rPr>
              <a:t>: Either face-to-face or virtually.</a:t>
            </a:r>
            <a:endParaRPr lang="en-US" dirty="0"/>
          </a:p>
          <a:p>
            <a:pPr>
              <a:buFont typeface="Wingdings" panose="020F0502020204030204" pitchFamily="34" charset="0"/>
              <a:buChar char="q"/>
            </a:pPr>
            <a:r>
              <a:rPr lang="en-US" b="1" dirty="0">
                <a:ea typeface="+mn-lt"/>
                <a:cs typeface="+mn-lt"/>
              </a:rPr>
              <a:t>Formal </a:t>
            </a:r>
            <a:r>
              <a:rPr lang="en-US" dirty="0">
                <a:ea typeface="+mn-lt"/>
                <a:cs typeface="+mn-lt"/>
              </a:rPr>
              <a:t>or </a:t>
            </a:r>
            <a:r>
              <a:rPr lang="en-US" b="1" dirty="0">
                <a:ea typeface="+mn-lt"/>
                <a:cs typeface="+mn-lt"/>
              </a:rPr>
              <a:t>informal</a:t>
            </a:r>
            <a:r>
              <a:rPr lang="en-US" dirty="0">
                <a:ea typeface="+mn-lt"/>
                <a:cs typeface="+mn-lt"/>
              </a:rPr>
              <a:t>:  Official media, social media</a:t>
            </a:r>
            <a:endParaRPr lang="en-US" dirty="0"/>
          </a:p>
          <a:p>
            <a:pPr>
              <a:buFont typeface="Wingdings" panose="020F0502020204030204" pitchFamily="34" charset="0"/>
              <a:buChar char="q"/>
            </a:pPr>
            <a:r>
              <a:rPr lang="en-US" b="1" dirty="0">
                <a:ea typeface="+mn-lt"/>
                <a:cs typeface="+mn-lt"/>
              </a:rPr>
              <a:t>Gestures</a:t>
            </a:r>
            <a:r>
              <a:rPr lang="en-US" dirty="0">
                <a:ea typeface="+mn-lt"/>
                <a:cs typeface="+mn-lt"/>
              </a:rPr>
              <a:t>: Tone of voice and facial expressions.</a:t>
            </a:r>
            <a:endParaRPr lang="en-US" dirty="0"/>
          </a:p>
          <a:p>
            <a:pPr>
              <a:buFont typeface="Wingdings" panose="020F0502020204030204" pitchFamily="34" charset="0"/>
              <a:buChar char="q"/>
            </a:pPr>
            <a:r>
              <a:rPr lang="en-US" b="1" dirty="0">
                <a:ea typeface="+mn-lt"/>
                <a:cs typeface="+mn-lt"/>
              </a:rPr>
              <a:t>Media</a:t>
            </a:r>
            <a:r>
              <a:rPr lang="en-US" dirty="0">
                <a:ea typeface="+mn-lt"/>
                <a:cs typeface="+mn-lt"/>
              </a:rPr>
              <a:t>: Pictures, videos, words</a:t>
            </a:r>
            <a:endParaRPr lang="en-US" dirty="0"/>
          </a:p>
          <a:p>
            <a:endParaRPr lang="en-US"/>
          </a:p>
        </p:txBody>
      </p:sp>
    </p:spTree>
    <p:extLst>
      <p:ext uri="{BB962C8B-B14F-4D97-AF65-F5344CB8AC3E}">
        <p14:creationId xmlns:p14="http://schemas.microsoft.com/office/powerpoint/2010/main" val="2748960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Communication Management: Dimensions of Communication</a:t>
            </a:r>
          </a:p>
        </p:txBody>
      </p:sp>
      <p:sp>
        <p:nvSpPr>
          <p:cNvPr id="3" name="Content Placeholder 2"/>
          <p:cNvSpPr>
            <a:spLocks noGrp="1"/>
          </p:cNvSpPr>
          <p:nvPr>
            <p:ph idx="1"/>
          </p:nvPr>
        </p:nvSpPr>
        <p:spPr>
          <a:xfrm>
            <a:off x="2379618" y="1961306"/>
            <a:ext cx="7101841" cy="4191000"/>
          </a:xfrm>
        </p:spPr>
        <p:txBody>
          <a:bodyPr vert="horz" lIns="0" tIns="45720" rIns="0" bIns="45720" rtlCol="0" anchor="t">
            <a:noAutofit/>
          </a:bodyPr>
          <a:lstStyle/>
          <a:p>
            <a:r>
              <a:rPr lang="en-US" sz="1600"/>
              <a:t>Communication activities have many dimensions that should be considered:</a:t>
            </a:r>
          </a:p>
          <a:p>
            <a:pPr>
              <a:buFont typeface="Wingdings" panose="020F0502020204030204" pitchFamily="34" charset="0"/>
              <a:buChar char="q"/>
            </a:pPr>
            <a:r>
              <a:rPr lang="en-US" sz="1600" b="1"/>
              <a:t>  Internal</a:t>
            </a:r>
            <a:r>
              <a:rPr lang="en-US" sz="1600"/>
              <a:t>:  Focus on stakeholders within the project and within the organization.</a:t>
            </a:r>
            <a:endParaRPr lang="en-US"/>
          </a:p>
          <a:p>
            <a:pPr marL="282575" indent="-282575">
              <a:buFont typeface="Wingdings" panose="05000000000000000000" pitchFamily="2" charset="2"/>
              <a:buChar char="q"/>
            </a:pPr>
            <a:r>
              <a:rPr lang="en-US" sz="1600" b="1"/>
              <a:t>External</a:t>
            </a:r>
            <a:r>
              <a:rPr lang="en-US" sz="1600"/>
              <a:t>: Focus on external stakeholders such as customers, vendors, government, and the public.</a:t>
            </a:r>
          </a:p>
          <a:p>
            <a:pPr marL="282575" indent="-282575">
              <a:buFont typeface="Wingdings" panose="05000000000000000000" pitchFamily="2" charset="2"/>
              <a:buChar char="q"/>
            </a:pPr>
            <a:r>
              <a:rPr lang="en-US" sz="1600" b="1"/>
              <a:t>Formal</a:t>
            </a:r>
            <a:r>
              <a:rPr lang="en-US" sz="1600"/>
              <a:t>: Reports, presentations, formal meetings, meeting agendas and minutes.</a:t>
            </a:r>
          </a:p>
          <a:p>
            <a:pPr marL="282575" indent="-282575">
              <a:buFont typeface="Wingdings" panose="05000000000000000000" pitchFamily="2" charset="2"/>
              <a:buChar char="q"/>
            </a:pPr>
            <a:r>
              <a:rPr lang="en-US" sz="1600" b="1"/>
              <a:t>Informal</a:t>
            </a:r>
            <a:r>
              <a:rPr lang="en-US" sz="1600"/>
              <a:t>: General communications activities using emails, social media, websites, and informal discussions.</a:t>
            </a:r>
          </a:p>
          <a:p>
            <a:pPr marL="282575" indent="-282575">
              <a:buFont typeface="Wingdings" panose="05000000000000000000" pitchFamily="2" charset="2"/>
              <a:buChar char="q"/>
            </a:pPr>
            <a:r>
              <a:rPr lang="en-US" sz="1600" b="1"/>
              <a:t>Official</a:t>
            </a:r>
            <a:r>
              <a:rPr lang="en-US" sz="1600"/>
              <a:t>: Annual reports; reports to regulators or government bodies.</a:t>
            </a:r>
          </a:p>
          <a:p>
            <a:pPr marL="282575" indent="-282575">
              <a:buFont typeface="Wingdings" panose="05000000000000000000" pitchFamily="2" charset="2"/>
              <a:buChar char="q"/>
            </a:pPr>
            <a:r>
              <a:rPr lang="en-US" sz="1600" b="1"/>
              <a:t>Unofficial</a:t>
            </a:r>
            <a:r>
              <a:rPr lang="en-US" sz="1600"/>
              <a:t>: Communications that focus on establishing and maintaining the profile and recognition of the project and building strong relationships between the project team and its stakeholders using informal means.</a:t>
            </a:r>
          </a:p>
          <a:p>
            <a:pPr marL="282575" indent="-282575">
              <a:buFont typeface="Wingdings" panose="05000000000000000000" pitchFamily="2" charset="2"/>
              <a:buChar char="q"/>
            </a:pPr>
            <a:r>
              <a:rPr lang="en-US" sz="1600" b="1"/>
              <a:t>Written and oral</a:t>
            </a:r>
            <a:r>
              <a:rPr lang="en-US" sz="1600"/>
              <a:t>: Verbal (words and voice inflections) and nonverbal (body language and actions), social media, websites, and media releases.</a:t>
            </a: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6562073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Communication Management - Skills</a:t>
            </a:r>
          </a:p>
        </p:txBody>
      </p:sp>
      <p:sp>
        <p:nvSpPr>
          <p:cNvPr id="3" name="Content Placeholder 2"/>
          <p:cNvSpPr>
            <a:spLocks noGrp="1"/>
          </p:cNvSpPr>
          <p:nvPr>
            <p:ph idx="1"/>
          </p:nvPr>
        </p:nvSpPr>
        <p:spPr>
          <a:xfrm>
            <a:off x="2379618" y="1961306"/>
            <a:ext cx="7101841" cy="4191000"/>
          </a:xfrm>
        </p:spPr>
        <p:txBody>
          <a:bodyPr>
            <a:noAutofit/>
          </a:bodyPr>
          <a:lstStyle/>
          <a:p>
            <a:pPr marL="403225" indent="-403225">
              <a:buFont typeface="Wingdings" panose="05000000000000000000" pitchFamily="2" charset="2"/>
              <a:buChar char="q"/>
            </a:pPr>
            <a:r>
              <a:rPr lang="en-US" b="1"/>
              <a:t>Listening actively.</a:t>
            </a:r>
            <a:endParaRPr lang="en-US"/>
          </a:p>
          <a:p>
            <a:pPr marL="403225" indent="-403225">
              <a:buFont typeface="Wingdings" panose="05000000000000000000" pitchFamily="2" charset="2"/>
              <a:buChar char="q"/>
            </a:pPr>
            <a:r>
              <a:rPr lang="en-US" b="1"/>
              <a:t>Awareness of cultural and personal differences. </a:t>
            </a:r>
          </a:p>
          <a:p>
            <a:pPr marL="403225" indent="-403225">
              <a:buFont typeface="Wingdings" panose="05000000000000000000" pitchFamily="2" charset="2"/>
              <a:buChar char="q"/>
            </a:pPr>
            <a:r>
              <a:rPr lang="en-US" b="1"/>
              <a:t>Identifying, setting, and managing stakeholder expectations. </a:t>
            </a:r>
          </a:p>
          <a:p>
            <a:pPr marL="403225" indent="-403225">
              <a:buFont typeface="Wingdings" panose="05000000000000000000" pitchFamily="2" charset="2"/>
              <a:buChar char="q"/>
            </a:pPr>
            <a:r>
              <a:rPr lang="en-US" b="1"/>
              <a:t>Enhancement of team members skills</a:t>
            </a:r>
            <a:r>
              <a:rPr lang="en-US"/>
              <a:t>: </a:t>
            </a:r>
          </a:p>
          <a:p>
            <a:pPr marL="511175" lvl="1" indent="-182563"/>
            <a:r>
              <a:rPr lang="en-US"/>
              <a:t>Persuading skills;</a:t>
            </a:r>
          </a:p>
          <a:p>
            <a:pPr marL="511175" lvl="1" indent="-182563"/>
            <a:r>
              <a:rPr lang="en-US"/>
              <a:t>Motivating people and providing encouragement or reassurance;</a:t>
            </a:r>
          </a:p>
          <a:p>
            <a:pPr marL="511175" lvl="1" indent="-182563"/>
            <a:r>
              <a:rPr lang="en-US"/>
              <a:t>Coaching to improve performance and achieve desired results;</a:t>
            </a:r>
          </a:p>
          <a:p>
            <a:pPr marL="511175" lvl="1" indent="-182563"/>
            <a:r>
              <a:rPr lang="en-US"/>
              <a:t>Negotiating to achieve mutually acceptable agreements between parties and reduce decision delays;</a:t>
            </a:r>
          </a:p>
          <a:p>
            <a:pPr marL="511175" lvl="1" indent="-182563"/>
            <a:r>
              <a:rPr lang="en-US"/>
              <a:t>Resolving conflict to prevent disruptive impacts.</a:t>
            </a:r>
            <a:endParaRPr lang="en-US" sz="1600"/>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4184129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Communication Management – PM Best Practices</a:t>
            </a:r>
          </a:p>
        </p:txBody>
      </p:sp>
      <p:sp>
        <p:nvSpPr>
          <p:cNvPr id="3" name="Content Placeholder 2"/>
          <p:cNvSpPr>
            <a:spLocks noGrp="1"/>
          </p:cNvSpPr>
          <p:nvPr>
            <p:ph idx="1"/>
          </p:nvPr>
        </p:nvSpPr>
        <p:spPr>
          <a:xfrm>
            <a:off x="2379618" y="1961306"/>
            <a:ext cx="7101841" cy="4191000"/>
          </a:xfrm>
        </p:spPr>
        <p:txBody>
          <a:bodyPr>
            <a:noAutofit/>
          </a:bodyPr>
          <a:lstStyle/>
          <a:p>
            <a:pPr marL="282575" indent="-282575">
              <a:buFont typeface="Wingdings" panose="05000000000000000000" pitchFamily="2" charset="2"/>
              <a:buChar char="q"/>
            </a:pPr>
            <a:r>
              <a:rPr lang="en-US" b="1"/>
              <a:t>Inclusion of stakeholders in project reviews</a:t>
            </a:r>
          </a:p>
          <a:p>
            <a:pPr marL="282575" indent="-282575">
              <a:buFont typeface="Wingdings" panose="05000000000000000000" pitchFamily="2" charset="2"/>
              <a:buChar char="q"/>
            </a:pPr>
            <a:r>
              <a:rPr lang="en-US" b="1"/>
              <a:t>Inclusion of stakeholders in project meetings</a:t>
            </a:r>
          </a:p>
          <a:p>
            <a:pPr marL="282575" indent="-282575">
              <a:buFont typeface="Wingdings" panose="05000000000000000000" pitchFamily="2" charset="2"/>
              <a:buChar char="q"/>
            </a:pPr>
            <a:r>
              <a:rPr lang="en-US" b="1"/>
              <a:t>Increased use of social computing: </a:t>
            </a:r>
            <a:r>
              <a:rPr lang="en-US"/>
              <a:t>Social networking helps people build networks of accompanied by deeper levels of trust and community.</a:t>
            </a:r>
          </a:p>
          <a:p>
            <a:pPr marL="282575" indent="-282575">
              <a:buFont typeface="Wingdings" panose="05000000000000000000" pitchFamily="2" charset="2"/>
              <a:buChar char="q"/>
            </a:pPr>
            <a:r>
              <a:rPr lang="en-US" b="1"/>
              <a:t>Multifaceted approaches to communication: </a:t>
            </a:r>
            <a:r>
              <a:rPr lang="en-US"/>
              <a:t>Use different approaches to communication in relation to cultural, practical, and personal preferences for language, content, and delivery. Social media and other computing technologies can be included.</a:t>
            </a: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166519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Communication Management – Barriers/ Challenges to good communication</a:t>
            </a:r>
          </a:p>
        </p:txBody>
      </p:sp>
      <p:sp>
        <p:nvSpPr>
          <p:cNvPr id="3" name="Content Placeholder 2"/>
          <p:cNvSpPr>
            <a:spLocks noGrp="1"/>
          </p:cNvSpPr>
          <p:nvPr>
            <p:ph idx="1"/>
          </p:nvPr>
        </p:nvSpPr>
        <p:spPr>
          <a:xfrm>
            <a:off x="2379618" y="1961306"/>
            <a:ext cx="7101841" cy="4191000"/>
          </a:xfrm>
        </p:spPr>
        <p:txBody>
          <a:bodyPr vert="horz" lIns="0" tIns="45720" rIns="0" bIns="45720" rtlCol="0" anchor="t">
            <a:noAutofit/>
          </a:bodyPr>
          <a:lstStyle/>
          <a:p>
            <a:pPr marL="347345" indent="-347345">
              <a:lnSpc>
                <a:spcPct val="100000"/>
              </a:lnSpc>
              <a:spcBef>
                <a:spcPts val="800"/>
              </a:spcBef>
              <a:buFont typeface="Wingdings" panose="05000000000000000000" pitchFamily="2" charset="2"/>
              <a:buChar char="q"/>
            </a:pPr>
            <a:r>
              <a:rPr lang="en-US"/>
              <a:t>Work environment: language and cultural differences, attitude of people, prevalent emotions (fear losing jobs, grievances etc.)</a:t>
            </a:r>
          </a:p>
          <a:p>
            <a:pPr marL="347345" indent="-347345">
              <a:lnSpc>
                <a:spcPct val="100000"/>
              </a:lnSpc>
              <a:spcBef>
                <a:spcPts val="800"/>
              </a:spcBef>
              <a:buFont typeface="Wingdings" panose="05000000000000000000" pitchFamily="2" charset="2"/>
              <a:buChar char="q"/>
            </a:pPr>
            <a:r>
              <a:rPr lang="en-US"/>
              <a:t>Power and authority: Organization structure, power and authority of stakeholders, position of project manager and team </a:t>
            </a:r>
          </a:p>
          <a:p>
            <a:pPr marL="347345" indent="-347345">
              <a:lnSpc>
                <a:spcPct val="100000"/>
              </a:lnSpc>
              <a:spcBef>
                <a:spcPts val="800"/>
              </a:spcBef>
              <a:buFont typeface="Wingdings" panose="05000000000000000000" pitchFamily="2" charset="2"/>
              <a:buChar char="q"/>
            </a:pPr>
            <a:r>
              <a:rPr lang="en-US"/>
              <a:t>Geographical distances:  offices in multiple locations and time zones</a:t>
            </a:r>
          </a:p>
          <a:p>
            <a:pPr marL="347345" indent="-347345">
              <a:lnSpc>
                <a:spcPct val="100000"/>
              </a:lnSpc>
              <a:spcBef>
                <a:spcPts val="800"/>
              </a:spcBef>
              <a:buFont typeface="Wingdings" panose="05000000000000000000" pitchFamily="2" charset="2"/>
              <a:buChar char="q"/>
            </a:pPr>
            <a:r>
              <a:rPr lang="en-US"/>
              <a:t>Poor quality resources: Lack of training, templates and other supporting resources</a:t>
            </a:r>
          </a:p>
          <a:p>
            <a:pPr marL="0" indent="0">
              <a:lnSpc>
                <a:spcPct val="100000"/>
              </a:lnSpc>
              <a:spcBef>
                <a:spcPts val="800"/>
              </a:spcBef>
              <a:buNone/>
            </a:pPr>
            <a:r>
              <a:rPr lang="en-US"/>
              <a:t>To resolve these challenges it is necessary that project communications are well planned, managed and controlled.</a:t>
            </a:r>
          </a:p>
          <a:p>
            <a:pPr marL="347345" indent="-347345">
              <a:buFont typeface="Wingdings" panose="05000000000000000000" pitchFamily="2" charset="2"/>
              <a:buChar char="q"/>
            </a:pPr>
            <a:endParaRPr lang="en-US"/>
          </a:p>
          <a:p>
            <a:pPr marL="347345" indent="-347345">
              <a:buFont typeface="Wingdings" panose="05000000000000000000" pitchFamily="2" charset="2"/>
              <a:buChar char="q"/>
            </a:pPr>
            <a:endParaRPr lang="en-US"/>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33455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Plan Communication Management</a:t>
            </a:r>
          </a:p>
        </p:txBody>
      </p:sp>
      <p:sp>
        <p:nvSpPr>
          <p:cNvPr id="3" name="Content Placeholder 2"/>
          <p:cNvSpPr>
            <a:spLocks noGrp="1"/>
          </p:cNvSpPr>
          <p:nvPr>
            <p:ph idx="1"/>
          </p:nvPr>
        </p:nvSpPr>
        <p:spPr/>
        <p:txBody>
          <a:bodyPr vert="horz" lIns="0" tIns="45720" rIns="0" bIns="45720" rtlCol="0" anchor="t">
            <a:normAutofit fontScale="92500" lnSpcReduction="10000"/>
          </a:bodyPr>
          <a:lstStyle/>
          <a:p>
            <a:pPr>
              <a:buFont typeface="Wingdings" panose="05000000000000000000" pitchFamily="2" charset="2"/>
              <a:buChar char="q"/>
            </a:pPr>
            <a:r>
              <a:rPr lang="en-US"/>
              <a:t>Plan Communications Management is the process of developing an appropriate approach for project communications activities. This should take into consideration the information needs of each stakeholder, the available organizational assets, and the needs of the project. </a:t>
            </a:r>
          </a:p>
          <a:p>
            <a:pPr>
              <a:buFont typeface="Wingdings" panose="05000000000000000000" pitchFamily="2" charset="2"/>
              <a:buChar char="q"/>
            </a:pPr>
            <a:r>
              <a:rPr lang="en-US"/>
              <a:t>The key benefit of this process is a documented approach to effectively and efficiently engage stakeholders by presenting relevant information in a timely manner. </a:t>
            </a:r>
          </a:p>
          <a:p>
            <a:pPr>
              <a:buFont typeface="Wingdings" panose="05000000000000000000" pitchFamily="2" charset="2"/>
              <a:buChar char="q"/>
            </a:pPr>
            <a:r>
              <a:rPr lang="en-US"/>
              <a:t>This process is performed periodically throughout the project as needed. The project communication plan needs to be reviewed and modified as needed.</a:t>
            </a:r>
          </a:p>
          <a:p>
            <a:pPr>
              <a:buFont typeface="Wingdings" panose="05000000000000000000" pitchFamily="2" charset="2"/>
              <a:buChar char="q"/>
            </a:pPr>
            <a:r>
              <a:rPr lang="en-US"/>
              <a:t>A key project document is the Communications Management Plan</a:t>
            </a:r>
          </a:p>
        </p:txBody>
      </p:sp>
      <p:sp>
        <p:nvSpPr>
          <p:cNvPr id="5" name="TextBox 4"/>
          <p:cNvSpPr txBox="1"/>
          <p:nvPr/>
        </p:nvSpPr>
        <p:spPr>
          <a:xfrm>
            <a:off x="1524000" y="6324601"/>
            <a:ext cx="9144000" cy="246221"/>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20632889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Plan Comm. Management – Inputs, T&amp;T, Outputs</a:t>
            </a:r>
          </a:p>
        </p:txBody>
      </p:sp>
      <p:pic>
        <p:nvPicPr>
          <p:cNvPr id="7" name="Content Placeholder 6"/>
          <p:cNvPicPr>
            <a:picLocks noGrp="1" noChangeAspect="1"/>
          </p:cNvPicPr>
          <p:nvPr>
            <p:ph idx="1"/>
          </p:nvPr>
        </p:nvPicPr>
        <p:blipFill>
          <a:blip r:embed="rId3"/>
          <a:stretch>
            <a:fillRect/>
          </a:stretch>
        </p:blipFill>
        <p:spPr>
          <a:xfrm>
            <a:off x="2844982" y="1846264"/>
            <a:ext cx="6546487" cy="40227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366</a:t>
            </a:r>
          </a:p>
        </p:txBody>
      </p:sp>
    </p:spTree>
    <p:extLst>
      <p:ext uri="{BB962C8B-B14F-4D97-AF65-F5344CB8AC3E}">
        <p14:creationId xmlns:p14="http://schemas.microsoft.com/office/powerpoint/2010/main" val="13480066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5CB7-A5A3-4151-A92A-AADADCCF656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sz="5200">
                <a:solidFill>
                  <a:schemeClr val="tx1">
                    <a:lumMod val="85000"/>
                    <a:lumOff val="15000"/>
                  </a:schemeClr>
                </a:solidFill>
              </a:rPr>
              <a:t>Sample Communication Plan</a:t>
            </a:r>
          </a:p>
        </p:txBody>
      </p:sp>
      <p:sp>
        <p:nvSpPr>
          <p:cNvPr id="5" name="TextBox 4">
            <a:extLst>
              <a:ext uri="{FF2B5EF4-FFF2-40B4-BE49-F238E27FC236}">
                <a16:creationId xmlns:a16="http://schemas.microsoft.com/office/drawing/2014/main" id="{EFB91A5D-2A3E-41B7-9A7A-2F2CA09D3410}"/>
              </a:ext>
            </a:extLst>
          </p:cNvPr>
          <p:cNvSpPr txBox="1"/>
          <p:nvPr/>
        </p:nvSpPr>
        <p:spPr>
          <a:xfrm>
            <a:off x="1999499" y="5727516"/>
            <a:ext cx="8193826" cy="51547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200"/>
              </a:spcBef>
              <a:spcAft>
                <a:spcPts val="200"/>
              </a:spcAft>
              <a:buClr>
                <a:schemeClr val="accent1"/>
              </a:buClr>
              <a:buSzPct val="100000"/>
            </a:pPr>
            <a:r>
              <a:rPr lang="en-US" sz="800" cap="all" spc="200">
                <a:solidFill>
                  <a:schemeClr val="tx1">
                    <a:lumMod val="85000"/>
                    <a:lumOff val="15000"/>
                  </a:schemeClr>
                </a:solidFill>
                <a:latin typeface="+mj-lt"/>
              </a:rPr>
              <a:t>https://filestage.io/blog/project-communication-plan/​</a:t>
            </a:r>
          </a:p>
          <a:p>
            <a:pPr>
              <a:lnSpc>
                <a:spcPct val="90000"/>
              </a:lnSpc>
              <a:spcBef>
                <a:spcPts val="1200"/>
              </a:spcBef>
              <a:spcAft>
                <a:spcPts val="200"/>
              </a:spcAft>
              <a:buClr>
                <a:schemeClr val="accent1"/>
              </a:buClr>
              <a:buSzPct val="100000"/>
            </a:pPr>
            <a:r>
              <a:rPr lang="en-US" sz="800" cap="all" spc="200">
                <a:solidFill>
                  <a:schemeClr val="tx1">
                    <a:lumMod val="85000"/>
                    <a:lumOff val="15000"/>
                  </a:schemeClr>
                </a:solidFill>
                <a:latin typeface="+mj-lt"/>
              </a:rPr>
              <a:t>​</a:t>
            </a:r>
          </a:p>
          <a:p>
            <a:pPr>
              <a:lnSpc>
                <a:spcPct val="90000"/>
              </a:lnSpc>
              <a:spcBef>
                <a:spcPts val="1200"/>
              </a:spcBef>
              <a:spcAft>
                <a:spcPts val="200"/>
              </a:spcAft>
              <a:buClr>
                <a:schemeClr val="accent1"/>
              </a:buClr>
              <a:buSzPct val="100000"/>
            </a:pPr>
            <a:endParaRPr lang="en-US" sz="800" cap="all" spc="200">
              <a:solidFill>
                <a:schemeClr val="tx1">
                  <a:lumMod val="85000"/>
                  <a:lumOff val="15000"/>
                </a:schemeClr>
              </a:solidFill>
              <a:latin typeface="+mj-lt"/>
            </a:endParaRPr>
          </a:p>
        </p:txBody>
      </p:sp>
      <p:pic>
        <p:nvPicPr>
          <p:cNvPr id="4" name="Picture 4" descr="A screenshot of a cell phone&#10;&#10;Description automatically generated">
            <a:extLst>
              <a:ext uri="{FF2B5EF4-FFF2-40B4-BE49-F238E27FC236}">
                <a16:creationId xmlns:a16="http://schemas.microsoft.com/office/drawing/2014/main" id="{01A588A6-F552-4643-B045-45CA06B86F76}"/>
              </a:ext>
            </a:extLst>
          </p:cNvPr>
          <p:cNvPicPr>
            <a:picLocks noChangeAspect="1"/>
          </p:cNvPicPr>
          <p:nvPr/>
        </p:nvPicPr>
        <p:blipFill rotWithShape="1">
          <a:blip r:embed="rId3"/>
          <a:srcRect t="2557" r="-2" b="19559"/>
          <a:stretch/>
        </p:blipFill>
        <p:spPr>
          <a:xfrm>
            <a:off x="1899951" y="640080"/>
            <a:ext cx="8532404" cy="3789640"/>
          </a:xfrm>
          <a:prstGeom prst="rect">
            <a:avLst/>
          </a:prstGeom>
        </p:spPr>
      </p:pic>
    </p:spTree>
    <p:extLst>
      <p:ext uri="{BB962C8B-B14F-4D97-AF65-F5344CB8AC3E}">
        <p14:creationId xmlns:p14="http://schemas.microsoft.com/office/powerpoint/2010/main" val="14055909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140" y="457200"/>
            <a:ext cx="7863840" cy="1008796"/>
          </a:xfrm>
        </p:spPr>
        <p:txBody>
          <a:bodyPr>
            <a:normAutofit/>
          </a:bodyPr>
          <a:lstStyle/>
          <a:p>
            <a:r>
              <a:rPr lang="en-US" sz="3200" b="1" spc="-5">
                <a:latin typeface="Trebuchet MS"/>
                <a:cs typeface="Trebuchet MS"/>
              </a:rPr>
              <a:t>Manage Communications</a:t>
            </a:r>
          </a:p>
        </p:txBody>
      </p:sp>
      <p:sp>
        <p:nvSpPr>
          <p:cNvPr id="3" name="Content Placeholder 2"/>
          <p:cNvSpPr>
            <a:spLocks noGrp="1"/>
          </p:cNvSpPr>
          <p:nvPr>
            <p:ph idx="1"/>
          </p:nvPr>
        </p:nvSpPr>
        <p:spPr>
          <a:xfrm>
            <a:off x="2430780" y="1905000"/>
            <a:ext cx="7696201" cy="3794760"/>
          </a:xfrm>
        </p:spPr>
        <p:txBody>
          <a:bodyPr>
            <a:noAutofit/>
          </a:bodyPr>
          <a:lstStyle/>
          <a:p>
            <a:pPr marL="290513" indent="-290513">
              <a:buFont typeface="Wingdings" panose="05000000000000000000" pitchFamily="2" charset="2"/>
              <a:buChar char="q"/>
            </a:pPr>
            <a:r>
              <a:rPr lang="en-US"/>
              <a:t>Manage Communications is the process of ensuring timely and appropriate collection, creation, distribution, storage, retrieval, management, monitoring, and the ultimate disposition of project information. </a:t>
            </a:r>
          </a:p>
          <a:p>
            <a:pPr marL="290513" indent="-290513">
              <a:buFont typeface="Wingdings" panose="05000000000000000000" pitchFamily="2" charset="2"/>
              <a:buChar char="q"/>
            </a:pPr>
            <a:r>
              <a:rPr lang="en-US"/>
              <a:t>The key benefit of this process is enabling an efficient and effective information flow between the project team and the stakeholders. </a:t>
            </a:r>
          </a:p>
          <a:p>
            <a:pPr marL="290513" indent="-290513">
              <a:buFont typeface="Wingdings" panose="05000000000000000000" pitchFamily="2" charset="2"/>
              <a:buChar char="q"/>
            </a:pPr>
            <a:r>
              <a:rPr lang="en-US"/>
              <a:t>The Manage Communications process identifies all aspects of effective communication, including choice of appropriate technologies, methods, and techniques. It should allow for flexibility and adjustments in the communications activities, and methods to accommodate the changing needs of stakeholders and the project.</a:t>
            </a:r>
          </a:p>
        </p:txBody>
      </p:sp>
      <p:sp>
        <p:nvSpPr>
          <p:cNvPr id="8" name="TextBox 7"/>
          <p:cNvSpPr txBox="1"/>
          <p:nvPr/>
        </p:nvSpPr>
        <p:spPr>
          <a:xfrm>
            <a:off x="1524000" y="6324601"/>
            <a:ext cx="9144000" cy="246221"/>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27845284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Manage Communications – Inputs, T&amp;T, Outputs</a:t>
            </a:r>
          </a:p>
        </p:txBody>
      </p:sp>
      <p:pic>
        <p:nvPicPr>
          <p:cNvPr id="8" name="Content Placeholder 7"/>
          <p:cNvPicPr>
            <a:picLocks noGrp="1" noChangeAspect="1"/>
          </p:cNvPicPr>
          <p:nvPr>
            <p:ph idx="1"/>
          </p:nvPr>
        </p:nvPicPr>
        <p:blipFill>
          <a:blip r:embed="rId3"/>
          <a:stretch>
            <a:fillRect/>
          </a:stretch>
        </p:blipFill>
        <p:spPr>
          <a:xfrm>
            <a:off x="2941401" y="1846264"/>
            <a:ext cx="6353649" cy="40227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379</a:t>
            </a:r>
          </a:p>
        </p:txBody>
      </p:sp>
    </p:spTree>
    <p:extLst>
      <p:ext uri="{BB962C8B-B14F-4D97-AF65-F5344CB8AC3E}">
        <p14:creationId xmlns:p14="http://schemas.microsoft.com/office/powerpoint/2010/main" val="1780848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Activity3- Quiz on </a:t>
            </a:r>
            <a:r>
              <a:rPr lang="en-US" dirty="0" err="1"/>
              <a:t>Nearpod</a:t>
            </a:r>
            <a:endParaRPr lang="en-US" dirty="0"/>
          </a:p>
        </p:txBody>
      </p:sp>
      <p:sp>
        <p:nvSpPr>
          <p:cNvPr id="3" name="Text Placeholder 2"/>
          <p:cNvSpPr>
            <a:spLocks noGrp="1"/>
          </p:cNvSpPr>
          <p:nvPr>
            <p:ph type="body" idx="1"/>
          </p:nvPr>
        </p:nvSpPr>
        <p:spPr/>
        <p:txBody>
          <a:bodyPr/>
          <a:lstStyle/>
          <a:p>
            <a:r>
              <a:rPr lang="en-US" dirty="0"/>
              <a:t>Pm basics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5" name="Footer Placeholder 4"/>
          <p:cNvSpPr>
            <a:spLocks noGrp="1"/>
          </p:cNvSpPr>
          <p:nvPr>
            <p:ph type="ftr" sz="quarter" idx="11"/>
          </p:nvPr>
        </p:nvSpPr>
        <p:spPr/>
        <p:txBody>
          <a:bodyPr/>
          <a:lstStyle/>
          <a:p>
            <a:endParaRPr lang="en-US" dirty="0">
              <a:solidFill>
                <a:srgbClr val="FF00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18</a:t>
            </a:fld>
            <a:endParaRPr lang="en-US" dirty="0"/>
          </a:p>
        </p:txBody>
      </p:sp>
    </p:spTree>
    <p:extLst>
      <p:ext uri="{BB962C8B-B14F-4D97-AF65-F5344CB8AC3E}">
        <p14:creationId xmlns:p14="http://schemas.microsoft.com/office/powerpoint/2010/main" val="6740080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Communication Methods</a:t>
            </a:r>
          </a:p>
        </p:txBody>
      </p:sp>
      <p:sp>
        <p:nvSpPr>
          <p:cNvPr id="3" name="Content Placeholder 2"/>
          <p:cNvSpPr>
            <a:spLocks noGrp="1"/>
          </p:cNvSpPr>
          <p:nvPr>
            <p:ph idx="1"/>
          </p:nvPr>
        </p:nvSpPr>
        <p:spPr>
          <a:xfrm>
            <a:off x="2379618" y="1961306"/>
            <a:ext cx="7101841" cy="4191000"/>
          </a:xfrm>
        </p:spPr>
        <p:txBody>
          <a:bodyPr vert="horz" lIns="0" tIns="45720" rIns="0" bIns="45720" rtlCol="0" anchor="t">
            <a:noAutofit/>
          </a:bodyPr>
          <a:lstStyle/>
          <a:p>
            <a:pPr marL="0" indent="0">
              <a:buNone/>
            </a:pPr>
            <a:r>
              <a:rPr lang="en-US" sz="1800"/>
              <a:t>Successful communication requires the use of the following methods:</a:t>
            </a:r>
          </a:p>
          <a:p>
            <a:pPr>
              <a:buFont typeface="Wingdings" panose="05000000000000000000" pitchFamily="2" charset="2"/>
              <a:buChar char="q"/>
            </a:pPr>
            <a:r>
              <a:rPr lang="en-US" sz="1800" b="1"/>
              <a:t>Interactive communication: </a:t>
            </a:r>
            <a:r>
              <a:rPr lang="en-US" sz="1800"/>
              <a:t>Between two or more parties performing a multidirectional exchange of information in real time. It could be in the form of meeting, phone call, or other forms.</a:t>
            </a:r>
          </a:p>
          <a:p>
            <a:pPr>
              <a:buFont typeface="Wingdings" panose="05000000000000000000" pitchFamily="2" charset="2"/>
              <a:buChar char="q"/>
            </a:pPr>
            <a:r>
              <a:rPr lang="en-US" sz="1800" b="1"/>
              <a:t>Push communication. </a:t>
            </a:r>
            <a:r>
              <a:rPr lang="en-US" sz="1800"/>
              <a:t>Sent or distributed directly to specific recipients who need to receive the information. This ensures that the information is distributed but does not ensure that it reached or was understood. This could be in the form of letters, memos, reports, emails, and other methods. </a:t>
            </a:r>
          </a:p>
          <a:p>
            <a:pPr>
              <a:buFont typeface="Wingdings" panose="05000000000000000000" pitchFamily="2" charset="2"/>
              <a:buChar char="q"/>
            </a:pPr>
            <a:r>
              <a:rPr lang="en-US" sz="1800" b="1"/>
              <a:t>Pull communication. </a:t>
            </a:r>
            <a:r>
              <a:rPr lang="en-US" sz="1800"/>
              <a:t>Used for large complex information sets, or for large audiences, and requires the recipients to access content at their own discretion subject to security procedures. These methods include web portals, intranet sites, e-learning, lessons learned databases, or knowledge repositories.</a:t>
            </a: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3414494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1"/>
            <a:ext cx="7543800" cy="1450757"/>
          </a:xfrm>
        </p:spPr>
        <p:txBody>
          <a:bodyPr>
            <a:normAutofit/>
          </a:bodyPr>
          <a:lstStyle/>
          <a:p>
            <a:r>
              <a:rPr lang="en-US" sz="3600" b="1"/>
              <a:t>Monitor Communications</a:t>
            </a:r>
          </a:p>
        </p:txBody>
      </p:sp>
      <p:sp>
        <p:nvSpPr>
          <p:cNvPr id="3" name="Content Placeholder 2"/>
          <p:cNvSpPr>
            <a:spLocks noGrp="1"/>
          </p:cNvSpPr>
          <p:nvPr>
            <p:ph idx="1"/>
          </p:nvPr>
        </p:nvSpPr>
        <p:spPr>
          <a:xfrm>
            <a:off x="2346960" y="1845734"/>
            <a:ext cx="7711441" cy="4023360"/>
          </a:xfrm>
        </p:spPr>
        <p:txBody>
          <a:bodyPr vert="horz" lIns="0" tIns="45720" rIns="0" bIns="45720" rtlCol="0" anchor="t">
            <a:noAutofit/>
          </a:bodyPr>
          <a:lstStyle/>
          <a:p>
            <a:pPr marL="290195" indent="-290195">
              <a:buFont typeface="Wingdings" panose="05000000000000000000" pitchFamily="2" charset="2"/>
              <a:buChar char="q"/>
            </a:pPr>
            <a:r>
              <a:rPr lang="en-US"/>
              <a:t>Monitor Communications is the process of ensuring the information needs of the project and its stakeholders are met.</a:t>
            </a:r>
          </a:p>
          <a:p>
            <a:pPr marL="290195" indent="-290195">
              <a:buFont typeface="Wingdings" panose="05000000000000000000" pitchFamily="2" charset="2"/>
              <a:buChar char="q"/>
            </a:pPr>
            <a:r>
              <a:rPr lang="en-US"/>
              <a:t>The key benefit of this process is the optimal information flow as defined in the communications management plan and the stakeholder engagement plan. </a:t>
            </a:r>
          </a:p>
          <a:p>
            <a:pPr marL="290195" indent="-290195">
              <a:buFont typeface="Wingdings" panose="05000000000000000000" pitchFamily="2" charset="2"/>
              <a:buChar char="q"/>
            </a:pPr>
            <a:r>
              <a:rPr lang="en-US"/>
              <a:t>This process is performed throughout the project.</a:t>
            </a:r>
          </a:p>
          <a:p>
            <a:pPr marL="290195" indent="-290195">
              <a:buFont typeface="Wingdings" panose="05000000000000000000" pitchFamily="2" charset="2"/>
              <a:buChar char="q"/>
            </a:pPr>
            <a:r>
              <a:rPr lang="en-US"/>
              <a:t>A key output is the Work Performance Information</a:t>
            </a:r>
          </a:p>
        </p:txBody>
      </p:sp>
      <p:sp>
        <p:nvSpPr>
          <p:cNvPr id="6" name="TextBox 5"/>
          <p:cNvSpPr txBox="1"/>
          <p:nvPr/>
        </p:nvSpPr>
        <p:spPr>
          <a:xfrm>
            <a:off x="1524000" y="6324601"/>
            <a:ext cx="9144000" cy="246221"/>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1017062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Monitor Communications – Inputs, T&amp;T, Outputs</a:t>
            </a:r>
          </a:p>
        </p:txBody>
      </p:sp>
      <p:pic>
        <p:nvPicPr>
          <p:cNvPr id="8" name="Content Placeholder 7"/>
          <p:cNvPicPr>
            <a:picLocks noGrp="1" noChangeAspect="1"/>
          </p:cNvPicPr>
          <p:nvPr>
            <p:ph idx="1"/>
          </p:nvPr>
        </p:nvPicPr>
        <p:blipFill>
          <a:blip r:embed="rId3"/>
          <a:stretch>
            <a:fillRect/>
          </a:stretch>
        </p:blipFill>
        <p:spPr>
          <a:xfrm>
            <a:off x="2508971" y="1846264"/>
            <a:ext cx="7218508" cy="4022725"/>
          </a:xfrm>
          <a:prstGeom prst="rect">
            <a:avLst/>
          </a:prstGeom>
        </p:spPr>
      </p:pic>
      <p:sp>
        <p:nvSpPr>
          <p:cNvPr id="5" name="TextBox 4"/>
          <p:cNvSpPr txBox="1"/>
          <p:nvPr/>
        </p:nvSpPr>
        <p:spPr>
          <a:xfrm>
            <a:off x="1524000" y="63246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388</a:t>
            </a:r>
          </a:p>
        </p:txBody>
      </p:sp>
    </p:spTree>
    <p:extLst>
      <p:ext uri="{BB962C8B-B14F-4D97-AF65-F5344CB8AC3E}">
        <p14:creationId xmlns:p14="http://schemas.microsoft.com/office/powerpoint/2010/main" val="24396710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EF3-F683-4464-B5D2-E30B4CEA083B}"/>
              </a:ext>
            </a:extLst>
          </p:cNvPr>
          <p:cNvSpPr>
            <a:spLocks noGrp="1"/>
          </p:cNvSpPr>
          <p:nvPr>
            <p:ph type="title"/>
          </p:nvPr>
        </p:nvSpPr>
        <p:spPr>
          <a:xfrm>
            <a:off x="8073853" y="634946"/>
            <a:ext cx="2184339" cy="5444092"/>
          </a:xfrm>
        </p:spPr>
        <p:txBody>
          <a:bodyPr anchor="ctr">
            <a:normAutofit/>
          </a:bodyPr>
          <a:lstStyle/>
          <a:p>
            <a:r>
              <a:rPr lang="en-US" sz="4000" dirty="0"/>
              <a:t>Summary</a:t>
            </a:r>
          </a:p>
        </p:txBody>
      </p:sp>
      <p:graphicFrame>
        <p:nvGraphicFramePr>
          <p:cNvPr id="19" name="Content Placeholder 2">
            <a:extLst>
              <a:ext uri="{FF2B5EF4-FFF2-40B4-BE49-F238E27FC236}">
                <a16:creationId xmlns:a16="http://schemas.microsoft.com/office/drawing/2014/main" id="{5A7395F4-4C6C-4668-8DEC-657540937D62}"/>
              </a:ext>
            </a:extLst>
          </p:cNvPr>
          <p:cNvGraphicFramePr>
            <a:graphicFrameLocks noGrp="1"/>
          </p:cNvGraphicFramePr>
          <p:nvPr>
            <p:ph idx="1"/>
          </p:nvPr>
        </p:nvGraphicFramePr>
        <p:xfrm>
          <a:off x="1999059" y="639764"/>
          <a:ext cx="6002300" cy="543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73203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anchor="ctr">
            <a:normAutofit/>
          </a:bodyPr>
          <a:lstStyle/>
          <a:p>
            <a:r>
              <a:rPr lang="en-US" sz="3100">
                <a:solidFill>
                  <a:srgbClr val="FFFFFF"/>
                </a:solidFill>
              </a:rPr>
              <a:t>End of Lesson Checklist</a:t>
            </a:r>
          </a:p>
        </p:txBody>
      </p:sp>
      <p:sp>
        <p:nvSpPr>
          <p:cNvPr id="4" name="Date Placeholder 3"/>
          <p:cNvSpPr>
            <a:spLocks noGrp="1"/>
          </p:cNvSpPr>
          <p:nvPr>
            <p:ph type="dt" sz="half" idx="10"/>
          </p:nvPr>
        </p:nvSpPr>
        <p:spPr>
          <a:xfrm>
            <a:off x="1893277" y="6459786"/>
            <a:ext cx="1301528" cy="365125"/>
          </a:xfrm>
        </p:spPr>
        <p:txBody>
          <a:bodyPr>
            <a:normAutofit/>
          </a:bodyPr>
          <a:lstStyle/>
          <a:p>
            <a:pPr defTabSz="457200">
              <a:spcAft>
                <a:spcPts val="600"/>
              </a:spcAft>
              <a:defRPr/>
            </a:pPr>
            <a:fld id="{74CFA750-3F1A-41D7-B528-AA96135E3DBF}" type="datetime1">
              <a:rPr lang="en-US">
                <a:latin typeface="Tw Cen MT" panose="020B0602020104020603"/>
              </a:rPr>
              <a:pPr defTabSz="457200">
                <a:spcAft>
                  <a:spcPts val="600"/>
                </a:spcAft>
                <a:defRPr/>
              </a:pPr>
              <a:t>12/13/20</a:t>
            </a:fld>
            <a:endParaRPr lang="en-US">
              <a:latin typeface="Tw Cen MT" panose="020B0602020104020603"/>
            </a:endParaRPr>
          </a:p>
        </p:txBody>
      </p:sp>
      <p:sp>
        <p:nvSpPr>
          <p:cNvPr id="6" name="Slide Number Placeholder 5"/>
          <p:cNvSpPr>
            <a:spLocks noGrp="1"/>
          </p:cNvSpPr>
          <p:nvPr>
            <p:ph type="sldNum" sz="quarter" idx="12"/>
          </p:nvPr>
        </p:nvSpPr>
        <p:spPr>
          <a:xfrm>
            <a:off x="9116292" y="6459786"/>
            <a:ext cx="817071" cy="365125"/>
          </a:xfrm>
        </p:spPr>
        <p:txBody>
          <a:bodyPr>
            <a:normAutofit/>
          </a:bodyPr>
          <a:lstStyle/>
          <a:p>
            <a:pPr marL="25400" defTabSz="457200">
              <a:spcBef>
                <a:spcPts val="35"/>
              </a:spcBef>
              <a:defRPr/>
            </a:pPr>
            <a:fld id="{81D60167-4931-47E6-BA6A-407CBD079E47}" type="slidenum">
              <a:rPr lang="en-US">
                <a:solidFill>
                  <a:schemeClr val="tx2"/>
                </a:solidFill>
                <a:latin typeface="Tw Cen MT" panose="020B0602020104020603"/>
              </a:rPr>
              <a:pPr marL="25400" defTabSz="457200">
                <a:spcBef>
                  <a:spcPts val="35"/>
                </a:spcBef>
                <a:defRPr/>
              </a:pPr>
              <a:t>184</a:t>
            </a:fld>
            <a:endParaRPr lang="en-US">
              <a:solidFill>
                <a:schemeClr val="tx2"/>
              </a:solidFill>
              <a:latin typeface="Tw Cen MT" panose="020B0602020104020603"/>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defRPr/>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solidFill>
                <a:srgbClr val="000000"/>
              </a:solidFill>
            </a:endParaRPr>
          </a:p>
          <a:p>
            <a:pPr>
              <a:spcAft>
                <a:spcPts val="600"/>
              </a:spcAft>
              <a:defRPr/>
            </a:pPr>
            <a:endParaRPr lang="en-US" altLang="en-US">
              <a:solidFill>
                <a:srgbClr val="000000"/>
              </a:solidFill>
            </a:endParaRPr>
          </a:p>
        </p:txBody>
      </p:sp>
      <p:graphicFrame>
        <p:nvGraphicFramePr>
          <p:cNvPr id="7" name="Content Placeholder 6"/>
          <p:cNvGraphicFramePr>
            <a:graphicFrameLocks noGrp="1"/>
          </p:cNvGraphicFramePr>
          <p:nvPr>
            <p:ph idx="1"/>
          </p:nvPr>
        </p:nvGraphicFramePr>
        <p:xfrm>
          <a:off x="5080398" y="1226366"/>
          <a:ext cx="5098257" cy="4476708"/>
        </p:xfrm>
        <a:graphic>
          <a:graphicData uri="http://schemas.openxmlformats.org/drawingml/2006/table">
            <a:tbl>
              <a:tblPr firstRow="1" bandRow="1"/>
              <a:tblGrid>
                <a:gridCol w="3775696">
                  <a:extLst>
                    <a:ext uri="{9D8B030D-6E8A-4147-A177-3AD203B41FA5}">
                      <a16:colId xmlns:a16="http://schemas.microsoft.com/office/drawing/2014/main" val="1210384767"/>
                    </a:ext>
                  </a:extLst>
                </a:gridCol>
                <a:gridCol w="1322561">
                  <a:extLst>
                    <a:ext uri="{9D8B030D-6E8A-4147-A177-3AD203B41FA5}">
                      <a16:colId xmlns:a16="http://schemas.microsoft.com/office/drawing/2014/main" val="2424342851"/>
                    </a:ext>
                  </a:extLst>
                </a:gridCol>
              </a:tblGrid>
              <a:tr h="596703">
                <a:tc>
                  <a:txBody>
                    <a:bodyPr/>
                    <a:lstStyle/>
                    <a:p>
                      <a:pPr algn="l" fontAlgn="base"/>
                      <a:r>
                        <a:rPr lang="en-US" sz="2900" b="1" i="0">
                          <a:solidFill>
                            <a:srgbClr val="000000"/>
                          </a:solidFill>
                          <a:effectLst/>
                          <a:latin typeface="Tw Cen MT" panose="020B0602020104020603" pitchFamily="34" charset="0"/>
                        </a:rPr>
                        <a:t>Task​</a:t>
                      </a:r>
                      <a:endParaRPr lang="en-US" sz="2100" b="1"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tc>
                  <a:txBody>
                    <a:bodyPr/>
                    <a:lstStyle/>
                    <a:p>
                      <a:pPr algn="l" fontAlgn="base"/>
                      <a:r>
                        <a:rPr lang="en-US" sz="2900" b="1" i="0">
                          <a:solidFill>
                            <a:srgbClr val="000000"/>
                          </a:solidFill>
                          <a:effectLst/>
                          <a:latin typeface="Tw Cen MT" panose="020B0602020104020603" pitchFamily="34" charset="0"/>
                        </a:rPr>
                        <a:t>Status​</a:t>
                      </a:r>
                      <a:endParaRPr lang="en-US" sz="2100" b="1"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006333"/>
                  </a:ext>
                </a:extLst>
              </a:tr>
              <a:tr h="596703">
                <a:tc>
                  <a:txBody>
                    <a:bodyPr/>
                    <a:lstStyle/>
                    <a:p>
                      <a:pPr algn="l" fontAlgn="base"/>
                      <a:r>
                        <a:rPr lang="en-US" sz="2900" b="0" i="0">
                          <a:solidFill>
                            <a:srgbClr val="000000"/>
                          </a:solidFill>
                          <a:effectLst/>
                          <a:latin typeface="Tw Cen MT" panose="020B0602020104020603" pitchFamily="34" charset="0"/>
                        </a:rPr>
                        <a:t>Review slides​</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584910"/>
                  </a:ext>
                </a:extLst>
              </a:tr>
              <a:tr h="1044948">
                <a:tc>
                  <a:txBody>
                    <a:bodyPr/>
                    <a:lstStyle/>
                    <a:p>
                      <a:pPr algn="l" fontAlgn="base"/>
                      <a:r>
                        <a:rPr lang="en-US" sz="2900" b="0" i="0">
                          <a:solidFill>
                            <a:srgbClr val="000000"/>
                          </a:solidFill>
                          <a:effectLst/>
                          <a:latin typeface="Tw Cen MT"/>
                        </a:rPr>
                        <a:t>Complete Independent Learning ​</a:t>
                      </a:r>
                      <a:endParaRPr lang="en-US" sz="2100" b="0" i="0">
                        <a:solidFill>
                          <a:srgbClr val="000000"/>
                        </a:solidFill>
                        <a:effectLst/>
                        <a:latin typeface="Tw Cen M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906951"/>
                  </a:ext>
                </a:extLst>
              </a:tr>
              <a:tr h="1044948">
                <a:tc>
                  <a:txBody>
                    <a:bodyPr/>
                    <a:lstStyle/>
                    <a:p>
                      <a:pPr algn="l" fontAlgn="base"/>
                      <a:r>
                        <a:rPr lang="en-US" sz="2900" b="0" i="0">
                          <a:solidFill>
                            <a:srgbClr val="000000"/>
                          </a:solidFill>
                          <a:effectLst/>
                          <a:latin typeface="Tw Cen MT" panose="020B0602020104020603" pitchFamily="34" charset="0"/>
                        </a:rPr>
                        <a:t>Complete Self-assessments in </a:t>
                      </a:r>
                      <a:r>
                        <a:rPr lang="en-US" sz="2900" b="0" i="0" err="1">
                          <a:solidFill>
                            <a:srgbClr val="000000"/>
                          </a:solidFill>
                          <a:effectLst/>
                          <a:latin typeface="Tw Cen MT" panose="020B0602020104020603" pitchFamily="34" charset="0"/>
                        </a:rPr>
                        <a:t>BBlearn</a:t>
                      </a:r>
                      <a:r>
                        <a:rPr lang="en-US" sz="2900" b="0" i="0">
                          <a:solidFill>
                            <a:srgbClr val="000000"/>
                          </a:solidFill>
                          <a:effectLst/>
                          <a:latin typeface="Tw Cen MT" panose="020B0602020104020603" pitchFamily="34" charset="0"/>
                        </a:rPr>
                        <a:t>​</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342116"/>
                  </a:ext>
                </a:extLst>
              </a:tr>
              <a:tr h="596703">
                <a:tc>
                  <a:txBody>
                    <a:bodyPr/>
                    <a:lstStyle/>
                    <a:p>
                      <a:pPr algn="l" fontAlgn="base"/>
                      <a:r>
                        <a:rPr lang="en-US" sz="2900" b="0" i="0">
                          <a:solidFill>
                            <a:srgbClr val="000000"/>
                          </a:solidFill>
                          <a:effectLst/>
                          <a:latin typeface="Tw Cen MT" panose="020B0602020104020603" pitchFamily="34" charset="0"/>
                        </a:rPr>
                        <a:t>Complete </a:t>
                      </a:r>
                      <a:r>
                        <a:rPr lang="en-US" sz="2900" b="0" i="0" err="1">
                          <a:solidFill>
                            <a:srgbClr val="000000"/>
                          </a:solidFill>
                          <a:effectLst/>
                          <a:latin typeface="Tw Cen MT" panose="020B0602020104020603" pitchFamily="34" charset="0"/>
                        </a:rPr>
                        <a:t>Kahoot</a:t>
                      </a:r>
                      <a:r>
                        <a:rPr lang="en-US" sz="2900" b="0" i="0">
                          <a:solidFill>
                            <a:srgbClr val="000000"/>
                          </a:solidFill>
                          <a:effectLst/>
                          <a:latin typeface="Tw Cen MT" panose="020B0602020104020603" pitchFamily="34" charset="0"/>
                        </a:rPr>
                        <a:t> Quiz​</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73620"/>
                  </a:ext>
                </a:extLst>
              </a:tr>
              <a:tr h="596703">
                <a:tc>
                  <a:txBody>
                    <a:bodyPr/>
                    <a:lstStyle/>
                    <a:p>
                      <a:pPr algn="l" fontAlgn="base"/>
                      <a:r>
                        <a:rPr lang="en-US" sz="2900" b="0" i="0">
                          <a:solidFill>
                            <a:srgbClr val="000000"/>
                          </a:solidFill>
                          <a:effectLst/>
                          <a:latin typeface="Tw Cen MT" panose="020B0602020104020603" pitchFamily="34" charset="0"/>
                        </a:rPr>
                        <a:t>Complete Activity​</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33062788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1" y="1600200"/>
            <a:ext cx="8117151" cy="2670048"/>
          </a:xfrm>
          <a:solidFill>
            <a:schemeClr val="bg1"/>
          </a:solidFill>
        </p:spPr>
        <p:txBody>
          <a:bodyPr>
            <a:normAutofit/>
          </a:bodyPr>
          <a:lstStyle/>
          <a:p>
            <a:pPr>
              <a:lnSpc>
                <a:spcPct val="100000"/>
              </a:lnSpc>
              <a:spcBef>
                <a:spcPts val="1270"/>
              </a:spcBef>
            </a:pPr>
            <a:r>
              <a:rPr lang="en-US" sz="4800" b="1" spc="-25" dirty="0">
                <a:latin typeface="Arial"/>
                <a:cs typeface="Arial"/>
              </a:rPr>
              <a:t>Project Scope</a:t>
            </a:r>
            <a:r>
              <a:rPr lang="en-US" sz="4800" b="1" spc="-110" dirty="0">
                <a:latin typeface="Arial"/>
                <a:cs typeface="Arial"/>
              </a:rPr>
              <a:t> </a:t>
            </a:r>
            <a:br>
              <a:rPr lang="en-US" sz="4800" b="1" spc="-110" dirty="0">
                <a:latin typeface="Arial"/>
                <a:cs typeface="Arial"/>
              </a:rPr>
            </a:br>
            <a:r>
              <a:rPr lang="en-US" sz="4800" b="1">
                <a:latin typeface="Arial"/>
                <a:cs typeface="Arial"/>
              </a:rPr>
              <a:t>Management - 1</a:t>
            </a:r>
            <a:endParaRPr lang="en-US" sz="3600" dirty="0">
              <a:latin typeface="Arial"/>
              <a:cs typeface="Arial"/>
            </a:endParaRPr>
          </a:p>
        </p:txBody>
      </p:sp>
      <p:pic>
        <p:nvPicPr>
          <p:cNvPr id="4" name="Picture 3"/>
          <p:cNvPicPr>
            <a:picLocks noChangeAspect="1"/>
          </p:cNvPicPr>
          <p:nvPr/>
        </p:nvPicPr>
        <p:blipFill>
          <a:blip r:embed="rId2"/>
          <a:stretch>
            <a:fillRect/>
          </a:stretch>
        </p:blipFill>
        <p:spPr>
          <a:xfrm>
            <a:off x="8686800" y="5715001"/>
            <a:ext cx="914400" cy="381123"/>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Prepared by: Dr. Shanubhog Raghu, Reviewed by: Baraa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a:t>
            </a:r>
            <a:r>
              <a:rPr lang="en-US" sz="1000" dirty="0">
                <a:solidFill>
                  <a:schemeClr val="bg1"/>
                </a:solidFill>
              </a:rPr>
              <a:t>Sixth edition, Project Management Institute, Inc. 2017</a:t>
            </a:r>
          </a:p>
        </p:txBody>
      </p:sp>
    </p:spTree>
    <p:extLst>
      <p:ext uri="{BB962C8B-B14F-4D97-AF65-F5344CB8AC3E}">
        <p14:creationId xmlns:p14="http://schemas.microsoft.com/office/powerpoint/2010/main" val="35104675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Prepare Project Scope Management Plan</a:t>
            </a:r>
          </a:p>
          <a:p>
            <a:pPr>
              <a:buFont typeface="Wingdings" panose="05000000000000000000" pitchFamily="2" charset="2"/>
              <a:buChar char="q"/>
            </a:pPr>
            <a:r>
              <a:rPr lang="en-US" sz="3200" dirty="0"/>
              <a:t>Analyze and Classify Project Requirements</a:t>
            </a:r>
          </a:p>
          <a:p>
            <a:pPr>
              <a:buFont typeface="Wingdings" panose="05000000000000000000" pitchFamily="2" charset="2"/>
              <a:buChar char="q"/>
            </a:pPr>
            <a:r>
              <a:rPr lang="en-US" sz="3200" dirty="0"/>
              <a:t>Produce Scope Definition</a:t>
            </a:r>
          </a:p>
          <a:p>
            <a:pPr>
              <a:buFont typeface="Wingdings" panose="05000000000000000000" pitchFamily="2" charset="2"/>
              <a:buChar char="q"/>
            </a:pPr>
            <a:r>
              <a:rPr lang="en-US" sz="3200" dirty="0"/>
              <a:t>Create Project WBS</a:t>
            </a:r>
          </a:p>
          <a:p>
            <a:pPr>
              <a:buFont typeface="Wingdings" panose="05000000000000000000" pitchFamily="2" charset="2"/>
              <a:buChar char="q"/>
            </a:pPr>
            <a:r>
              <a:rPr lang="en-US" sz="3200" dirty="0"/>
              <a:t>Perform Scope Validation</a:t>
            </a:r>
          </a:p>
          <a:p>
            <a:pPr>
              <a:buFont typeface="Wingdings" panose="05000000000000000000" pitchFamily="2" charset="2"/>
              <a:buChar char="q"/>
            </a:pPr>
            <a:r>
              <a:rPr lang="en-US" sz="3200" dirty="0"/>
              <a:t>Define and Apply Scope Control mechanism</a:t>
            </a:r>
            <a:endParaRPr lang="en-US" sz="3200" spc="-10" dirty="0">
              <a:latin typeface="Arial"/>
              <a:cs typeface="Arial"/>
            </a:endParaRP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2205127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Project Scope Management: Product and Project Scope</a:t>
            </a:r>
          </a:p>
        </p:txBody>
      </p:sp>
      <p:sp>
        <p:nvSpPr>
          <p:cNvPr id="3" name="Content Placeholder 2"/>
          <p:cNvSpPr>
            <a:spLocks noGrp="1"/>
          </p:cNvSpPr>
          <p:nvPr>
            <p:ph idx="1"/>
          </p:nvPr>
        </p:nvSpPr>
        <p:spPr>
          <a:xfrm>
            <a:off x="2346960" y="1845734"/>
            <a:ext cx="7711440" cy="4326466"/>
          </a:xfrm>
        </p:spPr>
        <p:txBody>
          <a:bodyPr>
            <a:normAutofit fontScale="85000" lnSpcReduction="20000"/>
          </a:bodyPr>
          <a:lstStyle/>
          <a:p>
            <a:r>
              <a:rPr lang="en-US" dirty="0"/>
              <a:t>In the project context, the term “scope” can refer to:</a:t>
            </a:r>
          </a:p>
          <a:p>
            <a:pPr>
              <a:buFont typeface="Wingdings" panose="05000000000000000000" pitchFamily="2" charset="2"/>
              <a:buChar char="q"/>
            </a:pPr>
            <a:r>
              <a:rPr lang="en-US" b="1" dirty="0"/>
              <a:t> Product scope. </a:t>
            </a:r>
            <a:r>
              <a:rPr lang="en-US" dirty="0"/>
              <a:t>The features and functions that characterize a product, service, or result.  For example: </a:t>
            </a:r>
          </a:p>
          <a:p>
            <a:pPr lvl="1">
              <a:buFont typeface="Wingdings" panose="05000000000000000000" pitchFamily="2" charset="2"/>
              <a:buChar char="q"/>
            </a:pPr>
            <a:r>
              <a:rPr lang="en-US" dirty="0"/>
              <a:t>Create website with pages for login, about us, contact us and shopping cart and secure payment. </a:t>
            </a:r>
          </a:p>
          <a:p>
            <a:pPr lvl="1">
              <a:buFont typeface="Wingdings" panose="05000000000000000000" pitchFamily="2" charset="2"/>
              <a:buChar char="q"/>
            </a:pPr>
            <a:r>
              <a:rPr lang="en-US" dirty="0"/>
              <a:t> Generate daily sales report</a:t>
            </a:r>
          </a:p>
          <a:p>
            <a:pPr>
              <a:buFont typeface="Wingdings" panose="05000000000000000000" pitchFamily="2" charset="2"/>
              <a:buChar char="q"/>
            </a:pPr>
            <a:r>
              <a:rPr lang="en-US" b="1" dirty="0"/>
              <a:t>Project scope. </a:t>
            </a:r>
            <a:r>
              <a:rPr lang="en-US" dirty="0"/>
              <a:t>The </a:t>
            </a:r>
            <a:r>
              <a:rPr lang="en-US" dirty="0">
                <a:solidFill>
                  <a:srgbClr val="FF0000"/>
                </a:solidFill>
              </a:rPr>
              <a:t>work performed </a:t>
            </a:r>
            <a:r>
              <a:rPr lang="en-US" dirty="0"/>
              <a:t>to deliver a product, service, or result with the specified features and functions. The term “project scope” is sometimes viewed as including product scope.  For example:</a:t>
            </a:r>
          </a:p>
          <a:p>
            <a:pPr lvl="1">
              <a:buFont typeface="Wingdings" panose="05000000000000000000" pitchFamily="2" charset="2"/>
              <a:buChar char="q"/>
            </a:pPr>
            <a:r>
              <a:rPr lang="en-US" dirty="0"/>
              <a:t>Update database, Create online product catalog</a:t>
            </a:r>
          </a:p>
          <a:p>
            <a:pPr lvl="1">
              <a:buFont typeface="Wingdings" panose="05000000000000000000" pitchFamily="2" charset="2"/>
              <a:buChar char="q"/>
            </a:pPr>
            <a:r>
              <a:rPr lang="en-US" dirty="0"/>
              <a:t>Integrate with secure payment gateway</a:t>
            </a:r>
          </a:p>
          <a:p>
            <a:pPr lvl="1">
              <a:buFont typeface="Wingdings" panose="05000000000000000000" pitchFamily="2" charset="2"/>
              <a:buChar char="q"/>
            </a:pPr>
            <a:r>
              <a:rPr lang="en-US" dirty="0"/>
              <a:t>Gather requirements</a:t>
            </a:r>
          </a:p>
          <a:p>
            <a:pPr lvl="1">
              <a:buFont typeface="Wingdings" panose="05000000000000000000" pitchFamily="2" charset="2"/>
              <a:buChar char="q"/>
            </a:pPr>
            <a:r>
              <a:rPr lang="en-US" dirty="0"/>
              <a:t>Develop project charter, requirements document and plans, manage project information, produce lessons learned register</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331434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140" y="457200"/>
            <a:ext cx="7863840" cy="1008796"/>
          </a:xfrm>
        </p:spPr>
        <p:txBody>
          <a:bodyPr>
            <a:normAutofit/>
          </a:bodyPr>
          <a:lstStyle/>
          <a:p>
            <a:r>
              <a:rPr lang="en-US" sz="3200" b="1" spc="-5" dirty="0">
                <a:latin typeface="Trebuchet MS"/>
                <a:cs typeface="Trebuchet MS"/>
              </a:rPr>
              <a:t>What is Project Scope Management?</a:t>
            </a:r>
          </a:p>
        </p:txBody>
      </p:sp>
      <p:sp>
        <p:nvSpPr>
          <p:cNvPr id="3" name="Content Placeholder 2"/>
          <p:cNvSpPr>
            <a:spLocks noGrp="1"/>
          </p:cNvSpPr>
          <p:nvPr>
            <p:ph idx="1"/>
          </p:nvPr>
        </p:nvSpPr>
        <p:spPr>
          <a:xfrm>
            <a:off x="2430780" y="1905000"/>
            <a:ext cx="7696201" cy="3794760"/>
          </a:xfrm>
        </p:spPr>
        <p:txBody>
          <a:bodyPr>
            <a:noAutofit/>
          </a:bodyPr>
          <a:lstStyle/>
          <a:p>
            <a:r>
              <a:rPr lang="en-US" b="1" dirty="0"/>
              <a:t>PROJECT SCOPE MANAGEMENT</a:t>
            </a:r>
          </a:p>
          <a:p>
            <a:r>
              <a:rPr lang="en-US" dirty="0"/>
              <a:t>Project Scope Management includes the processes required to ensure that the project includes all the work required, and only the work required, to complete the project successfully. Managing the project scope is primarily concerned with defining and controlling what is and is not included in the project.</a:t>
            </a:r>
          </a:p>
          <a:p>
            <a:endParaRPr lang="en-US" b="1" dirty="0"/>
          </a:p>
          <a:p>
            <a:endParaRPr lang="en-US" sz="1200" spc="-10" dirty="0">
              <a:latin typeface="Arial"/>
              <a:cs typeface="Arial"/>
            </a:endParaRPr>
          </a:p>
        </p:txBody>
      </p:sp>
      <p:sp>
        <p:nvSpPr>
          <p:cNvPr id="8" name="TextBox 7"/>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7699162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Project Scope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499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70608" y="2209802"/>
            <a:ext cx="6553200" cy="4420783"/>
          </a:xfrm>
          <a:prstGeom prst="rect">
            <a:avLst/>
          </a:prstGeom>
        </p:spPr>
      </p:pic>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 Grouping Projects</a:t>
            </a:r>
          </a:p>
        </p:txBody>
      </p:sp>
      <p:sp>
        <p:nvSpPr>
          <p:cNvPr id="3" name="Content Placeholder 2"/>
          <p:cNvSpPr>
            <a:spLocks noGrp="1"/>
          </p:cNvSpPr>
          <p:nvPr>
            <p:ph idx="1"/>
          </p:nvPr>
        </p:nvSpPr>
        <p:spPr>
          <a:xfrm>
            <a:off x="2438401" y="1905000"/>
            <a:ext cx="7696201" cy="4023360"/>
          </a:xfrm>
        </p:spPr>
        <p:txBody>
          <a:bodyPr>
            <a:noAutofit/>
          </a:bodyPr>
          <a:lstStyle/>
          <a:p>
            <a:pPr marL="0" indent="0">
              <a:lnSpc>
                <a:spcPct val="110000"/>
              </a:lnSpc>
              <a:spcBef>
                <a:spcPts val="600"/>
              </a:spcBef>
              <a:spcAft>
                <a:spcPts val="600"/>
              </a:spcAft>
              <a:buNone/>
            </a:pPr>
            <a:r>
              <a:rPr lang="en-US" altLang="en-US" sz="1600" b="1" u="sng" dirty="0"/>
              <a:t>Project, Programs, and Portfolios:</a:t>
            </a:r>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12. </a:t>
            </a:r>
          </a:p>
        </p:txBody>
      </p:sp>
    </p:spTree>
    <p:extLst>
      <p:ext uri="{BB962C8B-B14F-4D97-AF65-F5344CB8AC3E}">
        <p14:creationId xmlns:p14="http://schemas.microsoft.com/office/powerpoint/2010/main" val="32995633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1"/>
            <a:ext cx="7543800" cy="1450757"/>
          </a:xfrm>
        </p:spPr>
        <p:txBody>
          <a:bodyPr>
            <a:normAutofit/>
          </a:bodyPr>
          <a:lstStyle/>
          <a:p>
            <a:r>
              <a:rPr lang="en-US" sz="3600" b="1" dirty="0"/>
              <a:t>Project Scope Management Processes</a:t>
            </a:r>
          </a:p>
        </p:txBody>
      </p:sp>
      <p:sp>
        <p:nvSpPr>
          <p:cNvPr id="3" name="Content Placeholder 2"/>
          <p:cNvSpPr>
            <a:spLocks noGrp="1"/>
          </p:cNvSpPr>
          <p:nvPr>
            <p:ph idx="1"/>
          </p:nvPr>
        </p:nvSpPr>
        <p:spPr>
          <a:xfrm>
            <a:off x="2346960" y="1845734"/>
            <a:ext cx="7711441" cy="4023360"/>
          </a:xfrm>
        </p:spPr>
        <p:txBody>
          <a:bodyPr>
            <a:noAutofit/>
          </a:bodyPr>
          <a:lstStyle/>
          <a:p>
            <a:pPr marL="234950" indent="-234950">
              <a:buFont typeface="Wingdings" panose="05000000000000000000" pitchFamily="2" charset="2"/>
              <a:buChar char="q"/>
            </a:pPr>
            <a:r>
              <a:rPr lang="en-US" sz="1700" b="1" dirty="0"/>
              <a:t>Plan Scope Management—</a:t>
            </a:r>
            <a:r>
              <a:rPr lang="en-US" sz="1700" dirty="0"/>
              <a:t>The process of creating a scope management plan that documents how the project and product scope will be defined, validated, and controlled.</a:t>
            </a:r>
          </a:p>
          <a:p>
            <a:pPr marL="234950" indent="-234950">
              <a:buFont typeface="Wingdings" panose="05000000000000000000" pitchFamily="2" charset="2"/>
              <a:buChar char="q"/>
            </a:pPr>
            <a:r>
              <a:rPr lang="en-US" sz="1700" b="1" dirty="0"/>
              <a:t>Collect Requirements—</a:t>
            </a:r>
            <a:r>
              <a:rPr lang="en-US" sz="1700" dirty="0"/>
              <a:t>The process of determining, documenting, and managing stakeholder needs and requirements to meet project objectives.</a:t>
            </a:r>
          </a:p>
          <a:p>
            <a:pPr marL="234950" indent="-234950">
              <a:buFont typeface="Wingdings" panose="05000000000000000000" pitchFamily="2" charset="2"/>
              <a:buChar char="q"/>
            </a:pPr>
            <a:r>
              <a:rPr lang="en-US" sz="1700" b="1" dirty="0"/>
              <a:t>Define Scope—</a:t>
            </a:r>
            <a:r>
              <a:rPr lang="en-US" sz="1700" dirty="0"/>
              <a:t>The process of developing a detailed description of the project and product.</a:t>
            </a:r>
          </a:p>
          <a:p>
            <a:pPr marL="234950" indent="-234950">
              <a:buFont typeface="Wingdings" panose="05000000000000000000" pitchFamily="2" charset="2"/>
              <a:buChar char="q"/>
            </a:pPr>
            <a:r>
              <a:rPr lang="en-US" sz="1700" b="1" dirty="0"/>
              <a:t>Create WBS—</a:t>
            </a:r>
            <a:r>
              <a:rPr lang="en-US" sz="1700" dirty="0"/>
              <a:t>The process of subdividing project deliverables and project work into smaller, more manageable components.</a:t>
            </a:r>
          </a:p>
          <a:p>
            <a:pPr marL="234950" indent="-234950">
              <a:buFont typeface="Wingdings" panose="05000000000000000000" pitchFamily="2" charset="2"/>
              <a:buChar char="q"/>
            </a:pPr>
            <a:r>
              <a:rPr lang="en-US" sz="1700" b="1" dirty="0"/>
              <a:t>Validate Scope—</a:t>
            </a:r>
            <a:r>
              <a:rPr lang="en-US" sz="1700" dirty="0"/>
              <a:t>The process of formalizing acceptance of the completed project deliverables.</a:t>
            </a:r>
          </a:p>
          <a:p>
            <a:pPr marL="234950" indent="-234950">
              <a:buFont typeface="Wingdings" panose="05000000000000000000" pitchFamily="2" charset="2"/>
              <a:buChar char="q"/>
            </a:pPr>
            <a:r>
              <a:rPr lang="en-US" sz="1700" b="1" dirty="0"/>
              <a:t>Control Scope—</a:t>
            </a:r>
            <a:r>
              <a:rPr lang="en-US" sz="1700" dirty="0"/>
              <a:t>The process of monitoring the status of the project and product scope and managing changes to the scope baseline.</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5726539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1"/>
            <a:ext cx="7543800" cy="1450757"/>
          </a:xfrm>
        </p:spPr>
        <p:txBody>
          <a:bodyPr>
            <a:normAutofit/>
          </a:bodyPr>
          <a:lstStyle/>
          <a:p>
            <a:r>
              <a:rPr lang="en-US" sz="3600" b="1" dirty="0"/>
              <a:t>Project Scope Management Processes</a:t>
            </a:r>
          </a:p>
        </p:txBody>
      </p:sp>
      <p:sp>
        <p:nvSpPr>
          <p:cNvPr id="3" name="Content Placeholder 2"/>
          <p:cNvSpPr>
            <a:spLocks noGrp="1"/>
          </p:cNvSpPr>
          <p:nvPr>
            <p:ph idx="1"/>
          </p:nvPr>
        </p:nvSpPr>
        <p:spPr>
          <a:xfrm>
            <a:off x="2346960" y="1845734"/>
            <a:ext cx="7711441" cy="4023360"/>
          </a:xfrm>
        </p:spPr>
        <p:txBody>
          <a:bodyPr>
            <a:noAutofit/>
          </a:bodyPr>
          <a:lstStyle/>
          <a:p>
            <a:pPr marL="342900" indent="-342900">
              <a:buFont typeface="+mj-lt"/>
              <a:buAutoNum type="arabicParenR"/>
            </a:pPr>
            <a:r>
              <a:rPr lang="en-US" sz="1700" b="1" dirty="0"/>
              <a:t>Plan Scope Management</a:t>
            </a:r>
            <a:r>
              <a:rPr lang="en-US" sz="1700" dirty="0"/>
              <a:t>.</a:t>
            </a:r>
          </a:p>
          <a:p>
            <a:pPr marL="342900" indent="-342900">
              <a:buFont typeface="+mj-lt"/>
              <a:buAutoNum type="arabicParenR"/>
            </a:pPr>
            <a:r>
              <a:rPr lang="en-US" sz="1700" b="1" dirty="0"/>
              <a:t>Collect Requirements.</a:t>
            </a:r>
          </a:p>
          <a:p>
            <a:pPr marL="342900" indent="-342900">
              <a:buFont typeface="+mj-lt"/>
              <a:buAutoNum type="arabicParenR"/>
            </a:pPr>
            <a:r>
              <a:rPr lang="en-US" sz="1700" b="1" dirty="0"/>
              <a:t>Define Scope.</a:t>
            </a:r>
          </a:p>
          <a:p>
            <a:pPr marL="342900" indent="-342900">
              <a:buFont typeface="+mj-lt"/>
              <a:buAutoNum type="arabicParenR"/>
            </a:pPr>
            <a:r>
              <a:rPr lang="en-US" sz="1700" b="1" dirty="0"/>
              <a:t>Create WBS</a:t>
            </a:r>
            <a:r>
              <a:rPr lang="en-US" sz="1700" dirty="0"/>
              <a:t>.</a:t>
            </a:r>
          </a:p>
          <a:p>
            <a:pPr marL="342900" indent="-342900">
              <a:buFont typeface="+mj-lt"/>
              <a:buAutoNum type="arabicParenR"/>
            </a:pPr>
            <a:r>
              <a:rPr lang="en-US" sz="1700" b="1" dirty="0"/>
              <a:t>Validate Scope</a:t>
            </a:r>
          </a:p>
          <a:p>
            <a:pPr marL="342900" indent="-342900">
              <a:buFont typeface="+mj-lt"/>
              <a:buAutoNum type="arabicParenR"/>
            </a:pPr>
            <a:r>
              <a:rPr lang="en-US" sz="1700" b="1" dirty="0"/>
              <a:t>Control Scope</a:t>
            </a:r>
            <a:endParaRPr lang="en-US" sz="17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
        <p:nvSpPr>
          <p:cNvPr id="5" name="Right Brace 4"/>
          <p:cNvSpPr/>
          <p:nvPr/>
        </p:nvSpPr>
        <p:spPr>
          <a:xfrm>
            <a:off x="6781800" y="1935126"/>
            <a:ext cx="260498" cy="1045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162800" y="2286000"/>
            <a:ext cx="2286000" cy="369332"/>
          </a:xfrm>
          <a:prstGeom prst="rect">
            <a:avLst/>
          </a:prstGeom>
          <a:noFill/>
        </p:spPr>
        <p:txBody>
          <a:bodyPr wrap="square" rtlCol="0">
            <a:spAutoFit/>
          </a:bodyPr>
          <a:lstStyle/>
          <a:p>
            <a:r>
              <a:rPr lang="en-US" dirty="0"/>
              <a:t>Part 1</a:t>
            </a:r>
          </a:p>
        </p:txBody>
      </p:sp>
      <p:sp>
        <p:nvSpPr>
          <p:cNvPr id="9" name="Right Brace 8"/>
          <p:cNvSpPr/>
          <p:nvPr/>
        </p:nvSpPr>
        <p:spPr>
          <a:xfrm>
            <a:off x="6781800" y="3124200"/>
            <a:ext cx="260498" cy="1045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018553" y="3468589"/>
            <a:ext cx="2286000" cy="369332"/>
          </a:xfrm>
          <a:prstGeom prst="rect">
            <a:avLst/>
          </a:prstGeom>
          <a:noFill/>
        </p:spPr>
        <p:txBody>
          <a:bodyPr wrap="square" rtlCol="0">
            <a:spAutoFit/>
          </a:bodyPr>
          <a:lstStyle/>
          <a:p>
            <a:r>
              <a:rPr lang="en-US" dirty="0"/>
              <a:t>Part 2</a:t>
            </a:r>
          </a:p>
        </p:txBody>
      </p:sp>
    </p:spTree>
    <p:extLst>
      <p:ext uri="{BB962C8B-B14F-4D97-AF65-F5344CB8AC3E}">
        <p14:creationId xmlns:p14="http://schemas.microsoft.com/office/powerpoint/2010/main" val="35399647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1" y="-28030"/>
            <a:ext cx="5287251" cy="6288461"/>
          </a:xfrm>
        </p:spPr>
      </p:pic>
      <p:sp>
        <p:nvSpPr>
          <p:cNvPr id="2" name="Title 1"/>
          <p:cNvSpPr>
            <a:spLocks noGrp="1"/>
          </p:cNvSpPr>
          <p:nvPr>
            <p:ph type="title"/>
          </p:nvPr>
        </p:nvSpPr>
        <p:spPr>
          <a:xfrm>
            <a:off x="1981200" y="2971800"/>
            <a:ext cx="3048000" cy="1371600"/>
          </a:xfrm>
        </p:spPr>
        <p:txBody>
          <a:bodyPr>
            <a:normAutofit fontScale="90000"/>
          </a:bodyPr>
          <a:lstStyle/>
          <a:p>
            <a:r>
              <a:rPr lang="en-US" sz="2400" b="1" dirty="0"/>
              <a:t>Project Scope Management Processes</a:t>
            </a:r>
            <a:br>
              <a:rPr lang="en-US" sz="2400" dirty="0"/>
            </a:br>
            <a:br>
              <a:rPr lang="en-US" sz="2400" dirty="0"/>
            </a:br>
            <a:br>
              <a:rPr lang="en-US" sz="2400" dirty="0"/>
            </a:br>
            <a:r>
              <a:rPr lang="en-US" sz="2400" dirty="0">
                <a:solidFill>
                  <a:srgbClr val="0070C0"/>
                </a:solidFill>
                <a:latin typeface="Gill Sans MT Condensed" panose="020B0506020104020203" pitchFamily="34" charset="0"/>
              </a:rPr>
              <a:t>(Inputs, Tools &amp; Techniques, and Outputs of each one of the Project Integration processes)</a:t>
            </a:r>
            <a:endParaRPr lang="en-US" sz="2400" dirty="0"/>
          </a:p>
        </p:txBody>
      </p:sp>
      <p:pic>
        <p:nvPicPr>
          <p:cNvPr id="7" name="Picture 6"/>
          <p:cNvPicPr>
            <a:picLocks noChangeAspect="1"/>
          </p:cNvPicPr>
          <p:nvPr/>
        </p:nvPicPr>
        <p:blipFill>
          <a:blip r:embed="rId3"/>
          <a:stretch>
            <a:fillRect/>
          </a:stretch>
        </p:blipFill>
        <p:spPr>
          <a:xfrm>
            <a:off x="9720226" y="5943600"/>
            <a:ext cx="914104" cy="381000"/>
          </a:xfrm>
          <a:prstGeom prst="rect">
            <a:avLst/>
          </a:prstGeom>
        </p:spPr>
      </p:pic>
      <p:sp>
        <p:nvSpPr>
          <p:cNvPr id="9" name="TextBox 8"/>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130.</a:t>
            </a:r>
          </a:p>
        </p:txBody>
      </p:sp>
    </p:spTree>
    <p:extLst>
      <p:ext uri="{BB962C8B-B14F-4D97-AF65-F5344CB8AC3E}">
        <p14:creationId xmlns:p14="http://schemas.microsoft.com/office/powerpoint/2010/main" val="6105804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Activity1- Quiz on Nearpod</a:t>
            </a:r>
          </a:p>
        </p:txBody>
      </p:sp>
      <p:sp>
        <p:nvSpPr>
          <p:cNvPr id="3" name="Text Placeholder 2"/>
          <p:cNvSpPr>
            <a:spLocks noGrp="1"/>
          </p:cNvSpPr>
          <p:nvPr>
            <p:ph type="body" idx="1"/>
          </p:nvPr>
        </p:nvSpPr>
        <p:spPr/>
        <p:txBody>
          <a:bodyPr/>
          <a:lstStyle/>
          <a:p>
            <a:r>
              <a:rPr lang="en-US" dirty="0"/>
              <a:t>Project and product scope</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193</a:t>
            </a:fld>
            <a:endParaRPr lang="en-US" dirty="0"/>
          </a:p>
        </p:txBody>
      </p:sp>
    </p:spTree>
    <p:extLst>
      <p:ext uri="{BB962C8B-B14F-4D97-AF65-F5344CB8AC3E}">
        <p14:creationId xmlns:p14="http://schemas.microsoft.com/office/powerpoint/2010/main" val="209964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dirty="0"/>
              <a:t>Plan Scope Management</a:t>
            </a:r>
            <a:br>
              <a:rPr lang="en-US" sz="3600" dirty="0"/>
            </a:br>
            <a:endParaRPr lang="en-US" sz="3600" b="1"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1798279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873104"/>
            <a:ext cx="7543800" cy="879496"/>
          </a:xfrm>
        </p:spPr>
        <p:txBody>
          <a:bodyPr>
            <a:normAutofit/>
          </a:bodyPr>
          <a:lstStyle/>
          <a:p>
            <a:r>
              <a:rPr lang="en-US" sz="3600" b="1" dirty="0"/>
              <a:t>Plan Scope Management</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2819400"/>
            <a:ext cx="8770609" cy="3505200"/>
          </a:xfrm>
        </p:spPr>
      </p:pic>
      <p:sp>
        <p:nvSpPr>
          <p:cNvPr id="6" name="Rectangle 5"/>
          <p:cNvSpPr/>
          <p:nvPr/>
        </p:nvSpPr>
        <p:spPr>
          <a:xfrm>
            <a:off x="1752600" y="1944470"/>
            <a:ext cx="8610600" cy="646331"/>
          </a:xfrm>
          <a:prstGeom prst="rect">
            <a:avLst/>
          </a:prstGeom>
        </p:spPr>
        <p:txBody>
          <a:bodyPr wrap="square">
            <a:spAutoFit/>
          </a:bodyPr>
          <a:lstStyle/>
          <a:p>
            <a:pPr marL="285750" indent="-285750">
              <a:buFont typeface="Wingdings" panose="05000000000000000000" pitchFamily="2" charset="2"/>
              <a:buChar char="q"/>
            </a:pPr>
            <a:r>
              <a:rPr lang="en-US" dirty="0">
                <a:latin typeface="+mj-lt"/>
              </a:rPr>
              <a:t>Plan Scope Management is the process of creating a scope management plan that documents how the project and product scope will be defined, validated, and controlled.</a:t>
            </a:r>
          </a:p>
        </p:txBody>
      </p:sp>
      <p:sp>
        <p:nvSpPr>
          <p:cNvPr id="9" name="TextBox 8"/>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134.</a:t>
            </a:r>
          </a:p>
        </p:txBody>
      </p:sp>
    </p:spTree>
    <p:extLst>
      <p:ext uri="{BB962C8B-B14F-4D97-AF65-F5344CB8AC3E}">
        <p14:creationId xmlns:p14="http://schemas.microsoft.com/office/powerpoint/2010/main" val="19956700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3055" y="652365"/>
            <a:ext cx="7543800" cy="1084996"/>
          </a:xfrm>
        </p:spPr>
        <p:txBody>
          <a:bodyPr vert="horz" lIns="91440" tIns="45720" rIns="91440" bIns="45720" rtlCol="0" anchor="b">
            <a:normAutofit/>
          </a:bodyPr>
          <a:lstStyle/>
          <a:p>
            <a:r>
              <a:rPr lang="en-US" sz="2400" b="1" dirty="0"/>
              <a:t>PLAN SCOPE MANAGEMENT: INPUTS</a:t>
            </a:r>
          </a:p>
        </p:txBody>
      </p:sp>
      <p:sp>
        <p:nvSpPr>
          <p:cNvPr id="3" name="Content Placeholder 2"/>
          <p:cNvSpPr>
            <a:spLocks noGrp="1"/>
          </p:cNvSpPr>
          <p:nvPr>
            <p:ph idx="1"/>
          </p:nvPr>
        </p:nvSpPr>
        <p:spPr>
          <a:xfrm>
            <a:off x="2346960" y="1737362"/>
            <a:ext cx="7543801" cy="4663439"/>
          </a:xfrm>
        </p:spPr>
        <p:txBody>
          <a:bodyPr>
            <a:noAutofit/>
          </a:bodyPr>
          <a:lstStyle/>
          <a:p>
            <a:pPr marL="342900" indent="-342900">
              <a:buFont typeface="+mj-lt"/>
              <a:buAutoNum type="arabicPeriod"/>
            </a:pPr>
            <a:r>
              <a:rPr lang="en-US" sz="1800" b="1" dirty="0"/>
              <a:t>PROJECT CHARTER</a:t>
            </a:r>
          </a:p>
          <a:p>
            <a:pPr marL="342900" indent="-342900">
              <a:buFont typeface="+mj-lt"/>
              <a:buAutoNum type="arabicPeriod"/>
            </a:pPr>
            <a:r>
              <a:rPr lang="en-US" sz="1800" b="1" dirty="0"/>
              <a:t>PROJECT MANAGEMENT PLAN</a:t>
            </a:r>
          </a:p>
          <a:p>
            <a:pPr lvl="2">
              <a:buFont typeface="Wingdings" panose="05000000000000000000" pitchFamily="2" charset="2"/>
              <a:buChar char="Ø"/>
            </a:pPr>
            <a:r>
              <a:rPr lang="en-US" sz="1800" dirty="0"/>
              <a:t> Quality management plan.</a:t>
            </a:r>
          </a:p>
          <a:p>
            <a:pPr lvl="2">
              <a:buFont typeface="Wingdings" panose="05000000000000000000" pitchFamily="2" charset="2"/>
              <a:buChar char="Ø"/>
            </a:pPr>
            <a:r>
              <a:rPr lang="en-US" sz="1800" dirty="0"/>
              <a:t> Project life cycle description.</a:t>
            </a:r>
          </a:p>
          <a:p>
            <a:pPr lvl="2">
              <a:buFont typeface="Wingdings" panose="05000000000000000000" pitchFamily="2" charset="2"/>
              <a:buChar char="Ø"/>
            </a:pPr>
            <a:r>
              <a:rPr lang="en-US" sz="1800" dirty="0"/>
              <a:t> Development approach</a:t>
            </a:r>
          </a:p>
          <a:p>
            <a:pPr marL="342900" indent="-342900">
              <a:buFont typeface="+mj-lt"/>
              <a:buAutoNum type="arabicPeriod"/>
            </a:pPr>
            <a:r>
              <a:rPr lang="en-US" sz="1800" b="1" dirty="0"/>
              <a:t>ENTERPRISE ENVIRONMENTAL FACTORS</a:t>
            </a:r>
          </a:p>
          <a:p>
            <a:pPr lvl="1">
              <a:buFont typeface="Wingdings" panose="05000000000000000000" pitchFamily="2" charset="2"/>
              <a:buChar char="Ø"/>
            </a:pPr>
            <a:r>
              <a:rPr lang="en-US" dirty="0"/>
              <a:t> Organization’s culture,</a:t>
            </a:r>
          </a:p>
          <a:p>
            <a:pPr lvl="1">
              <a:buFont typeface="Wingdings" panose="05000000000000000000" pitchFamily="2" charset="2"/>
              <a:buChar char="Ø"/>
            </a:pPr>
            <a:r>
              <a:rPr lang="en-US" dirty="0"/>
              <a:t> Infrastructure,</a:t>
            </a:r>
          </a:p>
          <a:p>
            <a:pPr lvl="1">
              <a:buFont typeface="Wingdings" panose="05000000000000000000" pitchFamily="2" charset="2"/>
              <a:buChar char="Ø"/>
            </a:pPr>
            <a:r>
              <a:rPr lang="en-US" dirty="0"/>
              <a:t> Personnel administration</a:t>
            </a:r>
          </a:p>
          <a:p>
            <a:pPr lvl="1">
              <a:buFont typeface="Wingdings" panose="05000000000000000000" pitchFamily="2" charset="2"/>
              <a:buChar char="Ø"/>
            </a:pPr>
            <a:r>
              <a:rPr lang="en-US" dirty="0"/>
              <a:t> Marketplace conditions.</a:t>
            </a:r>
          </a:p>
          <a:p>
            <a:pPr marL="342900" indent="-342900">
              <a:buFont typeface="+mj-lt"/>
              <a:buAutoNum type="arabicPeriod"/>
            </a:pPr>
            <a:r>
              <a:rPr lang="en-US" sz="1800" b="1" dirty="0"/>
              <a:t>ORGANIZATIONAL PROCESS ASSETS</a:t>
            </a:r>
          </a:p>
          <a:p>
            <a:pPr lvl="1">
              <a:buFont typeface="Wingdings" panose="05000000000000000000" pitchFamily="2" charset="2"/>
              <a:buChar char="Ø"/>
            </a:pPr>
            <a:r>
              <a:rPr lang="en-US" b="1" dirty="0"/>
              <a:t> </a:t>
            </a:r>
            <a:r>
              <a:rPr lang="en-US" dirty="0"/>
              <a:t>Policies and procedures</a:t>
            </a:r>
          </a:p>
          <a:p>
            <a:pPr lvl="1">
              <a:buFont typeface="Wingdings" panose="05000000000000000000" pitchFamily="2" charset="2"/>
              <a:buChar char="Ø"/>
            </a:pPr>
            <a:r>
              <a:rPr lang="en-US" dirty="0"/>
              <a:t>Historical information and lessons learned repositories.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4220891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59" y="820004"/>
            <a:ext cx="7543800" cy="932596"/>
          </a:xfrm>
        </p:spPr>
        <p:txBody>
          <a:bodyPr>
            <a:normAutofit/>
          </a:bodyPr>
          <a:lstStyle/>
          <a:p>
            <a:r>
              <a:rPr lang="en-US" sz="2400" b="1" dirty="0"/>
              <a:t>PLAN SCOPE MANAGEMENT: TOOLS AND TECHNIQUES</a:t>
            </a:r>
          </a:p>
        </p:txBody>
      </p:sp>
      <p:sp>
        <p:nvSpPr>
          <p:cNvPr id="3" name="Content Placeholder 2"/>
          <p:cNvSpPr>
            <a:spLocks noGrp="1"/>
          </p:cNvSpPr>
          <p:nvPr>
            <p:ph idx="1"/>
          </p:nvPr>
        </p:nvSpPr>
        <p:spPr>
          <a:xfrm>
            <a:off x="2346960" y="1752600"/>
            <a:ext cx="7780021" cy="4023360"/>
          </a:xfrm>
        </p:spPr>
        <p:txBody>
          <a:bodyPr>
            <a:normAutofit fontScale="92500" lnSpcReduction="20000"/>
          </a:bodyPr>
          <a:lstStyle/>
          <a:p>
            <a:pPr marL="457200" indent="-457200">
              <a:buFont typeface="+mj-lt"/>
              <a:buAutoNum type="arabicPeriod"/>
            </a:pPr>
            <a:r>
              <a:rPr lang="en-US" b="1" dirty="0"/>
              <a:t>EXPERT JUDGMENT</a:t>
            </a:r>
          </a:p>
          <a:p>
            <a:pPr lvl="1">
              <a:buFont typeface="Wingdings" panose="05000000000000000000" pitchFamily="2" charset="2"/>
              <a:buChar char="Ø"/>
            </a:pPr>
            <a:r>
              <a:rPr lang="en-US" dirty="0"/>
              <a:t>Previous similar projects</a:t>
            </a:r>
          </a:p>
          <a:p>
            <a:pPr lvl="1">
              <a:buFont typeface="Wingdings" panose="05000000000000000000" pitchFamily="2" charset="2"/>
              <a:buChar char="Ø"/>
            </a:pPr>
            <a:r>
              <a:rPr lang="en-US" dirty="0"/>
              <a:t>Information in the industry, discipline, and application area.</a:t>
            </a:r>
          </a:p>
          <a:p>
            <a:pPr marL="457200" indent="-457200">
              <a:buFont typeface="+mj-lt"/>
              <a:buAutoNum type="arabicPeriod"/>
            </a:pPr>
            <a:r>
              <a:rPr lang="en-US" sz="2100" b="1" dirty="0"/>
              <a:t>DATA ANALYSIS</a:t>
            </a:r>
          </a:p>
          <a:p>
            <a:pPr lvl="1">
              <a:buFont typeface="Wingdings" panose="05000000000000000000" pitchFamily="2" charset="2"/>
              <a:buChar char="Ø"/>
            </a:pPr>
            <a:r>
              <a:rPr lang="en-US" dirty="0"/>
              <a:t>Various ways of collecting requirements, elaborating the project and product scope, creating the product, validating the scope, and controlling the scope are evaluated.</a:t>
            </a:r>
          </a:p>
          <a:p>
            <a:pPr marL="457200" indent="-457200">
              <a:buFont typeface="+mj-lt"/>
              <a:buAutoNum type="arabicPeriod"/>
            </a:pPr>
            <a:r>
              <a:rPr lang="en-US" sz="2100" b="1" dirty="0"/>
              <a:t>MEETINGS</a:t>
            </a:r>
          </a:p>
          <a:p>
            <a:pPr lvl="1">
              <a:buFont typeface="Wingdings" panose="05000000000000000000" pitchFamily="2" charset="2"/>
              <a:buChar char="Ø"/>
            </a:pPr>
            <a:r>
              <a:rPr lang="en-US" dirty="0"/>
              <a:t>Project teams may attend project meetings to develop the scope management plan. Attendees may include the project manager, the project sponsor, selected project team members, selected stakeholders, anyone with responsibility for any of the scope management processes, and others as needed.</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8418850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59" y="972404"/>
            <a:ext cx="7543800" cy="780196"/>
          </a:xfrm>
        </p:spPr>
        <p:txBody>
          <a:bodyPr>
            <a:normAutofit/>
          </a:bodyPr>
          <a:lstStyle/>
          <a:p>
            <a:r>
              <a:rPr lang="en-US" sz="3200" b="1" dirty="0"/>
              <a:t>PLAN SCOPE MANAGEMENT: OUTPUTS</a:t>
            </a:r>
          </a:p>
        </p:txBody>
      </p:sp>
      <p:sp>
        <p:nvSpPr>
          <p:cNvPr id="3" name="Content Placeholder 2"/>
          <p:cNvSpPr>
            <a:spLocks noGrp="1"/>
          </p:cNvSpPr>
          <p:nvPr>
            <p:ph idx="1"/>
          </p:nvPr>
        </p:nvSpPr>
        <p:spPr>
          <a:xfrm>
            <a:off x="2346960" y="1752600"/>
            <a:ext cx="8321041" cy="4116494"/>
          </a:xfrm>
        </p:spPr>
        <p:txBody>
          <a:bodyPr>
            <a:noAutofit/>
          </a:bodyPr>
          <a:lstStyle/>
          <a:p>
            <a:pPr marL="342900" indent="-342900">
              <a:buFont typeface="+mj-lt"/>
              <a:buAutoNum type="arabicPeriod"/>
            </a:pPr>
            <a:r>
              <a:rPr lang="en-US" sz="1800" b="1" dirty="0"/>
              <a:t>SCOPE MANAGEMENT PLAN</a:t>
            </a:r>
          </a:p>
          <a:p>
            <a:pPr>
              <a:buFont typeface="Wingdings" panose="05000000000000000000" pitchFamily="2" charset="2"/>
              <a:buChar char="Ø"/>
            </a:pPr>
            <a:r>
              <a:rPr lang="en-US" sz="1800" dirty="0"/>
              <a:t>Process for preparing a project scope statement;</a:t>
            </a:r>
          </a:p>
          <a:p>
            <a:pPr>
              <a:buFont typeface="Wingdings" panose="05000000000000000000" pitchFamily="2" charset="2"/>
              <a:buChar char="Ø"/>
            </a:pPr>
            <a:r>
              <a:rPr lang="en-US" sz="1800" dirty="0"/>
              <a:t>Process that enables the creation of the WBS from the detailed project scope statement;</a:t>
            </a:r>
          </a:p>
          <a:p>
            <a:pPr>
              <a:buFont typeface="Wingdings" panose="05000000000000000000" pitchFamily="2" charset="2"/>
              <a:buChar char="Ø"/>
            </a:pPr>
            <a:r>
              <a:rPr lang="en-US" sz="1800" dirty="0"/>
              <a:t>Process that establishes how the scope baseline will be approved and maintained; and</a:t>
            </a:r>
          </a:p>
          <a:p>
            <a:pPr>
              <a:buFont typeface="Wingdings" panose="05000000000000000000" pitchFamily="2" charset="2"/>
              <a:buChar char="Ø"/>
            </a:pPr>
            <a:r>
              <a:rPr lang="en-US" sz="1800" dirty="0"/>
              <a:t>Process that specifies how formal acceptance of the completed project deliverables will be obtained.</a:t>
            </a:r>
          </a:p>
          <a:p>
            <a:pPr>
              <a:buFont typeface="Wingdings" panose="05000000000000000000" pitchFamily="2" charset="2"/>
              <a:buChar char="Ø"/>
            </a:pPr>
            <a:r>
              <a:rPr lang="en-US" sz="1800" dirty="0"/>
              <a:t>The scope management plan can be formal or informal, broadly framed or highly detailed, based on the needs of the project.</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0509196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PLAN SCOPE MANAGEMENT: OUTPUTS </a:t>
            </a:r>
            <a:r>
              <a:rPr lang="en-US" sz="2000" dirty="0" err="1"/>
              <a:t>contd</a:t>
            </a:r>
            <a:r>
              <a:rPr lang="en-US" sz="2000" dirty="0"/>
              <a:t>…</a:t>
            </a:r>
            <a:endParaRPr lang="en-US" sz="2800" dirty="0"/>
          </a:p>
        </p:txBody>
      </p:sp>
      <p:sp>
        <p:nvSpPr>
          <p:cNvPr id="3" name="Content Placeholder 2"/>
          <p:cNvSpPr>
            <a:spLocks noGrp="1"/>
          </p:cNvSpPr>
          <p:nvPr>
            <p:ph idx="1"/>
          </p:nvPr>
        </p:nvSpPr>
        <p:spPr/>
        <p:txBody>
          <a:bodyPr/>
          <a:lstStyle/>
          <a:p>
            <a:pPr marL="457200" indent="-457200">
              <a:buFont typeface="+mj-lt"/>
              <a:buAutoNum type="arabicPeriod" startAt="2"/>
            </a:pPr>
            <a:r>
              <a:rPr lang="en-US" b="1" dirty="0"/>
              <a:t>REQUIREMENTS MANAGEMENT PLAN</a:t>
            </a:r>
          </a:p>
          <a:p>
            <a:pPr>
              <a:buFont typeface="Wingdings" panose="05000000000000000000" pitchFamily="2" charset="2"/>
              <a:buChar char="Ø"/>
            </a:pPr>
            <a:r>
              <a:rPr lang="en-US" dirty="0"/>
              <a:t>How requirements activities will be planned, tracked, and reported;</a:t>
            </a:r>
          </a:p>
          <a:p>
            <a:pPr>
              <a:buFont typeface="Wingdings" panose="05000000000000000000" pitchFamily="2" charset="2"/>
              <a:buChar char="Ø"/>
            </a:pPr>
            <a:endParaRPr lang="en-US" i="1" dirty="0"/>
          </a:p>
          <a:p>
            <a:pPr>
              <a:buFont typeface="Wingdings" panose="05000000000000000000" pitchFamily="2" charset="2"/>
              <a:buChar char="Ø"/>
            </a:pPr>
            <a:r>
              <a:rPr lang="en-US" i="1" dirty="0"/>
              <a:t>Configuration management activities </a:t>
            </a:r>
            <a:r>
              <a:rPr lang="en-US" dirty="0"/>
              <a:t>such as: how changes will be initiated; how impacts will be analyzed; how they will be traced, tracked, and reported; as well as the authorization levels required to approve these changes.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56691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vert="horz" lIns="0" tIns="45720" rIns="0" bIns="45720" rtlCol="0" anchor="t">
            <a:normAutofit/>
          </a:bodyPr>
          <a:lstStyle/>
          <a:p>
            <a:pPr marL="355600" indent="-342900">
              <a:spcBef>
                <a:spcPts val="1295"/>
              </a:spcBef>
              <a:buClr>
                <a:srgbClr val="775F53"/>
              </a:buClr>
              <a:buSzPct val="58333"/>
              <a:buFont typeface="Wingdings" panose="020B0604020202020204" pitchFamily="34" charset="0"/>
              <a:buChar char="q"/>
              <a:tabLst>
                <a:tab pos="332740" algn="l"/>
                <a:tab pos="333375" algn="l"/>
              </a:tabLst>
            </a:pPr>
            <a:r>
              <a:rPr lang="en-US" spc="-10" dirty="0">
                <a:latin typeface="Arial"/>
                <a:cs typeface="Arial"/>
              </a:rPr>
              <a:t>Introduction to</a:t>
            </a:r>
            <a:r>
              <a:rPr lang="en-US" b="1" spc="-10" dirty="0">
                <a:latin typeface="Arial"/>
                <a:cs typeface="Arial"/>
              </a:rPr>
              <a:t> foundation elements </a:t>
            </a:r>
            <a:r>
              <a:rPr lang="en-US" spc="-10" dirty="0">
                <a:latin typeface="Arial"/>
                <a:cs typeface="Arial"/>
              </a:rPr>
              <a:t>of projects and project management</a:t>
            </a:r>
            <a:endParaRPr lang="en-US" dirty="0"/>
          </a:p>
          <a:p>
            <a:pPr marL="355600" indent="-342900">
              <a:spcBef>
                <a:spcPts val="1295"/>
              </a:spcBef>
              <a:buClr>
                <a:srgbClr val="775F53"/>
              </a:buClr>
              <a:buSzPct val="58333"/>
              <a:buFont typeface="Wingdings" panose="020B0604020202020204" pitchFamily="34" charset="0"/>
              <a:buChar char="q"/>
              <a:tabLst>
                <a:tab pos="332740" algn="l"/>
                <a:tab pos="333375" algn="l"/>
              </a:tabLst>
            </a:pPr>
            <a:r>
              <a:rPr lang="en-US" spc="-10" dirty="0">
                <a:latin typeface="Arial"/>
                <a:cs typeface="Arial"/>
              </a:rPr>
              <a:t>Discuss project life cycles</a:t>
            </a:r>
          </a:p>
          <a:p>
            <a:pPr marL="355600" indent="-342900">
              <a:spcBef>
                <a:spcPts val="1295"/>
              </a:spcBef>
              <a:buClr>
                <a:srgbClr val="775F53"/>
              </a:buClr>
              <a:buSzPct val="58333"/>
              <a:buFont typeface="Wingdings" panose="020B0604020202020204" pitchFamily="34" charset="0"/>
              <a:buChar char="q"/>
              <a:tabLst>
                <a:tab pos="332740" algn="l"/>
                <a:tab pos="333375" algn="l"/>
              </a:tabLst>
            </a:pPr>
            <a:r>
              <a:rPr lang="en-US" spc="-10" dirty="0">
                <a:latin typeface="Arial"/>
                <a:cs typeface="Arial"/>
              </a:rPr>
              <a:t>Discuss role of project manager and the project management profession </a:t>
            </a: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803439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8401" y="1905000"/>
            <a:ext cx="7696201" cy="4114800"/>
          </a:xfrm>
        </p:spPr>
        <p:txBody>
          <a:bodyPr>
            <a:noAutofit/>
          </a:bodyPr>
          <a:lstStyle/>
          <a:p>
            <a:pPr marL="0" indent="0">
              <a:lnSpc>
                <a:spcPct val="110000"/>
              </a:lnSpc>
              <a:spcBef>
                <a:spcPts val="600"/>
              </a:spcBef>
              <a:spcAft>
                <a:spcPts val="600"/>
              </a:spcAft>
              <a:buNone/>
            </a:pPr>
            <a:r>
              <a:rPr lang="en-US" altLang="en-US" sz="1600" b="1" u="sng" dirty="0"/>
              <a:t>Project, Programs, and Portfolios:</a:t>
            </a:r>
          </a:p>
          <a:p>
            <a:pPr marL="0" indent="0">
              <a:lnSpc>
                <a:spcPct val="110000"/>
              </a:lnSpc>
              <a:spcBef>
                <a:spcPts val="600"/>
              </a:spcBef>
              <a:spcAft>
                <a:spcPts val="600"/>
              </a:spcAft>
              <a:buNone/>
            </a:pPr>
            <a:r>
              <a:rPr lang="en-US" sz="1800" dirty="0"/>
              <a:t>*A project is a temporary endeavor undertaken to create a unique product, service, or result.</a:t>
            </a:r>
          </a:p>
          <a:p>
            <a:pPr marL="0" indent="0">
              <a:buNone/>
            </a:pPr>
            <a:r>
              <a:rPr lang="en-US" sz="1800" dirty="0"/>
              <a:t>*A program is </a:t>
            </a:r>
            <a:r>
              <a:rPr lang="en-US" sz="1800" dirty="0">
                <a:solidFill>
                  <a:schemeClr val="accent2"/>
                </a:solidFill>
              </a:rPr>
              <a:t>a group of related projects</a:t>
            </a:r>
            <a:r>
              <a:rPr lang="en-US" sz="1800" dirty="0"/>
              <a:t>, </a:t>
            </a:r>
            <a:r>
              <a:rPr lang="en-US" sz="1800" dirty="0">
                <a:solidFill>
                  <a:schemeClr val="accent2"/>
                </a:solidFill>
              </a:rPr>
              <a:t>subsidiary programs, and program activities </a:t>
            </a:r>
            <a:r>
              <a:rPr lang="en-US" sz="1800" dirty="0"/>
              <a:t>that are managed in a coordinated manner to obtain benefits not available from managing them individually.</a:t>
            </a:r>
          </a:p>
          <a:p>
            <a:r>
              <a:rPr lang="en-US" sz="1800" dirty="0"/>
              <a:t>“A portfolio is a collection of projects, programs, and operations managed as a group to achieve strategic objectives.” </a:t>
            </a:r>
          </a:p>
          <a:p>
            <a:r>
              <a:rPr lang="en-US" sz="1000" dirty="0"/>
              <a:t>Excerpt from Project Management Institute, </a:t>
            </a:r>
            <a:r>
              <a:rPr lang="en-US" sz="1000" i="1" dirty="0"/>
              <a:t>A Guide to the Project Management Body of Knowledge, (PMBOK® Guide)  – Sixth Edition</a:t>
            </a:r>
            <a:r>
              <a:rPr lang="en-US" sz="1000" dirty="0"/>
              <a:t>, Project Management Institute Inc., 2017, Page 52.</a:t>
            </a:r>
          </a:p>
          <a:p>
            <a:pPr lvl="1">
              <a:spcAft>
                <a:spcPts val="600"/>
              </a:spcAft>
              <a:buFont typeface="Wingdings" panose="05000000000000000000" pitchFamily="2" charset="2"/>
              <a:buChar char="Ø"/>
            </a:pPr>
            <a:r>
              <a:rPr lang="en-US" sz="1600" dirty="0"/>
              <a:t>Program and project management focus on doing them the right way.</a:t>
            </a:r>
          </a:p>
          <a:p>
            <a:pPr lvl="1">
              <a:spcAft>
                <a:spcPts val="600"/>
              </a:spcAft>
              <a:buFont typeface="Wingdings" panose="05000000000000000000" pitchFamily="2" charset="2"/>
              <a:buChar char="Ø"/>
            </a:pPr>
            <a:r>
              <a:rPr lang="en-US" sz="1600" dirty="0"/>
              <a:t>Portfolio management is about doing the right programs and projects to  meet the strategic goals.</a:t>
            </a:r>
          </a:p>
          <a:p>
            <a:pPr marL="0" indent="0">
              <a:lnSpc>
                <a:spcPct val="110000"/>
              </a:lnSpc>
              <a:spcBef>
                <a:spcPts val="600"/>
              </a:spcBef>
              <a:spcAft>
                <a:spcPts val="600"/>
              </a:spcAft>
              <a:buNone/>
            </a:pPr>
            <a:endParaRPr lang="en-US" sz="1200" spc="-10" dirty="0">
              <a:latin typeface="+mj-lt"/>
              <a:cs typeface="Arial"/>
            </a:endParaRP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*These definitions are taken from the Glossary of Project Management Institute, </a:t>
            </a:r>
            <a:r>
              <a:rPr lang="en-US" sz="1000" i="1" dirty="0">
                <a:solidFill>
                  <a:schemeClr val="bg1"/>
                </a:solidFill>
              </a:rPr>
              <a:t>A Guide to the Project Management Body of Knowledge, (PMBOK® Guide) </a:t>
            </a:r>
            <a:r>
              <a:rPr lang="en-US" sz="1000" dirty="0">
                <a:solidFill>
                  <a:schemeClr val="bg1"/>
                </a:solidFill>
              </a:rPr>
              <a:t> – Sixth Edition, Project Management Institute Inc., 2017.</a:t>
            </a:r>
          </a:p>
        </p:txBody>
      </p:sp>
    </p:spTree>
    <p:extLst>
      <p:ext uri="{BB962C8B-B14F-4D97-AF65-F5344CB8AC3E}">
        <p14:creationId xmlns:p14="http://schemas.microsoft.com/office/powerpoint/2010/main" val="37832408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Activity2- Matching pairs on Nearpod</a:t>
            </a:r>
          </a:p>
        </p:txBody>
      </p:sp>
      <p:sp>
        <p:nvSpPr>
          <p:cNvPr id="3" name="Text Placeholder 2"/>
          <p:cNvSpPr>
            <a:spLocks noGrp="1"/>
          </p:cNvSpPr>
          <p:nvPr>
            <p:ph type="body" idx="1"/>
          </p:nvPr>
        </p:nvSpPr>
        <p:spPr/>
        <p:txBody>
          <a:bodyPr/>
          <a:lstStyle/>
          <a:p>
            <a:r>
              <a:rPr lang="en-US" dirty="0"/>
              <a:t>scope management plan</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200</a:t>
            </a:fld>
            <a:endParaRPr lang="en-US" dirty="0"/>
          </a:p>
        </p:txBody>
      </p:sp>
    </p:spTree>
    <p:extLst>
      <p:ext uri="{BB962C8B-B14F-4D97-AF65-F5344CB8AC3E}">
        <p14:creationId xmlns:p14="http://schemas.microsoft.com/office/powerpoint/2010/main" val="15025993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dirty="0"/>
              <a:t>COLLECT REQUIREMENTS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8796959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780196"/>
          </a:xfrm>
        </p:spPr>
        <p:txBody>
          <a:bodyPr>
            <a:normAutofit/>
          </a:bodyPr>
          <a:lstStyle/>
          <a:p>
            <a:r>
              <a:rPr lang="en-US" sz="3600" b="1" dirty="0"/>
              <a:t>COLLECT REQUIREMENTS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1074176"/>
            <a:ext cx="7239000" cy="5267011"/>
          </a:xfr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138.</a:t>
            </a:r>
          </a:p>
        </p:txBody>
      </p:sp>
    </p:spTree>
    <p:extLst>
      <p:ext uri="{BB962C8B-B14F-4D97-AF65-F5344CB8AC3E}">
        <p14:creationId xmlns:p14="http://schemas.microsoft.com/office/powerpoint/2010/main" val="2089756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428992"/>
            <a:ext cx="3124200" cy="1450757"/>
          </a:xfrm>
        </p:spPr>
        <p:txBody>
          <a:bodyPr>
            <a:normAutofit/>
          </a:bodyPr>
          <a:lstStyle/>
          <a:p>
            <a:r>
              <a:rPr lang="en-US" sz="2000" b="1" dirty="0"/>
              <a:t>COLLECT REQUIREMENTS: </a:t>
            </a:r>
            <a:br>
              <a:rPr lang="en-US" sz="2000" b="1" dirty="0"/>
            </a:br>
            <a:r>
              <a:rPr lang="en-US" sz="2000" dirty="0"/>
              <a:t>Data Flow Diagram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0" y="152401"/>
            <a:ext cx="5334000" cy="6141631"/>
          </a:xfrm>
        </p:spPr>
      </p:pic>
      <p:pic>
        <p:nvPicPr>
          <p:cNvPr id="7" name="Picture 6"/>
          <p:cNvPicPr>
            <a:picLocks noChangeAspect="1"/>
          </p:cNvPicPr>
          <p:nvPr/>
        </p:nvPicPr>
        <p:blipFill>
          <a:blip r:embed="rId3"/>
          <a:stretch>
            <a:fillRect/>
          </a:stretch>
        </p:blipFill>
        <p:spPr>
          <a:xfrm>
            <a:off x="9571076" y="5867400"/>
            <a:ext cx="1096925" cy="457200"/>
          </a:xfrm>
          <a:prstGeom prst="rect">
            <a:avLst/>
          </a:prstGeom>
        </p:spPr>
      </p:pic>
      <p:sp>
        <p:nvSpPr>
          <p:cNvPr id="8" name="TextBox 7"/>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139.</a:t>
            </a:r>
          </a:p>
        </p:txBody>
      </p:sp>
    </p:spTree>
    <p:extLst>
      <p:ext uri="{BB962C8B-B14F-4D97-AF65-F5344CB8AC3E}">
        <p14:creationId xmlns:p14="http://schemas.microsoft.com/office/powerpoint/2010/main" val="3969058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896204"/>
            <a:ext cx="7543800" cy="856396"/>
          </a:xfrm>
        </p:spPr>
        <p:txBody>
          <a:bodyPr>
            <a:normAutofit/>
          </a:bodyPr>
          <a:lstStyle/>
          <a:p>
            <a:r>
              <a:rPr lang="en-US" sz="3200" b="1" dirty="0"/>
              <a:t>COLLECT REQUIREMENTS: INPUTS</a:t>
            </a:r>
          </a:p>
        </p:txBody>
      </p:sp>
      <p:sp>
        <p:nvSpPr>
          <p:cNvPr id="3" name="Content Placeholder 2"/>
          <p:cNvSpPr>
            <a:spLocks noGrp="1"/>
          </p:cNvSpPr>
          <p:nvPr>
            <p:ph idx="1"/>
          </p:nvPr>
        </p:nvSpPr>
        <p:spPr>
          <a:xfrm>
            <a:off x="2346960" y="1752600"/>
            <a:ext cx="7543801" cy="4572000"/>
          </a:xfrm>
        </p:spPr>
        <p:txBody>
          <a:bodyPr>
            <a:noAutofit/>
          </a:bodyPr>
          <a:lstStyle/>
          <a:p>
            <a:pPr marL="342900" indent="-342900">
              <a:buFont typeface="+mj-lt"/>
              <a:buAutoNum type="arabicPeriod"/>
            </a:pPr>
            <a:r>
              <a:rPr lang="en-US" sz="1600" b="1" dirty="0"/>
              <a:t>PROJECT CHARTER</a:t>
            </a:r>
          </a:p>
          <a:p>
            <a:pPr marL="342900" indent="-342900">
              <a:buFont typeface="+mj-lt"/>
              <a:buAutoNum type="arabicPeriod"/>
            </a:pPr>
            <a:r>
              <a:rPr lang="en-US" sz="1600" b="1" dirty="0"/>
              <a:t>PROJECT MANAGEMENT PLAN</a:t>
            </a:r>
          </a:p>
          <a:p>
            <a:pPr lvl="1"/>
            <a:r>
              <a:rPr lang="en-US" sz="1400" dirty="0"/>
              <a:t>Scope management plan.</a:t>
            </a:r>
          </a:p>
          <a:p>
            <a:pPr lvl="1"/>
            <a:r>
              <a:rPr lang="en-US" sz="1400" dirty="0"/>
              <a:t>Requirements management plan.</a:t>
            </a:r>
          </a:p>
          <a:p>
            <a:pPr lvl="1"/>
            <a:r>
              <a:rPr lang="en-US" sz="1400" dirty="0"/>
              <a:t>Stakeholder engagement plan. </a:t>
            </a:r>
          </a:p>
          <a:p>
            <a:pPr marL="342900" indent="-342900">
              <a:buFont typeface="+mj-lt"/>
              <a:buAutoNum type="arabicPeriod"/>
            </a:pPr>
            <a:r>
              <a:rPr lang="en-US" sz="1600" b="1" dirty="0"/>
              <a:t>PROJECT DOCUMENTS</a:t>
            </a:r>
          </a:p>
          <a:p>
            <a:pPr lvl="1"/>
            <a:r>
              <a:rPr lang="en-US" sz="1400" dirty="0"/>
              <a:t>Assumption Log. </a:t>
            </a:r>
          </a:p>
          <a:p>
            <a:pPr lvl="1"/>
            <a:r>
              <a:rPr lang="en-US" sz="1400" dirty="0"/>
              <a:t>Lessons learned register. </a:t>
            </a:r>
          </a:p>
          <a:p>
            <a:pPr lvl="1"/>
            <a:r>
              <a:rPr lang="en-US" sz="1400" dirty="0"/>
              <a:t>Stakeholder Register. </a:t>
            </a:r>
          </a:p>
          <a:p>
            <a:pPr marL="342900" indent="-342900">
              <a:buFont typeface="+mj-lt"/>
              <a:buAutoNum type="arabicPeriod"/>
            </a:pPr>
            <a:r>
              <a:rPr lang="en-US" sz="1600" b="1" dirty="0"/>
              <a:t>AGREEMENTS</a:t>
            </a:r>
          </a:p>
          <a:p>
            <a:pPr marL="342900" indent="-342900">
              <a:buFont typeface="+mj-lt"/>
              <a:buAutoNum type="arabicPeriod"/>
            </a:pPr>
            <a:r>
              <a:rPr lang="en-US" sz="1600" b="1" dirty="0"/>
              <a:t>ENTERPRISE ENVIRONMENTAL FACTORS</a:t>
            </a:r>
          </a:p>
          <a:p>
            <a:pPr marL="342900" indent="-342900">
              <a:buFont typeface="+mj-lt"/>
              <a:buAutoNum type="arabicPeriod"/>
            </a:pPr>
            <a:r>
              <a:rPr lang="en-US" sz="1600" b="1" dirty="0"/>
              <a:t>ORGANIZATIONAL PROCESS ASSETS</a:t>
            </a:r>
            <a:endParaRPr lang="en-US" sz="1200" b="1"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271965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235" y="951048"/>
            <a:ext cx="7543800" cy="856395"/>
          </a:xfrm>
        </p:spPr>
        <p:txBody>
          <a:bodyPr>
            <a:normAutofit/>
          </a:bodyPr>
          <a:lstStyle/>
          <a:p>
            <a:r>
              <a:rPr lang="en-US" sz="2400" b="1" dirty="0"/>
              <a:t>COLLECT REQUIREMENTS: TOOLS AND TECHNIQUES</a:t>
            </a:r>
          </a:p>
        </p:txBody>
      </p:sp>
      <p:sp>
        <p:nvSpPr>
          <p:cNvPr id="3" name="Content Placeholder 2"/>
          <p:cNvSpPr>
            <a:spLocks noGrp="1"/>
          </p:cNvSpPr>
          <p:nvPr>
            <p:ph idx="1"/>
          </p:nvPr>
        </p:nvSpPr>
        <p:spPr>
          <a:xfrm>
            <a:off x="2349236" y="1807442"/>
            <a:ext cx="7543801" cy="4517158"/>
          </a:xfrm>
        </p:spPr>
        <p:txBody>
          <a:bodyPr>
            <a:normAutofit fontScale="85000" lnSpcReduction="20000"/>
          </a:bodyPr>
          <a:lstStyle/>
          <a:p>
            <a:pPr marL="457200" indent="-457200">
              <a:buFont typeface="+mj-lt"/>
              <a:buAutoNum type="arabicPeriod"/>
            </a:pPr>
            <a:r>
              <a:rPr lang="en-US" b="1" dirty="0"/>
              <a:t>EXPERT JUDGMENT</a:t>
            </a:r>
          </a:p>
          <a:p>
            <a:r>
              <a:rPr lang="en-US" dirty="0"/>
              <a:t>Expertise should be considered from individuals or groups with specialized knowledge or training in the following topics:</a:t>
            </a:r>
          </a:p>
          <a:p>
            <a:pPr>
              <a:buFont typeface="Wingdings" panose="05000000000000000000" pitchFamily="2" charset="2"/>
              <a:buChar char="§"/>
            </a:pPr>
            <a:r>
              <a:rPr lang="en-US" dirty="0"/>
              <a:t>  Business analysis,</a:t>
            </a:r>
          </a:p>
          <a:p>
            <a:pPr>
              <a:buFont typeface="Wingdings" panose="05000000000000000000" pitchFamily="2" charset="2"/>
              <a:buChar char="§"/>
            </a:pPr>
            <a:r>
              <a:rPr lang="en-US" dirty="0"/>
              <a:t>  Requirements elicitation,</a:t>
            </a:r>
          </a:p>
          <a:p>
            <a:pPr>
              <a:buFont typeface="Wingdings" panose="05000000000000000000" pitchFamily="2" charset="2"/>
              <a:buChar char="§"/>
            </a:pPr>
            <a:r>
              <a:rPr lang="en-US" dirty="0"/>
              <a:t>  Requirements analysis,</a:t>
            </a:r>
          </a:p>
          <a:p>
            <a:pPr>
              <a:buFont typeface="Wingdings" panose="05000000000000000000" pitchFamily="2" charset="2"/>
              <a:buChar char="§"/>
            </a:pPr>
            <a:r>
              <a:rPr lang="en-US" dirty="0"/>
              <a:t>  Requirements documentation,</a:t>
            </a:r>
          </a:p>
          <a:p>
            <a:pPr>
              <a:buFont typeface="Wingdings" panose="05000000000000000000" pitchFamily="2" charset="2"/>
              <a:buChar char="§"/>
            </a:pPr>
            <a:r>
              <a:rPr lang="en-US" dirty="0"/>
              <a:t>  Project requirements in previous similar projects,</a:t>
            </a:r>
          </a:p>
          <a:p>
            <a:pPr>
              <a:buFont typeface="Wingdings" panose="05000000000000000000" pitchFamily="2" charset="2"/>
              <a:buChar char="§"/>
            </a:pPr>
            <a:r>
              <a:rPr lang="en-US" dirty="0"/>
              <a:t>  Diagramming techniques,</a:t>
            </a:r>
          </a:p>
          <a:p>
            <a:pPr>
              <a:buFont typeface="Wingdings" panose="05000000000000000000" pitchFamily="2" charset="2"/>
              <a:buChar char="§"/>
            </a:pPr>
            <a:r>
              <a:rPr lang="en-US" dirty="0"/>
              <a:t>  Facilitation, and</a:t>
            </a:r>
          </a:p>
          <a:p>
            <a:pPr>
              <a:buFont typeface="Wingdings" panose="05000000000000000000" pitchFamily="2" charset="2"/>
              <a:buChar char="§"/>
            </a:pPr>
            <a:r>
              <a:rPr lang="en-US" dirty="0"/>
              <a:t>  Conflict management.</a:t>
            </a:r>
          </a:p>
        </p:txBody>
      </p:sp>
      <p:sp>
        <p:nvSpPr>
          <p:cNvPr id="5" name="TextBox 4"/>
          <p:cNvSpPr txBox="1"/>
          <p:nvPr/>
        </p:nvSpPr>
        <p:spPr>
          <a:xfrm>
            <a:off x="1524000" y="63246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8200738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932596"/>
          </a:xfrm>
        </p:spPr>
        <p:txBody>
          <a:bodyPr>
            <a:normAutofit/>
          </a:bodyPr>
          <a:lstStyle/>
          <a:p>
            <a:r>
              <a:rPr lang="en-US" sz="2400" b="1" dirty="0"/>
              <a:t>COLLECT REQUIREMENTS: TOOLS AND TECHNIQUES </a:t>
            </a:r>
            <a:r>
              <a:rPr lang="en-US" sz="1800" dirty="0" err="1"/>
              <a:t>contd</a:t>
            </a:r>
            <a:r>
              <a:rPr lang="en-US" sz="1800" dirty="0"/>
              <a:t>…</a:t>
            </a:r>
            <a:endParaRPr lang="en-US" sz="2400" dirty="0"/>
          </a:p>
        </p:txBody>
      </p:sp>
      <p:sp>
        <p:nvSpPr>
          <p:cNvPr id="3" name="Content Placeholder 2"/>
          <p:cNvSpPr>
            <a:spLocks noGrp="1"/>
          </p:cNvSpPr>
          <p:nvPr>
            <p:ph idx="1"/>
          </p:nvPr>
        </p:nvSpPr>
        <p:spPr>
          <a:xfrm>
            <a:off x="2438400" y="1905000"/>
            <a:ext cx="7848600" cy="3964094"/>
          </a:xfrm>
        </p:spPr>
        <p:txBody>
          <a:bodyPr>
            <a:normAutofit fontScale="92500" lnSpcReduction="10000"/>
          </a:bodyPr>
          <a:lstStyle/>
          <a:p>
            <a:pPr marL="457200" indent="-457200">
              <a:buFont typeface="+mj-lt"/>
              <a:buAutoNum type="arabicPeriod" startAt="2"/>
            </a:pPr>
            <a:r>
              <a:rPr lang="en-US" b="1" dirty="0"/>
              <a:t>DATA GATHERING</a:t>
            </a:r>
          </a:p>
          <a:p>
            <a:pPr lvl="1"/>
            <a:r>
              <a:rPr lang="en-US" dirty="0"/>
              <a:t>Brainstorming. </a:t>
            </a:r>
          </a:p>
          <a:p>
            <a:pPr lvl="1"/>
            <a:r>
              <a:rPr lang="en-US" dirty="0"/>
              <a:t>Interviews. </a:t>
            </a:r>
          </a:p>
          <a:p>
            <a:pPr lvl="1"/>
            <a:r>
              <a:rPr lang="en-US" dirty="0"/>
              <a:t>Focus groups.</a:t>
            </a:r>
          </a:p>
          <a:p>
            <a:pPr lvl="1"/>
            <a:r>
              <a:rPr lang="en-US" dirty="0"/>
              <a:t>Questionnaires and surveys. </a:t>
            </a:r>
          </a:p>
          <a:p>
            <a:pPr lvl="1"/>
            <a:r>
              <a:rPr lang="en-US" dirty="0"/>
              <a:t>Benchmarking.</a:t>
            </a:r>
          </a:p>
          <a:p>
            <a:pPr marL="365760" indent="-457200">
              <a:buFont typeface="+mj-lt"/>
              <a:buAutoNum type="arabicPeriod" startAt="2"/>
            </a:pPr>
            <a:r>
              <a:rPr lang="en-US" sz="2200" b="1" dirty="0"/>
              <a:t>Data Analysis </a:t>
            </a:r>
          </a:p>
          <a:p>
            <a:pPr marL="0" indent="0">
              <a:buNone/>
            </a:pPr>
            <a:r>
              <a:rPr lang="en-US" sz="1800" dirty="0"/>
              <a:t>Includes different techniques related to document analysis. Document analysis consists of reviewing and assessing any relevant documented information. Examples of documents that can be analyzed:</a:t>
            </a:r>
          </a:p>
          <a:p>
            <a:pPr marL="0" indent="0">
              <a:buNone/>
            </a:pPr>
            <a:r>
              <a:rPr lang="en-US" sz="1800" dirty="0"/>
              <a:t>Agreements, business plans, problem/issue logs etc… </a:t>
            </a:r>
          </a:p>
          <a:p>
            <a:pPr marL="0" indent="0">
              <a:buNone/>
            </a:pPr>
            <a:r>
              <a:rPr lang="en-US" sz="1800" dirty="0"/>
              <a:t>See the footnote for more…</a:t>
            </a:r>
          </a:p>
          <a:p>
            <a:pPr marL="0" indent="0">
              <a:buNone/>
            </a:pPr>
            <a:endParaRPr lang="en-US" dirty="0"/>
          </a:p>
          <a:p>
            <a:endParaRPr lang="en-US" dirty="0"/>
          </a:p>
        </p:txBody>
      </p:sp>
      <p:sp>
        <p:nvSpPr>
          <p:cNvPr id="6" name="TextBox 5"/>
          <p:cNvSpPr txBox="1"/>
          <p:nvPr/>
        </p:nvSpPr>
        <p:spPr>
          <a:xfrm>
            <a:off x="1524000" y="63246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21917633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1123110"/>
            <a:ext cx="7543800" cy="703996"/>
          </a:xfrm>
        </p:spPr>
        <p:txBody>
          <a:bodyPr>
            <a:normAutofit/>
          </a:bodyPr>
          <a:lstStyle/>
          <a:p>
            <a:r>
              <a:rPr lang="en-US" sz="2400" b="1" dirty="0"/>
              <a:t>COLLECT REQUIREMENTS: TOOLS AND TECHNIQUES </a:t>
            </a:r>
            <a:r>
              <a:rPr lang="en-US" sz="1800" dirty="0" err="1"/>
              <a:t>contd</a:t>
            </a:r>
            <a:r>
              <a:rPr lang="en-US" sz="1800" dirty="0"/>
              <a:t>…</a:t>
            </a:r>
            <a:endParaRPr lang="en-US" sz="2400" dirty="0"/>
          </a:p>
        </p:txBody>
      </p:sp>
      <p:sp>
        <p:nvSpPr>
          <p:cNvPr id="3" name="Content Placeholder 2"/>
          <p:cNvSpPr>
            <a:spLocks noGrp="1"/>
          </p:cNvSpPr>
          <p:nvPr>
            <p:ph idx="1"/>
          </p:nvPr>
        </p:nvSpPr>
        <p:spPr>
          <a:xfrm>
            <a:off x="2324101" y="1827106"/>
            <a:ext cx="8191500" cy="4497494"/>
          </a:xfrm>
        </p:spPr>
        <p:txBody>
          <a:bodyPr>
            <a:normAutofit fontScale="85000" lnSpcReduction="20000"/>
          </a:bodyPr>
          <a:lstStyle/>
          <a:p>
            <a:pPr marL="457200" indent="-457200">
              <a:buFont typeface="+mj-lt"/>
              <a:buAutoNum type="arabicPeriod" startAt="4"/>
            </a:pPr>
            <a:r>
              <a:rPr lang="en-US" b="1" dirty="0"/>
              <a:t>DECISION MAKING</a:t>
            </a:r>
          </a:p>
          <a:p>
            <a:pPr marL="457200" indent="-457200">
              <a:buFont typeface="+mj-lt"/>
              <a:buAutoNum type="alphaLcParenR"/>
            </a:pPr>
            <a:r>
              <a:rPr lang="en-US" b="1" dirty="0"/>
              <a:t>Voting: </a:t>
            </a:r>
          </a:p>
          <a:p>
            <a:pPr lvl="1"/>
            <a:r>
              <a:rPr lang="en-US" b="1" dirty="0"/>
              <a:t>Unanimity</a:t>
            </a:r>
            <a:r>
              <a:rPr lang="en-US" dirty="0"/>
              <a:t>. A decision that is reached whereby everyone agrees on a single course of action.</a:t>
            </a:r>
          </a:p>
          <a:p>
            <a:pPr lvl="1"/>
            <a:r>
              <a:rPr lang="en-US" b="1" dirty="0"/>
              <a:t>Majority.</a:t>
            </a:r>
            <a:r>
              <a:rPr lang="en-US" dirty="0"/>
              <a:t> A decision that is reached with support obtained from more than 50% of the members of the group.</a:t>
            </a:r>
          </a:p>
          <a:p>
            <a:pPr lvl="1"/>
            <a:r>
              <a:rPr lang="en-US" b="1" dirty="0"/>
              <a:t>Plurality.</a:t>
            </a:r>
            <a:r>
              <a:rPr lang="en-US" dirty="0"/>
              <a:t> A decision that is reached whereby the largest block in a group decides, even if a majority is not achieved. This method is generally used when the number of options nominated is more than two.</a:t>
            </a:r>
          </a:p>
          <a:p>
            <a:pPr marL="457200" indent="-457200">
              <a:buFont typeface="+mj-lt"/>
              <a:buAutoNum type="alphaLcParenR"/>
            </a:pPr>
            <a:r>
              <a:rPr lang="en-US" b="1" dirty="0"/>
              <a:t>Autocratic decision making: </a:t>
            </a:r>
            <a:r>
              <a:rPr lang="en-US" dirty="0"/>
              <a:t>In this method, one individual takes responsibility for making the decision for the group.</a:t>
            </a:r>
          </a:p>
          <a:p>
            <a:pPr marL="457200" indent="-457200">
              <a:buFont typeface="+mj-lt"/>
              <a:buAutoNum type="alphaLcParenR"/>
            </a:pPr>
            <a:r>
              <a:rPr lang="en-US" b="1" dirty="0" err="1"/>
              <a:t>Multicriteria</a:t>
            </a:r>
            <a:r>
              <a:rPr lang="en-US" b="1" dirty="0"/>
              <a:t> decision analysis: </a:t>
            </a:r>
            <a:r>
              <a:rPr lang="en-US" dirty="0"/>
              <a:t>A technique that uses a decision matrix to provide a systematic analytical approach for establishing criteria, such as risk levels, uncertainty, and valuation, to evaluate and rank many ideas.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1396515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1845734"/>
            <a:ext cx="7452361" cy="4023360"/>
          </a:xfrm>
        </p:spPr>
        <p:txBody>
          <a:bodyPr>
            <a:normAutofit fontScale="85000" lnSpcReduction="20000"/>
          </a:bodyPr>
          <a:lstStyle/>
          <a:p>
            <a:pPr marL="457200" indent="-457200">
              <a:buFont typeface="+mj-lt"/>
              <a:buAutoNum type="arabicPeriod" startAt="4"/>
            </a:pPr>
            <a:r>
              <a:rPr lang="en-US" b="1" dirty="0"/>
              <a:t>DATA REPRESENTATION</a:t>
            </a:r>
          </a:p>
          <a:p>
            <a:pPr>
              <a:buFont typeface="Wingdings" panose="05000000000000000000" pitchFamily="2" charset="2"/>
              <a:buChar char="§"/>
            </a:pPr>
            <a:r>
              <a:rPr lang="en-US" b="1" dirty="0"/>
              <a:t> Affinity diagrams. </a:t>
            </a:r>
            <a:r>
              <a:rPr lang="en-US" dirty="0"/>
              <a:t>Affinity diagrams allow large numbers of ideas to be classified into groups for review and analysis.</a:t>
            </a:r>
          </a:p>
          <a:p>
            <a:pPr>
              <a:buFont typeface="Wingdings" panose="05000000000000000000" pitchFamily="2" charset="2"/>
              <a:buChar char="§"/>
            </a:pPr>
            <a:r>
              <a:rPr lang="en-US" b="1" dirty="0"/>
              <a:t> Mind mapping. </a:t>
            </a:r>
            <a:r>
              <a:rPr lang="en-US" dirty="0"/>
              <a:t>Mind mapping consolidates ideas created through individual brainstorming sessions into a single map to reflect commonality and differences in understanding and to generate new ideas.</a:t>
            </a:r>
          </a:p>
          <a:p>
            <a:pPr marL="457200" indent="-457200">
              <a:buFont typeface="+mj-lt"/>
              <a:buAutoNum type="arabicPeriod" startAt="5"/>
            </a:pPr>
            <a:r>
              <a:rPr lang="en-US" b="1" dirty="0"/>
              <a:t>INTERPERSONAL AND TEAM SKILLS</a:t>
            </a:r>
          </a:p>
          <a:p>
            <a:pPr lvl="1">
              <a:buFont typeface="Wingdings" panose="05000000000000000000" pitchFamily="2" charset="2"/>
              <a:buChar char="§"/>
            </a:pPr>
            <a:r>
              <a:rPr lang="en-US" dirty="0"/>
              <a:t>Nominal group technique.</a:t>
            </a:r>
          </a:p>
          <a:p>
            <a:pPr lvl="1">
              <a:buFont typeface="Wingdings" panose="05000000000000000000" pitchFamily="2" charset="2"/>
              <a:buChar char="§"/>
            </a:pPr>
            <a:r>
              <a:rPr lang="en-US" dirty="0"/>
              <a:t>Observation/conversation</a:t>
            </a:r>
          </a:p>
          <a:p>
            <a:pPr lvl="1">
              <a:buFont typeface="Wingdings" panose="05000000000000000000" pitchFamily="2" charset="2"/>
              <a:buChar char="§"/>
            </a:pPr>
            <a:r>
              <a:rPr lang="en-US" dirty="0"/>
              <a:t>Facilitation</a:t>
            </a:r>
          </a:p>
        </p:txBody>
      </p:sp>
      <p:sp>
        <p:nvSpPr>
          <p:cNvPr id="4" name="Title 1"/>
          <p:cNvSpPr>
            <a:spLocks noGrp="1"/>
          </p:cNvSpPr>
          <p:nvPr>
            <p:ph type="title"/>
          </p:nvPr>
        </p:nvSpPr>
        <p:spPr>
          <a:xfrm>
            <a:off x="2316479" y="1024540"/>
            <a:ext cx="7696201" cy="703996"/>
          </a:xfrm>
        </p:spPr>
        <p:txBody>
          <a:bodyPr>
            <a:normAutofit/>
          </a:bodyPr>
          <a:lstStyle/>
          <a:p>
            <a:r>
              <a:rPr lang="en-US" sz="2400" b="1" dirty="0"/>
              <a:t>COLLECT REQUIREMENTS: TOOLS AND TECHNIQUES </a:t>
            </a:r>
            <a:r>
              <a:rPr lang="en-US" sz="1800" dirty="0" err="1"/>
              <a:t>contd</a:t>
            </a:r>
            <a:r>
              <a:rPr lang="en-US" sz="1800" dirty="0"/>
              <a:t>…</a:t>
            </a:r>
            <a:endParaRPr lang="en-US" sz="24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2897672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16479" y="1024540"/>
            <a:ext cx="7696201" cy="703996"/>
          </a:xfrm>
        </p:spPr>
        <p:txBody>
          <a:bodyPr>
            <a:normAutofit/>
          </a:bodyPr>
          <a:lstStyle/>
          <a:p>
            <a:r>
              <a:rPr lang="en-US" sz="2400" b="1" dirty="0"/>
              <a:t>COLLECT REQUIREMENTS: TOOLS AND TECHNIQUES </a:t>
            </a:r>
            <a:r>
              <a:rPr lang="en-US" sz="1800" dirty="0" err="1"/>
              <a:t>contd</a:t>
            </a:r>
            <a:r>
              <a:rPr lang="en-US" sz="1800" dirty="0"/>
              <a:t>…</a:t>
            </a:r>
            <a:endParaRPr lang="en-US" sz="24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87083" y="1828801"/>
            <a:ext cx="4250580" cy="4022725"/>
          </a:xfrm>
          <a:prstGeom prst="rect">
            <a:avLst/>
          </a:prstGeom>
        </p:spPr>
      </p:pic>
      <p:sp>
        <p:nvSpPr>
          <p:cNvPr id="8" name="Content Placeholder 2"/>
          <p:cNvSpPr txBox="1">
            <a:spLocks/>
          </p:cNvSpPr>
          <p:nvPr/>
        </p:nvSpPr>
        <p:spPr>
          <a:xfrm>
            <a:off x="2590800" y="1855052"/>
            <a:ext cx="31242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mj-lt"/>
              <a:buAutoNum type="arabicPeriod" startAt="7"/>
            </a:pPr>
            <a:r>
              <a:rPr lang="en-US" sz="1600" b="1" dirty="0"/>
              <a:t>CONTEXT DIAGRAM </a:t>
            </a:r>
          </a:p>
          <a:p>
            <a:endParaRPr lang="en-US" sz="1600" b="1" dirty="0"/>
          </a:p>
          <a:p>
            <a:r>
              <a:rPr lang="en-US" sz="1600" dirty="0"/>
              <a:t>The context diagram is an example of a scope model. Context diagrams visually depict the product scope by showing a business system (process, equipment, computer system, etc.), and how people and other systems (actors) interact with it (see Figure 5-6).</a:t>
            </a:r>
          </a:p>
        </p:txBody>
      </p:sp>
    </p:spTree>
    <p:extLst>
      <p:ext uri="{BB962C8B-B14F-4D97-AF65-F5344CB8AC3E}">
        <p14:creationId xmlns:p14="http://schemas.microsoft.com/office/powerpoint/2010/main" val="174985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C44A-1CD5-42A8-9027-2D9B35E27FB1}"/>
              </a:ext>
            </a:extLst>
          </p:cNvPr>
          <p:cNvSpPr>
            <a:spLocks noGrp="1"/>
          </p:cNvSpPr>
          <p:nvPr>
            <p:ph type="title"/>
          </p:nvPr>
        </p:nvSpPr>
        <p:spPr/>
        <p:txBody>
          <a:bodyPr/>
          <a:lstStyle/>
          <a:p>
            <a:r>
              <a:rPr lang="en-US" dirty="0"/>
              <a:t>PMBOK’s</a:t>
            </a:r>
            <a:br>
              <a:rPr lang="en-US" dirty="0"/>
            </a:br>
            <a:r>
              <a:rPr lang="en-US" dirty="0"/>
              <a:t>Key Components of Projects </a:t>
            </a:r>
          </a:p>
        </p:txBody>
      </p:sp>
      <p:sp>
        <p:nvSpPr>
          <p:cNvPr id="4" name="Text Placeholder 3">
            <a:extLst>
              <a:ext uri="{FF2B5EF4-FFF2-40B4-BE49-F238E27FC236}">
                <a16:creationId xmlns:a16="http://schemas.microsoft.com/office/drawing/2014/main" id="{8ECF3F7A-6099-4CD4-BC44-25AB63C39CA5}"/>
              </a:ext>
            </a:extLst>
          </p:cNvPr>
          <p:cNvSpPr>
            <a:spLocks noGrp="1"/>
          </p:cNvSpPr>
          <p:nvPr>
            <p:ph type="body" idx="2"/>
          </p:nvPr>
        </p:nvSpPr>
        <p:spPr/>
        <p:txBody>
          <a:bodyPr/>
          <a:lstStyle/>
          <a:p>
            <a:r>
              <a:rPr lang="en-US" dirty="0"/>
              <a:t>Project Life Cycle</a:t>
            </a:r>
          </a:p>
          <a:p>
            <a:r>
              <a:rPr lang="en-US" dirty="0"/>
              <a:t>Process Groups</a:t>
            </a:r>
          </a:p>
          <a:p>
            <a:r>
              <a:rPr lang="en-US" dirty="0"/>
              <a:t>Knowledge Areas</a:t>
            </a:r>
          </a:p>
          <a:p>
            <a:r>
              <a:rPr lang="en-US" dirty="0"/>
              <a:t>Processes</a:t>
            </a:r>
          </a:p>
          <a:p>
            <a:r>
              <a:rPr lang="en-US" dirty="0"/>
              <a:t>Inputs </a:t>
            </a:r>
          </a:p>
          <a:p>
            <a:r>
              <a:rPr lang="en-US" dirty="0"/>
              <a:t>Outputs</a:t>
            </a:r>
          </a:p>
          <a:p>
            <a:r>
              <a:rPr lang="en-US" dirty="0"/>
              <a:t>Tools and Techniques</a:t>
            </a:r>
          </a:p>
          <a:p>
            <a:endParaRPr lang="en-US" dirty="0"/>
          </a:p>
        </p:txBody>
      </p:sp>
      <p:sp>
        <p:nvSpPr>
          <p:cNvPr id="5" name="Slide Number Placeholder 4">
            <a:extLst>
              <a:ext uri="{FF2B5EF4-FFF2-40B4-BE49-F238E27FC236}">
                <a16:creationId xmlns:a16="http://schemas.microsoft.com/office/drawing/2014/main" id="{0806DF7E-B77F-43B9-8F9F-DB7226806434}"/>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7" name="Picture 6">
            <a:extLst>
              <a:ext uri="{FF2B5EF4-FFF2-40B4-BE49-F238E27FC236}">
                <a16:creationId xmlns:a16="http://schemas.microsoft.com/office/drawing/2014/main" id="{11A400A7-D6CB-4C4A-8747-C834FD9ACBCB}"/>
              </a:ext>
            </a:extLst>
          </p:cNvPr>
          <p:cNvPicPr>
            <a:picLocks noChangeAspect="1"/>
          </p:cNvPicPr>
          <p:nvPr/>
        </p:nvPicPr>
        <p:blipFill>
          <a:blip r:embed="rId3"/>
          <a:stretch>
            <a:fillRect/>
          </a:stretch>
        </p:blipFill>
        <p:spPr>
          <a:xfrm>
            <a:off x="4726266" y="334672"/>
            <a:ext cx="5408335" cy="5976092"/>
          </a:xfrm>
          <a:prstGeom prst="rect">
            <a:avLst/>
          </a:prstGeom>
        </p:spPr>
      </p:pic>
    </p:spTree>
    <p:extLst>
      <p:ext uri="{BB962C8B-B14F-4D97-AF65-F5344CB8AC3E}">
        <p14:creationId xmlns:p14="http://schemas.microsoft.com/office/powerpoint/2010/main" val="19926930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startAt="8"/>
            </a:pPr>
            <a:r>
              <a:rPr lang="en-US" b="1" dirty="0"/>
              <a:t>PROTOTYPES</a:t>
            </a:r>
          </a:p>
          <a:p>
            <a:r>
              <a:rPr lang="en-US" dirty="0"/>
              <a:t>Prototyping is a method of obtaining early feedback on requirements by providing a model of the expected product before actually building it. Examples of prototypes are small-scale products, computer generated 2D and 3D models, mock-ups, or simulations.</a:t>
            </a:r>
          </a:p>
        </p:txBody>
      </p:sp>
      <p:sp>
        <p:nvSpPr>
          <p:cNvPr id="5" name="Title 1"/>
          <p:cNvSpPr>
            <a:spLocks noGrp="1"/>
          </p:cNvSpPr>
          <p:nvPr>
            <p:ph type="title"/>
          </p:nvPr>
        </p:nvSpPr>
        <p:spPr>
          <a:xfrm>
            <a:off x="2346960" y="1048604"/>
            <a:ext cx="7543800" cy="703996"/>
          </a:xfrm>
        </p:spPr>
        <p:txBody>
          <a:bodyPr>
            <a:normAutofit/>
          </a:bodyPr>
          <a:lstStyle/>
          <a:p>
            <a:r>
              <a:rPr lang="en-US" sz="2400" b="1" dirty="0"/>
              <a:t>COLLECT REQUIREMENTS: TOOLS AND TECHNIQUES </a:t>
            </a:r>
            <a:r>
              <a:rPr lang="en-US" sz="1800" dirty="0" err="1"/>
              <a:t>contd</a:t>
            </a:r>
            <a:r>
              <a:rPr lang="en-US" sz="1800" dirty="0"/>
              <a:t>…</a:t>
            </a:r>
            <a:endParaRPr lang="en-US" sz="24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7127328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COLLECT REQUIREMENTS: OUTPUTS</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b="1" dirty="0"/>
              <a:t>REQUIREMENTS DOCUMENTATION</a:t>
            </a:r>
          </a:p>
          <a:p>
            <a:r>
              <a:rPr lang="en-US" dirty="0"/>
              <a:t>Requirements documentation describes how individual requirements meet the business need for the project. </a:t>
            </a:r>
            <a:r>
              <a:rPr lang="en-US" b="1" dirty="0"/>
              <a:t>Business requirements. </a:t>
            </a:r>
          </a:p>
          <a:p>
            <a:pPr>
              <a:buFont typeface="Wingdings" panose="05000000000000000000" pitchFamily="2" charset="2"/>
              <a:buChar char="§"/>
            </a:pPr>
            <a:r>
              <a:rPr lang="en-US" b="1" dirty="0"/>
              <a:t> Stakeholder requirements. </a:t>
            </a:r>
            <a:r>
              <a:rPr lang="en-US" dirty="0"/>
              <a:t>Describes the needs of stakeholder</a:t>
            </a:r>
          </a:p>
          <a:p>
            <a:pPr>
              <a:buFont typeface="Wingdings" panose="05000000000000000000" pitchFamily="2" charset="2"/>
              <a:buChar char="§"/>
            </a:pPr>
            <a:r>
              <a:rPr lang="en-US" b="1" dirty="0"/>
              <a:t> Solution requirements. </a:t>
            </a:r>
            <a:r>
              <a:rPr lang="en-US" dirty="0"/>
              <a:t>(Functional and Nonfunctional requirements)</a:t>
            </a:r>
          </a:p>
          <a:p>
            <a:pPr>
              <a:buFont typeface="Wingdings" panose="05000000000000000000" pitchFamily="2" charset="2"/>
              <a:buChar char="§"/>
            </a:pPr>
            <a:r>
              <a:rPr lang="en-US" b="1" dirty="0"/>
              <a:t> Transition and readiness requirements. </a:t>
            </a:r>
          </a:p>
          <a:p>
            <a:pPr>
              <a:buFont typeface="Wingdings" panose="05000000000000000000" pitchFamily="2" charset="2"/>
              <a:buChar char="§"/>
            </a:pPr>
            <a:r>
              <a:rPr lang="en-US" b="1" dirty="0"/>
              <a:t> Project requirements.  </a:t>
            </a:r>
          </a:p>
          <a:p>
            <a:pPr>
              <a:buFont typeface="Wingdings" panose="05000000000000000000" pitchFamily="2" charset="2"/>
              <a:buChar char="§"/>
            </a:pPr>
            <a:r>
              <a:rPr lang="en-US" b="1" dirty="0"/>
              <a:t> Quality requirements. </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5199804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startAt="2"/>
            </a:pPr>
            <a:r>
              <a:rPr lang="en-US" b="1" dirty="0"/>
              <a:t>REQUIREMENTS TRACEABILITY MATRIX</a:t>
            </a:r>
          </a:p>
          <a:p>
            <a:r>
              <a:rPr lang="en-US" dirty="0"/>
              <a:t>The requirements traceability matrix is a grid that links product requirements from their origin to the deliverables that satisfy them.  This tool helps connect the requirements from requirements elicitation to product delivery.  It may includes the following:</a:t>
            </a:r>
          </a:p>
          <a:p>
            <a:pPr>
              <a:buFont typeface="Wingdings" panose="05000000000000000000" pitchFamily="2" charset="2"/>
              <a:buChar char="§"/>
            </a:pPr>
            <a:r>
              <a:rPr lang="en-US" dirty="0"/>
              <a:t> Business needs, opportunities, goals, and objectives;</a:t>
            </a:r>
          </a:p>
          <a:p>
            <a:pPr>
              <a:buFont typeface="Wingdings" panose="05000000000000000000" pitchFamily="2" charset="2"/>
              <a:buChar char="§"/>
            </a:pPr>
            <a:r>
              <a:rPr lang="en-US" dirty="0"/>
              <a:t> Project objectives;</a:t>
            </a:r>
          </a:p>
          <a:p>
            <a:pPr>
              <a:buFont typeface="Wingdings" panose="05000000000000000000" pitchFamily="2" charset="2"/>
              <a:buChar char="§"/>
            </a:pPr>
            <a:r>
              <a:rPr lang="en-US" dirty="0"/>
              <a:t> Project scope and WBS deliverables;</a:t>
            </a:r>
          </a:p>
          <a:p>
            <a:pPr>
              <a:buFont typeface="Wingdings" panose="05000000000000000000" pitchFamily="2" charset="2"/>
              <a:buChar char="§"/>
            </a:pPr>
            <a:r>
              <a:rPr lang="en-US" dirty="0"/>
              <a:t> Product design;</a:t>
            </a:r>
          </a:p>
          <a:p>
            <a:pPr>
              <a:buFont typeface="Wingdings" panose="05000000000000000000" pitchFamily="2" charset="2"/>
              <a:buChar char="§"/>
            </a:pPr>
            <a:r>
              <a:rPr lang="en-US" dirty="0"/>
              <a:t> Product development;</a:t>
            </a:r>
          </a:p>
          <a:p>
            <a:pPr>
              <a:buFont typeface="Wingdings" panose="05000000000000000000" pitchFamily="2" charset="2"/>
              <a:buChar char="§"/>
            </a:pPr>
            <a:r>
              <a:rPr lang="en-US" dirty="0"/>
              <a:t> Test strategy and test scenarios; and</a:t>
            </a:r>
          </a:p>
          <a:p>
            <a:pPr>
              <a:buFont typeface="Wingdings" panose="05000000000000000000" pitchFamily="2" charset="2"/>
              <a:buChar char="§"/>
            </a:pPr>
            <a:r>
              <a:rPr lang="en-US" dirty="0"/>
              <a:t> High-level requirements to more detailed requirements</a:t>
            </a:r>
          </a:p>
        </p:txBody>
      </p:sp>
      <p:sp>
        <p:nvSpPr>
          <p:cNvPr id="4" name="Title 1"/>
          <p:cNvSpPr>
            <a:spLocks noGrp="1"/>
          </p:cNvSpPr>
          <p:nvPr>
            <p:ph type="title"/>
          </p:nvPr>
        </p:nvSpPr>
        <p:spPr>
          <a:xfrm>
            <a:off x="2346960" y="286605"/>
            <a:ext cx="7543800" cy="1450757"/>
          </a:xfrm>
        </p:spPr>
        <p:txBody>
          <a:bodyPr>
            <a:normAutofit/>
          </a:bodyPr>
          <a:lstStyle/>
          <a:p>
            <a:r>
              <a:rPr lang="en-US" sz="3200" b="1" dirty="0"/>
              <a:t>COLLECT REQUIREMENTS: OUTPUTS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704072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1514" y="685800"/>
            <a:ext cx="8077886" cy="5181600"/>
          </a:xfrm>
        </p:spPr>
      </p:pic>
      <p:sp>
        <p:nvSpPr>
          <p:cNvPr id="6" name="TextBox 5"/>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149.</a:t>
            </a:r>
          </a:p>
        </p:txBody>
      </p:sp>
    </p:spTree>
    <p:extLst>
      <p:ext uri="{BB962C8B-B14F-4D97-AF65-F5344CB8AC3E}">
        <p14:creationId xmlns:p14="http://schemas.microsoft.com/office/powerpoint/2010/main" val="35725536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Activity3- Collaborative Activity</a:t>
            </a:r>
          </a:p>
        </p:txBody>
      </p:sp>
      <p:sp>
        <p:nvSpPr>
          <p:cNvPr id="3" name="Text Placeholder 2"/>
          <p:cNvSpPr>
            <a:spLocks noGrp="1"/>
          </p:cNvSpPr>
          <p:nvPr>
            <p:ph type="body" idx="1"/>
          </p:nvPr>
        </p:nvSpPr>
        <p:spPr/>
        <p:txBody>
          <a:bodyPr/>
          <a:lstStyle/>
          <a:p>
            <a:r>
              <a:rPr lang="en-US" dirty="0"/>
              <a:t>Collecting Requirements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214</a:t>
            </a:fld>
            <a:endParaRPr lang="en-US" dirty="0"/>
          </a:p>
        </p:txBody>
      </p:sp>
    </p:spTree>
    <p:extLst>
      <p:ext uri="{BB962C8B-B14F-4D97-AF65-F5344CB8AC3E}">
        <p14:creationId xmlns:p14="http://schemas.microsoft.com/office/powerpoint/2010/main" val="42081408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dirty="0"/>
              <a:t>DEFINE SCOPE</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1052356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856396"/>
          </a:xfrm>
        </p:spPr>
        <p:txBody>
          <a:bodyPr>
            <a:normAutofit/>
          </a:bodyPr>
          <a:lstStyle/>
          <a:p>
            <a:r>
              <a:rPr lang="en-US" sz="3600" b="1" dirty="0"/>
              <a:t>DEFINE SCOPE</a:t>
            </a:r>
            <a:endParaRPr lang="en-US" sz="3600" dirty="0"/>
          </a:p>
        </p:txBody>
      </p:sp>
      <p:sp>
        <p:nvSpPr>
          <p:cNvPr id="3" name="Content Placeholder 2"/>
          <p:cNvSpPr>
            <a:spLocks noGrp="1"/>
          </p:cNvSpPr>
          <p:nvPr>
            <p:ph idx="1"/>
          </p:nvPr>
        </p:nvSpPr>
        <p:spPr>
          <a:xfrm>
            <a:off x="2346960" y="1143002"/>
            <a:ext cx="7543801" cy="4726093"/>
          </a:xfrm>
        </p:spPr>
        <p:txBody>
          <a:bodyPr/>
          <a:lstStyle/>
          <a:p>
            <a:r>
              <a:rPr lang="en-US" dirty="0"/>
              <a:t>Define Scope is the process of developing a detailed description of the project and product.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8688" y="1827106"/>
            <a:ext cx="8863534" cy="4116494"/>
          </a:xfrm>
          <a:prstGeom prst="rect">
            <a:avLst/>
          </a:prstGeo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150.</a:t>
            </a:r>
          </a:p>
        </p:txBody>
      </p:sp>
    </p:spTree>
    <p:extLst>
      <p:ext uri="{BB962C8B-B14F-4D97-AF65-F5344CB8AC3E}">
        <p14:creationId xmlns:p14="http://schemas.microsoft.com/office/powerpoint/2010/main" val="15048749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152401"/>
            <a:ext cx="7086600" cy="6055525"/>
          </a:xfr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151.</a:t>
            </a:r>
          </a:p>
        </p:txBody>
      </p:sp>
    </p:spTree>
    <p:extLst>
      <p:ext uri="{BB962C8B-B14F-4D97-AF65-F5344CB8AC3E}">
        <p14:creationId xmlns:p14="http://schemas.microsoft.com/office/powerpoint/2010/main" val="32580254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1702" y="685800"/>
            <a:ext cx="7543800" cy="1084996"/>
          </a:xfrm>
        </p:spPr>
        <p:txBody>
          <a:bodyPr>
            <a:normAutofit/>
          </a:bodyPr>
          <a:lstStyle/>
          <a:p>
            <a:r>
              <a:rPr lang="en-US" sz="3600" b="1" dirty="0"/>
              <a:t>DEFINE SCOPE: INPUTS</a:t>
            </a:r>
          </a:p>
        </p:txBody>
      </p:sp>
      <p:sp>
        <p:nvSpPr>
          <p:cNvPr id="3" name="Content Placeholder 2"/>
          <p:cNvSpPr>
            <a:spLocks noGrp="1"/>
          </p:cNvSpPr>
          <p:nvPr>
            <p:ph idx="1"/>
          </p:nvPr>
        </p:nvSpPr>
        <p:spPr>
          <a:xfrm>
            <a:off x="2346960" y="1845734"/>
            <a:ext cx="7543801" cy="4250266"/>
          </a:xfrm>
        </p:spPr>
        <p:txBody>
          <a:bodyPr>
            <a:noAutofit/>
          </a:bodyPr>
          <a:lstStyle/>
          <a:p>
            <a:pPr marL="342900" indent="-342900">
              <a:buFont typeface="+mj-lt"/>
              <a:buAutoNum type="arabicPeriod"/>
            </a:pPr>
            <a:r>
              <a:rPr lang="en-US" sz="1800" b="1" dirty="0"/>
              <a:t>PROJECT CHARTER</a:t>
            </a:r>
          </a:p>
          <a:p>
            <a:pPr marL="342900" indent="-342900">
              <a:buFont typeface="+mj-lt"/>
              <a:buAutoNum type="arabicPeriod"/>
            </a:pPr>
            <a:r>
              <a:rPr lang="en-US" sz="1800" b="1" dirty="0"/>
              <a:t>PROJECT MANAGEMENT PLAN</a:t>
            </a:r>
          </a:p>
          <a:p>
            <a:pPr marL="342900" indent="-342900">
              <a:buFont typeface="+mj-lt"/>
              <a:buAutoNum type="arabicPeriod"/>
            </a:pPr>
            <a:r>
              <a:rPr lang="en-US" sz="1800" b="1" dirty="0"/>
              <a:t>PROJECT DOCUMENTS</a:t>
            </a:r>
          </a:p>
          <a:p>
            <a:pPr lvl="1"/>
            <a:r>
              <a:rPr lang="en-US" sz="1600" dirty="0"/>
              <a:t>Assumption log. </a:t>
            </a:r>
          </a:p>
          <a:p>
            <a:pPr lvl="1"/>
            <a:r>
              <a:rPr lang="fr-FR" sz="1600" dirty="0" err="1"/>
              <a:t>Requirements</a:t>
            </a:r>
            <a:r>
              <a:rPr lang="fr-FR" sz="1600" dirty="0"/>
              <a:t> documentation. </a:t>
            </a:r>
          </a:p>
          <a:p>
            <a:pPr lvl="1"/>
            <a:r>
              <a:rPr lang="en-US" sz="1600" dirty="0"/>
              <a:t>Risk register. </a:t>
            </a:r>
          </a:p>
          <a:p>
            <a:pPr marL="342900" indent="-342900">
              <a:buFont typeface="+mj-lt"/>
              <a:buAutoNum type="arabicPeriod"/>
            </a:pPr>
            <a:r>
              <a:rPr lang="en-US" sz="1800" b="1" dirty="0"/>
              <a:t>ENTERPRISE ENVIRONMENTAL FACTORS</a:t>
            </a:r>
          </a:p>
          <a:p>
            <a:pPr lvl="1"/>
            <a:r>
              <a:rPr lang="en-US" sz="1600" dirty="0"/>
              <a:t>Organization’s culture,</a:t>
            </a:r>
          </a:p>
          <a:p>
            <a:pPr lvl="1"/>
            <a:r>
              <a:rPr lang="en-US" sz="1600" dirty="0"/>
              <a:t>Infrastructure,</a:t>
            </a:r>
          </a:p>
          <a:p>
            <a:pPr lvl="1"/>
            <a:r>
              <a:rPr lang="en-US" sz="1600" dirty="0"/>
              <a:t>Personnel administration, and</a:t>
            </a:r>
          </a:p>
          <a:p>
            <a:pPr lvl="1"/>
            <a:r>
              <a:rPr lang="en-US" sz="1600" dirty="0"/>
              <a:t>Marketplace conditions.</a:t>
            </a:r>
            <a:endParaRPr lang="en-US" sz="1000" b="1"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3719408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DEFINE SCOPE: TOOLS AND TECHNIQUES</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b="1" dirty="0"/>
              <a:t>EXPERT JUDGMENT</a:t>
            </a:r>
          </a:p>
          <a:p>
            <a:pPr marL="457200" indent="-457200">
              <a:buFont typeface="+mj-lt"/>
              <a:buAutoNum type="arabicPeriod"/>
            </a:pPr>
            <a:r>
              <a:rPr lang="en-US" b="1" dirty="0"/>
              <a:t>DATA ANALYSIS</a:t>
            </a:r>
          </a:p>
          <a:p>
            <a:pPr marL="457200" indent="-457200">
              <a:buFont typeface="+mj-lt"/>
              <a:buAutoNum type="arabicPeriod"/>
            </a:pPr>
            <a:r>
              <a:rPr lang="en-US" b="1" dirty="0"/>
              <a:t>DECISION MAKING</a:t>
            </a:r>
          </a:p>
          <a:p>
            <a:pPr marL="457200" indent="-457200">
              <a:buFont typeface="+mj-lt"/>
              <a:buAutoNum type="arabicPeriod"/>
            </a:pPr>
            <a:r>
              <a:rPr lang="en-US" b="1" dirty="0"/>
              <a:t>INTERPERSONAL AND TEAM SKILLS</a:t>
            </a:r>
          </a:p>
          <a:p>
            <a:pPr marL="457200" indent="-457200">
              <a:buFont typeface="+mj-lt"/>
              <a:buAutoNum type="arabicPeriod"/>
            </a:pPr>
            <a:r>
              <a:rPr lang="en-US" b="1" dirty="0"/>
              <a:t>PRODUCT ANALYSIS</a:t>
            </a:r>
          </a:p>
          <a:p>
            <a:pPr marL="0" indent="0">
              <a:buNone/>
            </a:pPr>
            <a:r>
              <a:rPr lang="en-US" dirty="0"/>
              <a:t>Examples of product analysis techniques could be:</a:t>
            </a:r>
          </a:p>
          <a:p>
            <a:pPr lvl="1"/>
            <a:r>
              <a:rPr lang="en-US" dirty="0"/>
              <a:t>Product breakdown,</a:t>
            </a:r>
          </a:p>
          <a:p>
            <a:pPr lvl="1"/>
            <a:r>
              <a:rPr lang="en-US" dirty="0"/>
              <a:t>Requirements analysis,</a:t>
            </a:r>
          </a:p>
          <a:p>
            <a:pPr lvl="1"/>
            <a:r>
              <a:rPr lang="en-US" dirty="0"/>
              <a:t>Systems analysis,</a:t>
            </a:r>
          </a:p>
          <a:p>
            <a:pPr lvl="1"/>
            <a:r>
              <a:rPr lang="en-US" dirty="0"/>
              <a:t>Value analysis, and</a:t>
            </a:r>
          </a:p>
          <a:p>
            <a:pPr marL="201168" lvl="1" indent="0">
              <a:buNone/>
            </a:pPr>
            <a:endParaRPr lang="en-US" strike="sngStrike"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967773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8402" y="1905000"/>
            <a:ext cx="1895223" cy="4495801"/>
          </a:xfrm>
        </p:spPr>
        <p:txBody>
          <a:bodyPr>
            <a:noAutofit/>
          </a:bodyPr>
          <a:lstStyle/>
          <a:p>
            <a:pPr marL="0" indent="0">
              <a:lnSpc>
                <a:spcPct val="110000"/>
              </a:lnSpc>
              <a:spcBef>
                <a:spcPts val="600"/>
              </a:spcBef>
              <a:spcAft>
                <a:spcPts val="600"/>
              </a:spcAft>
              <a:buNone/>
            </a:pPr>
            <a:r>
              <a:rPr lang="en-US" altLang="en-US" sz="1600" b="1" u="sng" dirty="0"/>
              <a:t>Project Management Process Groups: </a:t>
            </a:r>
            <a:r>
              <a:rPr lang="en-US" altLang="en-US" sz="1600" dirty="0"/>
              <a:t>Project Management Processes are grouped under one of these 5 process groups:</a:t>
            </a:r>
          </a:p>
          <a:p>
            <a:pPr marL="342900" indent="-342900">
              <a:lnSpc>
                <a:spcPct val="110000"/>
              </a:lnSpc>
              <a:spcBef>
                <a:spcPts val="600"/>
              </a:spcBef>
              <a:spcAft>
                <a:spcPts val="600"/>
              </a:spcAft>
              <a:buFont typeface="+mj-lt"/>
              <a:buAutoNum type="arabicPeriod"/>
            </a:pPr>
            <a:r>
              <a:rPr lang="en-US" altLang="en-US" sz="1600" b="1" dirty="0"/>
              <a:t>Initiating</a:t>
            </a:r>
          </a:p>
          <a:p>
            <a:pPr marL="342900" indent="-342900">
              <a:lnSpc>
                <a:spcPct val="110000"/>
              </a:lnSpc>
              <a:spcBef>
                <a:spcPts val="600"/>
              </a:spcBef>
              <a:spcAft>
                <a:spcPts val="600"/>
              </a:spcAft>
              <a:buFont typeface="+mj-lt"/>
              <a:buAutoNum type="arabicPeriod"/>
            </a:pPr>
            <a:r>
              <a:rPr lang="en-US" altLang="en-US" sz="1600" b="1" dirty="0"/>
              <a:t>Planning</a:t>
            </a:r>
          </a:p>
          <a:p>
            <a:pPr marL="342900" indent="-342900">
              <a:lnSpc>
                <a:spcPct val="110000"/>
              </a:lnSpc>
              <a:spcBef>
                <a:spcPts val="600"/>
              </a:spcBef>
              <a:spcAft>
                <a:spcPts val="600"/>
              </a:spcAft>
              <a:buFont typeface="+mj-lt"/>
              <a:buAutoNum type="arabicPeriod"/>
            </a:pPr>
            <a:r>
              <a:rPr lang="en-US" altLang="en-US" sz="1600" b="1" dirty="0"/>
              <a:t>Monitoring and Controlling</a:t>
            </a:r>
          </a:p>
          <a:p>
            <a:pPr marL="342900" indent="-342900">
              <a:lnSpc>
                <a:spcPct val="110000"/>
              </a:lnSpc>
              <a:spcBef>
                <a:spcPts val="600"/>
              </a:spcBef>
              <a:spcAft>
                <a:spcPts val="600"/>
              </a:spcAft>
              <a:buFont typeface="+mj-lt"/>
              <a:buAutoNum type="arabicPeriod"/>
            </a:pPr>
            <a:r>
              <a:rPr lang="en-US" altLang="en-US" sz="1600" b="1" dirty="0"/>
              <a:t>Executing </a:t>
            </a:r>
          </a:p>
          <a:p>
            <a:pPr marL="342900" indent="-342900">
              <a:lnSpc>
                <a:spcPct val="110000"/>
              </a:lnSpc>
              <a:spcBef>
                <a:spcPts val="600"/>
              </a:spcBef>
              <a:spcAft>
                <a:spcPts val="600"/>
              </a:spcAft>
              <a:buFont typeface="+mj-lt"/>
              <a:buAutoNum type="arabicPeriod"/>
            </a:pPr>
            <a:r>
              <a:rPr lang="en-US" altLang="en-US" sz="1600" b="1" dirty="0"/>
              <a:t>Closing</a:t>
            </a:r>
          </a:p>
          <a:p>
            <a:pPr>
              <a:lnSpc>
                <a:spcPct val="110000"/>
              </a:lnSpc>
              <a:spcBef>
                <a:spcPts val="600"/>
              </a:spcBef>
              <a:spcAft>
                <a:spcPts val="600"/>
              </a:spcAft>
            </a:pPr>
            <a:endParaRPr lang="en-US" altLang="en-US" sz="1600" dirty="0"/>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
        <p:nvSpPr>
          <p:cNvPr id="4" name="TextBox 3"/>
          <p:cNvSpPr txBox="1"/>
          <p:nvPr/>
        </p:nvSpPr>
        <p:spPr>
          <a:xfrm>
            <a:off x="7772400" y="5357657"/>
            <a:ext cx="304800" cy="307777"/>
          </a:xfrm>
          <a:prstGeom prst="rect">
            <a:avLst/>
          </a:prstGeom>
          <a:noFill/>
        </p:spPr>
        <p:txBody>
          <a:bodyPr wrap="square" rtlCol="0">
            <a:spAutoFit/>
          </a:bodyPr>
          <a:lstStyle/>
          <a:p>
            <a:r>
              <a:rPr lang="en-US" sz="1400" dirty="0"/>
              <a:t>*</a:t>
            </a:r>
          </a:p>
        </p:txBody>
      </p:sp>
      <p:grpSp>
        <p:nvGrpSpPr>
          <p:cNvPr id="7" name="Group 15"/>
          <p:cNvGrpSpPr>
            <a:grpSpLocks/>
          </p:cNvGrpSpPr>
          <p:nvPr/>
        </p:nvGrpSpPr>
        <p:grpSpPr bwMode="auto">
          <a:xfrm>
            <a:off x="4419601" y="1905000"/>
            <a:ext cx="5921375" cy="3825875"/>
            <a:chOff x="2133600" y="2057400"/>
            <a:chExt cx="4940300" cy="3581400"/>
          </a:xfrm>
        </p:grpSpPr>
        <p:pic>
          <p:nvPicPr>
            <p:cNvPr id="8" name="Picture 6" descr="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057400"/>
              <a:ext cx="49403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2476603" y="2333625"/>
              <a:ext cx="793352" cy="43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en-US" sz="1200" b="1" dirty="0">
                  <a:solidFill>
                    <a:schemeClr val="tx1"/>
                  </a:solidFill>
                  <a:latin typeface="Arial" panose="020B0604020202020204" pitchFamily="34" charset="0"/>
                </a:rPr>
                <a:t>Initiating</a:t>
              </a:r>
            </a:p>
            <a:p>
              <a:pPr algn="ctr" eaLnBrk="1" hangingPunct="1">
                <a:spcBef>
                  <a:spcPct val="0"/>
                </a:spcBef>
                <a:buClrTx/>
                <a:buFontTx/>
                <a:buNone/>
              </a:pPr>
              <a:r>
                <a:rPr lang="en-US" altLang="en-US" sz="1200" b="1" dirty="0">
                  <a:solidFill>
                    <a:schemeClr val="tx1"/>
                  </a:solidFill>
                  <a:latin typeface="Arial" panose="020B0604020202020204" pitchFamily="34" charset="0"/>
                </a:rPr>
                <a:t>Processes</a:t>
              </a:r>
            </a:p>
          </p:txBody>
        </p:sp>
        <p:sp>
          <p:nvSpPr>
            <p:cNvPr id="10" name="Text Box 8"/>
            <p:cNvSpPr txBox="1">
              <a:spLocks noChangeArrowheads="1"/>
            </p:cNvSpPr>
            <p:nvPr/>
          </p:nvSpPr>
          <p:spPr bwMode="auto">
            <a:xfrm>
              <a:off x="4186341" y="2333625"/>
              <a:ext cx="793352" cy="43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en-US" sz="1200" b="1">
                  <a:solidFill>
                    <a:schemeClr val="tx1"/>
                  </a:solidFill>
                  <a:latin typeface="Arial" panose="020B0604020202020204" pitchFamily="34" charset="0"/>
                </a:rPr>
                <a:t>Planning</a:t>
              </a:r>
            </a:p>
            <a:p>
              <a:pPr algn="ctr" eaLnBrk="1" hangingPunct="1">
                <a:spcBef>
                  <a:spcPct val="0"/>
                </a:spcBef>
                <a:buClrTx/>
                <a:buFontTx/>
                <a:buNone/>
              </a:pPr>
              <a:r>
                <a:rPr lang="en-US" altLang="en-US" sz="1200" b="1">
                  <a:solidFill>
                    <a:schemeClr val="tx1"/>
                  </a:solidFill>
                  <a:latin typeface="Arial" panose="020B0604020202020204" pitchFamily="34" charset="0"/>
                </a:rPr>
                <a:t>Processes</a:t>
              </a:r>
            </a:p>
          </p:txBody>
        </p:sp>
        <p:sp>
          <p:nvSpPr>
            <p:cNvPr id="11" name="Text Box 9"/>
            <p:cNvSpPr txBox="1">
              <a:spLocks noChangeArrowheads="1"/>
            </p:cNvSpPr>
            <p:nvPr/>
          </p:nvSpPr>
          <p:spPr bwMode="auto">
            <a:xfrm>
              <a:off x="4162268" y="3438525"/>
              <a:ext cx="841499" cy="77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en-US" sz="1200" b="1" dirty="0">
                  <a:solidFill>
                    <a:schemeClr val="tx1"/>
                  </a:solidFill>
                  <a:latin typeface="Arial" panose="020B0604020202020204" pitchFamily="34" charset="0"/>
                </a:rPr>
                <a:t>Monitoring</a:t>
              </a:r>
            </a:p>
            <a:p>
              <a:pPr algn="ctr" eaLnBrk="1" hangingPunct="1">
                <a:spcBef>
                  <a:spcPct val="0"/>
                </a:spcBef>
                <a:buClrTx/>
                <a:buFontTx/>
                <a:buNone/>
              </a:pPr>
              <a:r>
                <a:rPr lang="en-US" altLang="en-US" sz="1200" b="1" dirty="0">
                  <a:solidFill>
                    <a:schemeClr val="tx1"/>
                  </a:solidFill>
                  <a:latin typeface="Arial" panose="020B0604020202020204" pitchFamily="34" charset="0"/>
                </a:rPr>
                <a:t>And</a:t>
              </a:r>
            </a:p>
            <a:p>
              <a:pPr algn="ctr" eaLnBrk="1" hangingPunct="1">
                <a:spcBef>
                  <a:spcPct val="0"/>
                </a:spcBef>
                <a:buClrTx/>
                <a:buFontTx/>
                <a:buNone/>
              </a:pPr>
              <a:r>
                <a:rPr lang="en-US" altLang="en-US" sz="1200" b="1" dirty="0">
                  <a:solidFill>
                    <a:schemeClr val="tx1"/>
                  </a:solidFill>
                  <a:latin typeface="Arial" panose="020B0604020202020204" pitchFamily="34" charset="0"/>
                </a:rPr>
                <a:t>Controlling</a:t>
              </a:r>
            </a:p>
            <a:p>
              <a:pPr algn="ctr" eaLnBrk="1" hangingPunct="1">
                <a:spcBef>
                  <a:spcPct val="0"/>
                </a:spcBef>
                <a:buClrTx/>
                <a:buFontTx/>
                <a:buNone/>
              </a:pPr>
              <a:r>
                <a:rPr lang="en-US" altLang="en-US" sz="1200" b="1" dirty="0">
                  <a:solidFill>
                    <a:schemeClr val="tx1"/>
                  </a:solidFill>
                  <a:latin typeface="Arial" panose="020B0604020202020204" pitchFamily="34" charset="0"/>
                </a:rPr>
                <a:t>Processes</a:t>
              </a:r>
            </a:p>
          </p:txBody>
        </p:sp>
        <p:sp>
          <p:nvSpPr>
            <p:cNvPr id="12" name="Text Box 10"/>
            <p:cNvSpPr txBox="1">
              <a:spLocks noChangeArrowheads="1"/>
            </p:cNvSpPr>
            <p:nvPr/>
          </p:nvSpPr>
          <p:spPr bwMode="auto">
            <a:xfrm>
              <a:off x="6029429" y="3621088"/>
              <a:ext cx="793352" cy="43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en-US" sz="1200" b="1">
                  <a:solidFill>
                    <a:schemeClr val="tx1"/>
                  </a:solidFill>
                  <a:latin typeface="Arial" panose="020B0604020202020204" pitchFamily="34" charset="0"/>
                </a:rPr>
                <a:t>Executing</a:t>
              </a:r>
            </a:p>
            <a:p>
              <a:pPr algn="ctr" eaLnBrk="1" hangingPunct="1">
                <a:spcBef>
                  <a:spcPct val="0"/>
                </a:spcBef>
                <a:buClrTx/>
                <a:buFontTx/>
                <a:buNone/>
              </a:pPr>
              <a:r>
                <a:rPr lang="en-US" altLang="en-US" sz="1200" b="1">
                  <a:solidFill>
                    <a:schemeClr val="tx1"/>
                  </a:solidFill>
                  <a:latin typeface="Arial" panose="020B0604020202020204" pitchFamily="34" charset="0"/>
                </a:rPr>
                <a:t>Processes</a:t>
              </a:r>
            </a:p>
          </p:txBody>
        </p:sp>
        <p:sp>
          <p:nvSpPr>
            <p:cNvPr id="13" name="Text Box 11"/>
            <p:cNvSpPr txBox="1">
              <a:spLocks noChangeArrowheads="1"/>
            </p:cNvSpPr>
            <p:nvPr/>
          </p:nvSpPr>
          <p:spPr bwMode="auto">
            <a:xfrm>
              <a:off x="4186341" y="4953000"/>
              <a:ext cx="793352" cy="43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en-US" sz="1200" b="1">
                  <a:solidFill>
                    <a:schemeClr val="tx1"/>
                  </a:solidFill>
                  <a:latin typeface="Arial" panose="020B0604020202020204" pitchFamily="34" charset="0"/>
                </a:rPr>
                <a:t>Closing</a:t>
              </a:r>
            </a:p>
            <a:p>
              <a:pPr algn="ctr" eaLnBrk="1" hangingPunct="1">
                <a:spcBef>
                  <a:spcPct val="0"/>
                </a:spcBef>
                <a:buClrTx/>
                <a:buFontTx/>
                <a:buNone/>
              </a:pPr>
              <a:r>
                <a:rPr lang="en-US" altLang="en-US" sz="1200" b="1">
                  <a:solidFill>
                    <a:schemeClr val="tx1"/>
                  </a:solidFill>
                  <a:latin typeface="Arial" panose="020B0604020202020204" pitchFamily="34" charset="0"/>
                </a:rPr>
                <a:t>Processes</a:t>
              </a:r>
            </a:p>
          </p:txBody>
        </p:sp>
        <p:sp>
          <p:nvSpPr>
            <p:cNvPr id="14" name="Line 12"/>
            <p:cNvSpPr>
              <a:spLocks noChangeShapeType="1"/>
            </p:cNvSpPr>
            <p:nvPr/>
          </p:nvSpPr>
          <p:spPr bwMode="auto">
            <a:xfrm>
              <a:off x="3516217" y="2562225"/>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5" name="Line 13"/>
            <p:cNvSpPr>
              <a:spLocks noChangeShapeType="1"/>
            </p:cNvSpPr>
            <p:nvPr/>
          </p:nvSpPr>
          <p:spPr bwMode="auto">
            <a:xfrm>
              <a:off x="5230717" y="2562225"/>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6" name="Line 14"/>
            <p:cNvSpPr>
              <a:spLocks noChangeShapeType="1"/>
            </p:cNvSpPr>
            <p:nvPr/>
          </p:nvSpPr>
          <p:spPr bwMode="auto">
            <a:xfrm>
              <a:off x="6434042" y="2552700"/>
              <a:ext cx="0" cy="847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7" name="Line 15"/>
            <p:cNvSpPr>
              <a:spLocks noChangeShapeType="1"/>
            </p:cNvSpPr>
            <p:nvPr/>
          </p:nvSpPr>
          <p:spPr bwMode="auto">
            <a:xfrm>
              <a:off x="5225955" y="3733800"/>
              <a:ext cx="555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8" name="Line 16"/>
            <p:cNvSpPr>
              <a:spLocks noChangeShapeType="1"/>
            </p:cNvSpPr>
            <p:nvPr/>
          </p:nvSpPr>
          <p:spPr bwMode="auto">
            <a:xfrm>
              <a:off x="5230717" y="3962400"/>
              <a:ext cx="555625"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1200"/>
            </a:p>
          </p:txBody>
        </p:sp>
        <p:sp>
          <p:nvSpPr>
            <p:cNvPr id="19" name="Line 17"/>
            <p:cNvSpPr>
              <a:spLocks noChangeShapeType="1"/>
            </p:cNvSpPr>
            <p:nvPr/>
          </p:nvSpPr>
          <p:spPr bwMode="auto">
            <a:xfrm>
              <a:off x="4583017" y="4324350"/>
              <a:ext cx="0" cy="3667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20" name="Line 18"/>
            <p:cNvSpPr>
              <a:spLocks noChangeShapeType="1"/>
            </p:cNvSpPr>
            <p:nvPr/>
          </p:nvSpPr>
          <p:spPr bwMode="auto">
            <a:xfrm flipV="1">
              <a:off x="4583017" y="30337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grpSp>
    </p:spTree>
    <p:extLst>
      <p:ext uri="{BB962C8B-B14F-4D97-AF65-F5344CB8AC3E}">
        <p14:creationId xmlns:p14="http://schemas.microsoft.com/office/powerpoint/2010/main" val="165624254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DEFINE SCOPE: OUTPUTS</a:t>
            </a:r>
          </a:p>
        </p:txBody>
      </p:sp>
      <p:sp>
        <p:nvSpPr>
          <p:cNvPr id="3" name="Content Placeholder 2"/>
          <p:cNvSpPr>
            <a:spLocks noGrp="1"/>
          </p:cNvSpPr>
          <p:nvPr>
            <p:ph idx="1"/>
          </p:nvPr>
        </p:nvSpPr>
        <p:spPr>
          <a:xfrm>
            <a:off x="2346960" y="1845734"/>
            <a:ext cx="3215641" cy="4023360"/>
          </a:xfrm>
        </p:spPr>
        <p:txBody>
          <a:bodyPr>
            <a:normAutofit/>
          </a:bodyPr>
          <a:lstStyle/>
          <a:p>
            <a:pPr marL="457200" indent="-457200">
              <a:buFont typeface="+mj-lt"/>
              <a:buAutoNum type="arabicPeriod"/>
            </a:pPr>
            <a:r>
              <a:rPr lang="en-US" b="1" dirty="0"/>
              <a:t>PROJECT SCOPE STATEMENT</a:t>
            </a:r>
          </a:p>
          <a:p>
            <a:pPr>
              <a:buFont typeface="Courier New" panose="02070309020205020404" pitchFamily="49" charset="0"/>
              <a:buChar char="o"/>
            </a:pPr>
            <a:r>
              <a:rPr lang="en-US" dirty="0"/>
              <a:t> Product scope description. </a:t>
            </a:r>
          </a:p>
          <a:p>
            <a:pPr>
              <a:buFont typeface="Courier New" panose="02070309020205020404" pitchFamily="49" charset="0"/>
              <a:buChar char="o"/>
            </a:pPr>
            <a:r>
              <a:rPr lang="en-US" dirty="0"/>
              <a:t> Deliverables. </a:t>
            </a:r>
          </a:p>
          <a:p>
            <a:pPr>
              <a:buFont typeface="Courier New" panose="02070309020205020404" pitchFamily="49" charset="0"/>
              <a:buChar char="o"/>
            </a:pPr>
            <a:r>
              <a:rPr lang="en-US" dirty="0"/>
              <a:t> Acceptance criteria. </a:t>
            </a:r>
          </a:p>
          <a:p>
            <a:pPr>
              <a:buFont typeface="Courier New" panose="02070309020205020404" pitchFamily="49" charset="0"/>
              <a:buChar char="o"/>
            </a:pPr>
            <a:r>
              <a:rPr lang="en-US" dirty="0"/>
              <a:t> Project exclusions. </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095883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7559040" cy="399195"/>
          </a:xfrm>
        </p:spPr>
        <p:txBody>
          <a:bodyPr>
            <a:normAutofit fontScale="90000"/>
          </a:bodyPr>
          <a:lstStyle/>
          <a:p>
            <a:r>
              <a:rPr lang="en-US" sz="4000" dirty="0"/>
              <a:t>Sample Scope Statement</a:t>
            </a:r>
            <a:br>
              <a:rPr lang="en-US" sz="1100" dirty="0"/>
            </a:br>
            <a:r>
              <a:rPr lang="en-US" sz="1100" dirty="0"/>
              <a:t>Source: </a:t>
            </a:r>
            <a:r>
              <a:rPr lang="en-US" sz="1100" dirty="0">
                <a:hlinkClick r:id="rId2"/>
              </a:rPr>
              <a:t>https://www.projectmanagementdocs.com/template/project-planning/scope-management-plan/</a:t>
            </a:r>
            <a:endParaRPr lang="en-US" sz="1100" dirty="0"/>
          </a:p>
        </p:txBody>
      </p:sp>
      <p:graphicFrame>
        <p:nvGraphicFramePr>
          <p:cNvPr id="8" name="Table 7"/>
          <p:cNvGraphicFramePr>
            <a:graphicFrameLocks noGrp="1"/>
          </p:cNvGraphicFramePr>
          <p:nvPr/>
        </p:nvGraphicFramePr>
        <p:xfrm>
          <a:off x="1676400" y="713876"/>
          <a:ext cx="8763000" cy="5610725"/>
        </p:xfrm>
        <a:graphic>
          <a:graphicData uri="http://schemas.openxmlformats.org/drawingml/2006/table">
            <a:tbl>
              <a:tblPr firstRow="1" bandRow="1">
                <a:tableStyleId>{0E3FDE45-AF77-4B5C-9715-49D594BDF05E}</a:tableStyleId>
              </a:tblPr>
              <a:tblGrid>
                <a:gridCol w="2187246">
                  <a:extLst>
                    <a:ext uri="{9D8B030D-6E8A-4147-A177-3AD203B41FA5}">
                      <a16:colId xmlns:a16="http://schemas.microsoft.com/office/drawing/2014/main" val="800067564"/>
                    </a:ext>
                  </a:extLst>
                </a:gridCol>
                <a:gridCol w="6575754">
                  <a:extLst>
                    <a:ext uri="{9D8B030D-6E8A-4147-A177-3AD203B41FA5}">
                      <a16:colId xmlns:a16="http://schemas.microsoft.com/office/drawing/2014/main" val="3021457842"/>
                    </a:ext>
                  </a:extLst>
                </a:gridCol>
              </a:tblGrid>
              <a:tr h="1490426">
                <a:tc>
                  <a:txBody>
                    <a:bodyPr/>
                    <a:lstStyle/>
                    <a:p>
                      <a:pPr marL="0" marR="0">
                        <a:lnSpc>
                          <a:spcPct val="107000"/>
                        </a:lnSpc>
                        <a:spcBef>
                          <a:spcPts val="0"/>
                        </a:spcBef>
                        <a:spcAft>
                          <a:spcPts val="0"/>
                        </a:spcAft>
                      </a:pPr>
                      <a:r>
                        <a:rPr lang="en-US" sz="1200" dirty="0">
                          <a:effectLst/>
                        </a:rPr>
                        <a:t>Scope Description and Deliverables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0" marR="0">
                        <a:lnSpc>
                          <a:spcPct val="107000"/>
                        </a:lnSpc>
                        <a:spcBef>
                          <a:spcPts val="0"/>
                        </a:spcBef>
                        <a:spcAft>
                          <a:spcPts val="0"/>
                        </a:spcAft>
                      </a:pPr>
                      <a:r>
                        <a:rPr lang="en-US" sz="1200" dirty="0">
                          <a:effectLst/>
                        </a:rPr>
                        <a:t>This project includes the design, programming, and testing of a new software application for tracking the company’s finances.  This project will be managed using the PMI framework.</a:t>
                      </a:r>
                    </a:p>
                    <a:p>
                      <a:pPr marL="0" marR="0">
                        <a:lnSpc>
                          <a:spcPct val="107000"/>
                        </a:lnSpc>
                        <a:spcBef>
                          <a:spcPts val="0"/>
                        </a:spcBef>
                        <a:spcAft>
                          <a:spcPts val="0"/>
                        </a:spcAft>
                      </a:pPr>
                      <a:r>
                        <a:rPr lang="en-US" sz="1200" dirty="0">
                          <a:effectLst/>
                        </a:rPr>
                        <a:t> </a:t>
                      </a:r>
                    </a:p>
                    <a:p>
                      <a:pPr marL="0" marR="0">
                        <a:lnSpc>
                          <a:spcPct val="107000"/>
                        </a:lnSpc>
                        <a:spcBef>
                          <a:spcPts val="0"/>
                        </a:spcBef>
                        <a:spcAft>
                          <a:spcPts val="0"/>
                        </a:spcAft>
                      </a:pPr>
                      <a:r>
                        <a:rPr lang="en-US" sz="1200" dirty="0">
                          <a:effectLst/>
                        </a:rPr>
                        <a:t>The deliverables for this project are </a:t>
                      </a:r>
                    </a:p>
                    <a:p>
                      <a:pPr marL="342900" marR="0" lvl="0" indent="-342900">
                        <a:lnSpc>
                          <a:spcPct val="107000"/>
                        </a:lnSpc>
                        <a:spcBef>
                          <a:spcPts val="0"/>
                        </a:spcBef>
                        <a:spcAft>
                          <a:spcPts val="0"/>
                        </a:spcAft>
                        <a:buFont typeface="+mj-lt"/>
                        <a:buAutoNum type="arabicPeriod"/>
                      </a:pPr>
                      <a:r>
                        <a:rPr lang="en-US" sz="1200" dirty="0">
                          <a:effectLst/>
                        </a:rPr>
                        <a:t>software application for finance tracking</a:t>
                      </a:r>
                    </a:p>
                    <a:p>
                      <a:pPr marL="342900" marR="0" lvl="0" indent="-342900">
                        <a:lnSpc>
                          <a:spcPct val="107000"/>
                        </a:lnSpc>
                        <a:spcBef>
                          <a:spcPts val="0"/>
                        </a:spcBef>
                        <a:spcAft>
                          <a:spcPts val="0"/>
                        </a:spcAft>
                        <a:buFont typeface="+mj-lt"/>
                        <a:buAutoNum type="arabicPeriod"/>
                      </a:pPr>
                      <a:r>
                        <a:rPr lang="en-US" sz="1200" dirty="0">
                          <a:effectLst/>
                        </a:rPr>
                        <a:t>documents related to project management activities including project chart, plans, requirements document, project performance reports and lessons learned reports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1711680775"/>
                  </a:ext>
                </a:extLst>
              </a:tr>
              <a:tr h="1361664">
                <a:tc>
                  <a:txBody>
                    <a:bodyPr/>
                    <a:lstStyle/>
                    <a:p>
                      <a:pPr marL="0" marR="0">
                        <a:lnSpc>
                          <a:spcPct val="107000"/>
                        </a:lnSpc>
                        <a:spcBef>
                          <a:spcPts val="0"/>
                        </a:spcBef>
                        <a:spcAft>
                          <a:spcPts val="0"/>
                        </a:spcAft>
                      </a:pPr>
                      <a:r>
                        <a:rPr lang="en-US" sz="1200" dirty="0">
                          <a:effectLst/>
                        </a:rPr>
                        <a:t>Product Description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0" marR="0">
                        <a:lnSpc>
                          <a:spcPct val="107000"/>
                        </a:lnSpc>
                        <a:spcBef>
                          <a:spcPts val="0"/>
                        </a:spcBef>
                        <a:spcAft>
                          <a:spcPts val="0"/>
                        </a:spcAft>
                      </a:pPr>
                      <a:r>
                        <a:rPr lang="en-US" sz="1200" dirty="0">
                          <a:effectLst/>
                        </a:rPr>
                        <a:t>The finance tracking application shall include the following features:</a:t>
                      </a:r>
                    </a:p>
                    <a:p>
                      <a:pPr marL="342900" marR="0" lvl="0" indent="-342900">
                        <a:lnSpc>
                          <a:spcPct val="107000"/>
                        </a:lnSpc>
                        <a:spcBef>
                          <a:spcPts val="0"/>
                        </a:spcBef>
                        <a:spcAft>
                          <a:spcPts val="0"/>
                        </a:spcAft>
                        <a:buFont typeface="+mj-lt"/>
                        <a:buAutoNum type="arabicPeriod"/>
                      </a:pPr>
                      <a:r>
                        <a:rPr lang="en-US" sz="1200" dirty="0">
                          <a:effectLst/>
                        </a:rPr>
                        <a:t>Manage general accounting procedures</a:t>
                      </a:r>
                    </a:p>
                    <a:p>
                      <a:pPr marL="342900" marR="0" lvl="0" indent="-342900">
                        <a:lnSpc>
                          <a:spcPct val="107000"/>
                        </a:lnSpc>
                        <a:spcBef>
                          <a:spcPts val="0"/>
                        </a:spcBef>
                        <a:spcAft>
                          <a:spcPts val="0"/>
                        </a:spcAft>
                        <a:buFont typeface="+mj-lt"/>
                        <a:buAutoNum type="arabicPeriod"/>
                      </a:pPr>
                      <a:r>
                        <a:rPr lang="en-US" sz="1200" dirty="0">
                          <a:effectLst/>
                        </a:rPr>
                        <a:t>Manage and report on expenses</a:t>
                      </a:r>
                    </a:p>
                    <a:p>
                      <a:pPr marL="342900" marR="0" lvl="0" indent="-342900">
                        <a:lnSpc>
                          <a:spcPct val="107000"/>
                        </a:lnSpc>
                        <a:spcBef>
                          <a:spcPts val="0"/>
                        </a:spcBef>
                        <a:spcAft>
                          <a:spcPts val="0"/>
                        </a:spcAft>
                        <a:buFont typeface="+mj-lt"/>
                        <a:buAutoNum type="arabicPeriod"/>
                      </a:pPr>
                      <a:r>
                        <a:rPr lang="en-US" sz="1200" dirty="0">
                          <a:effectLst/>
                        </a:rPr>
                        <a:t>Mange and report on budget and  cash flow</a:t>
                      </a:r>
                    </a:p>
                    <a:p>
                      <a:pPr marL="342900" marR="0" lvl="0" indent="-342900">
                        <a:lnSpc>
                          <a:spcPct val="107000"/>
                        </a:lnSpc>
                        <a:spcBef>
                          <a:spcPts val="0"/>
                        </a:spcBef>
                        <a:spcAft>
                          <a:spcPts val="0"/>
                        </a:spcAft>
                        <a:buFont typeface="+mj-lt"/>
                        <a:buAutoNum type="arabicPeriod"/>
                      </a:pPr>
                      <a:r>
                        <a:rPr lang="en-US" sz="1200" dirty="0">
                          <a:effectLst/>
                        </a:rPr>
                        <a:t>Provide three levels access security</a:t>
                      </a:r>
                    </a:p>
                    <a:p>
                      <a:pPr marL="0" marR="0">
                        <a:lnSpc>
                          <a:spcPct val="107000"/>
                        </a:lnSpc>
                        <a:spcBef>
                          <a:spcPts val="0"/>
                        </a:spcBef>
                        <a:spcAft>
                          <a:spcPts val="0"/>
                        </a:spcAft>
                      </a:pPr>
                      <a:r>
                        <a:rPr lang="en-US" sz="1200" dirty="0">
                          <a:effectLst/>
                        </a:rPr>
                        <a:t>Product will be tested, implemented for the users in the finance department.  Training will be provided to 10 users.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4289151369"/>
                  </a:ext>
                </a:extLst>
              </a:tr>
              <a:tr h="778093">
                <a:tc>
                  <a:txBody>
                    <a:bodyPr/>
                    <a:lstStyle/>
                    <a:p>
                      <a:pPr marL="0" marR="0" indent="0">
                        <a:lnSpc>
                          <a:spcPct val="107000"/>
                        </a:lnSpc>
                        <a:spcBef>
                          <a:spcPts val="0"/>
                        </a:spcBef>
                        <a:spcAft>
                          <a:spcPts val="0"/>
                        </a:spcAft>
                        <a:buFontTx/>
                        <a:buNone/>
                      </a:pPr>
                      <a:r>
                        <a:rPr lang="en-US" sz="1200" dirty="0">
                          <a:effectLst/>
                        </a:rPr>
                        <a:t>Exclusions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rPr>
                        <a:t>This project does not include purchase of hardware or the ongoing operations and maintenance of the software.  </a:t>
                      </a:r>
                    </a:p>
                    <a:p>
                      <a:pPr marL="171450" marR="0" indent="-171450">
                        <a:lnSpc>
                          <a:spcPct val="107000"/>
                        </a:lnSpc>
                        <a:spcBef>
                          <a:spcPts val="0"/>
                        </a:spcBef>
                        <a:spcAft>
                          <a:spcPts val="0"/>
                        </a:spcAft>
                        <a:buFont typeface="Arial" panose="020B0604020202020204" pitchFamily="34" charset="0"/>
                        <a:buChar char="•"/>
                      </a:pPr>
                      <a:r>
                        <a:rPr lang="en-US" sz="1200" dirty="0">
                          <a:effectLst/>
                        </a:rPr>
                        <a:t> This application does not include the management of inventory or payroll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1474021738"/>
                  </a:ext>
                </a:extLst>
              </a:tr>
              <a:tr h="583570">
                <a:tc>
                  <a:txBody>
                    <a:bodyPr/>
                    <a:lstStyle/>
                    <a:p>
                      <a:pPr marL="0" marR="0">
                        <a:lnSpc>
                          <a:spcPct val="107000"/>
                        </a:lnSpc>
                        <a:spcBef>
                          <a:spcPts val="0"/>
                        </a:spcBef>
                        <a:spcAft>
                          <a:spcPts val="0"/>
                        </a:spcAft>
                      </a:pPr>
                      <a:r>
                        <a:rPr lang="en-US" sz="1200" dirty="0">
                          <a:effectLst/>
                        </a:rPr>
                        <a:t>Acceptance Criteria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0" marR="0">
                        <a:lnSpc>
                          <a:spcPct val="107000"/>
                        </a:lnSpc>
                        <a:spcBef>
                          <a:spcPts val="0"/>
                        </a:spcBef>
                        <a:spcAft>
                          <a:spcPts val="0"/>
                        </a:spcAft>
                      </a:pPr>
                      <a:r>
                        <a:rPr lang="en-US" sz="1200" dirty="0">
                          <a:effectLst/>
                        </a:rPr>
                        <a:t>This project will be accepted once the new software has been successfully tested in each department and has been shown to be compatible with the company’s current information technology (IT) infrastructure.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2540324418"/>
                  </a:ext>
                </a:extLst>
              </a:tr>
              <a:tr h="646348">
                <a:tc>
                  <a:txBody>
                    <a:bodyPr/>
                    <a:lstStyle/>
                    <a:p>
                      <a:pPr marL="0" marR="0">
                        <a:lnSpc>
                          <a:spcPct val="107000"/>
                        </a:lnSpc>
                        <a:spcBef>
                          <a:spcPts val="0"/>
                        </a:spcBef>
                        <a:spcAft>
                          <a:spcPts val="0"/>
                        </a:spcAft>
                      </a:pPr>
                      <a:r>
                        <a:rPr lang="en-US" sz="1200">
                          <a:effectLst/>
                        </a:rPr>
                        <a:t>Constraints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0" marR="0">
                        <a:lnSpc>
                          <a:spcPct val="107000"/>
                        </a:lnSpc>
                        <a:spcBef>
                          <a:spcPts val="0"/>
                        </a:spcBef>
                        <a:spcAft>
                          <a:spcPts val="0"/>
                        </a:spcAft>
                      </a:pPr>
                      <a:r>
                        <a:rPr lang="en-US" sz="1200" dirty="0">
                          <a:effectLst/>
                        </a:rPr>
                        <a:t>Only internal personnel and resources may be used for this project.  Additionally, the project is not to exceed 180 days in duration or $450,000 in spending.  The database is to be deployed on MS/SQL.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4166411497"/>
                  </a:ext>
                </a:extLst>
              </a:tr>
              <a:tr h="750624">
                <a:tc>
                  <a:txBody>
                    <a:bodyPr/>
                    <a:lstStyle/>
                    <a:p>
                      <a:pPr marL="0" marR="0">
                        <a:lnSpc>
                          <a:spcPct val="107000"/>
                        </a:lnSpc>
                        <a:spcBef>
                          <a:spcPts val="0"/>
                        </a:spcBef>
                        <a:spcAft>
                          <a:spcPts val="0"/>
                        </a:spcAft>
                      </a:pPr>
                      <a:r>
                        <a:rPr lang="en-US" sz="1200" dirty="0">
                          <a:effectLst/>
                        </a:rPr>
                        <a:t>Assumptions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tc>
                  <a:txBody>
                    <a:bodyPr/>
                    <a:lstStyle/>
                    <a:p>
                      <a:pPr marL="0" marR="0">
                        <a:lnSpc>
                          <a:spcPct val="107000"/>
                        </a:lnSpc>
                        <a:spcBef>
                          <a:spcPts val="0"/>
                        </a:spcBef>
                        <a:spcAft>
                          <a:spcPts val="0"/>
                        </a:spcAft>
                      </a:pPr>
                      <a:r>
                        <a:rPr lang="en-US" sz="1200" dirty="0">
                          <a:effectLst/>
                        </a:rPr>
                        <a:t>Assumptions for this project are that support will be provided by the project sponsor and all department managers and that adequate internal resources are available for the successful completion of this project.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7384" marR="27384" marT="0" marB="0"/>
                </a:tc>
                <a:extLst>
                  <a:ext uri="{0D108BD9-81ED-4DB2-BD59-A6C34878D82A}">
                    <a16:rowId xmlns:a16="http://schemas.microsoft.com/office/drawing/2014/main" val="1014275619"/>
                  </a:ext>
                </a:extLst>
              </a:tr>
            </a:tbl>
          </a:graphicData>
        </a:graphic>
      </p:graphicFrame>
    </p:spTree>
    <p:extLst>
      <p:ext uri="{BB962C8B-B14F-4D97-AF65-F5344CB8AC3E}">
        <p14:creationId xmlns:p14="http://schemas.microsoft.com/office/powerpoint/2010/main" val="3877780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04999" y="685800"/>
            <a:ext cx="5661052" cy="5562600"/>
          </a:xfrm>
          <a:prstGeom prst="rect">
            <a:avLst/>
          </a:prstGeom>
        </p:spPr>
      </p:pic>
      <p:sp>
        <p:nvSpPr>
          <p:cNvPr id="6" name="TextBox 5"/>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155.</a:t>
            </a:r>
          </a:p>
        </p:txBody>
      </p:sp>
      <p:sp>
        <p:nvSpPr>
          <p:cNvPr id="2" name="TextBox 1"/>
          <p:cNvSpPr txBox="1"/>
          <p:nvPr/>
        </p:nvSpPr>
        <p:spPr>
          <a:xfrm>
            <a:off x="8153400" y="2057400"/>
            <a:ext cx="1905000" cy="2862322"/>
          </a:xfrm>
          <a:prstGeom prst="rect">
            <a:avLst/>
          </a:prstGeom>
          <a:noFill/>
        </p:spPr>
        <p:txBody>
          <a:bodyPr wrap="square" rtlCol="0">
            <a:spAutoFit/>
          </a:bodyPr>
          <a:lstStyle/>
          <a:p>
            <a:r>
              <a:rPr lang="en-US" dirty="0"/>
              <a:t>Project scope statement and project charter are different in the level of detail contained in each. </a:t>
            </a:r>
          </a:p>
          <a:p>
            <a:r>
              <a:rPr lang="en-US" dirty="0"/>
              <a:t>The scope statement elements is more detailed.</a:t>
            </a:r>
          </a:p>
        </p:txBody>
      </p:sp>
    </p:spTree>
    <p:extLst>
      <p:ext uri="{BB962C8B-B14F-4D97-AF65-F5344CB8AC3E}">
        <p14:creationId xmlns:p14="http://schemas.microsoft.com/office/powerpoint/2010/main" val="33206448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60" y="1845734"/>
            <a:ext cx="7543801" cy="4023360"/>
          </a:xfrm>
        </p:spPr>
        <p:txBody>
          <a:bodyPr>
            <a:normAutofit/>
          </a:bodyPr>
          <a:lstStyle/>
          <a:p>
            <a:pPr marL="457200" indent="-457200">
              <a:buFont typeface="+mj-lt"/>
              <a:buAutoNum type="arabicPeriod" startAt="2"/>
            </a:pPr>
            <a:r>
              <a:rPr lang="en-US" b="1" dirty="0"/>
              <a:t>PROJECT DOCUMENTS UPDATES</a:t>
            </a:r>
          </a:p>
          <a:p>
            <a:pPr marL="457200" indent="-457200">
              <a:buFont typeface="+mj-lt"/>
              <a:buAutoNum type="alphaLcParenR"/>
            </a:pPr>
            <a:r>
              <a:rPr lang="en-US" dirty="0"/>
              <a:t>Assumption log. </a:t>
            </a:r>
          </a:p>
          <a:p>
            <a:pPr marL="457200" indent="-457200">
              <a:buFont typeface="+mj-lt"/>
              <a:buAutoNum type="alphaLcParenR"/>
            </a:pPr>
            <a:r>
              <a:rPr lang="en-US" dirty="0"/>
              <a:t>Requirements documentation. </a:t>
            </a:r>
          </a:p>
          <a:p>
            <a:pPr marL="457200" indent="-457200">
              <a:buFont typeface="+mj-lt"/>
              <a:buAutoNum type="alphaLcParenR"/>
            </a:pPr>
            <a:r>
              <a:rPr lang="en-US" dirty="0"/>
              <a:t>Requirements traceability matrix. </a:t>
            </a:r>
          </a:p>
          <a:p>
            <a:pPr marL="457200" indent="-457200">
              <a:buFont typeface="+mj-lt"/>
              <a:buAutoNum type="alphaLcParenR"/>
            </a:pPr>
            <a:r>
              <a:rPr lang="en-US" dirty="0"/>
              <a:t>Stakeholder register.</a:t>
            </a:r>
          </a:p>
        </p:txBody>
      </p:sp>
      <p:sp>
        <p:nvSpPr>
          <p:cNvPr id="5" name="Title 1"/>
          <p:cNvSpPr>
            <a:spLocks noGrp="1"/>
          </p:cNvSpPr>
          <p:nvPr>
            <p:ph type="title"/>
          </p:nvPr>
        </p:nvSpPr>
        <p:spPr>
          <a:xfrm>
            <a:off x="2342197" y="913138"/>
            <a:ext cx="7543800" cy="932596"/>
          </a:xfrm>
        </p:spPr>
        <p:txBody>
          <a:bodyPr>
            <a:normAutofit/>
          </a:bodyPr>
          <a:lstStyle/>
          <a:p>
            <a:r>
              <a:rPr lang="en-US" sz="4000" b="1" dirty="0"/>
              <a:t>DEFINE SCOPE: OUTPUTS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2670330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Activity4- Collaborate Activity on Nearpod</a:t>
            </a:r>
          </a:p>
        </p:txBody>
      </p:sp>
      <p:sp>
        <p:nvSpPr>
          <p:cNvPr id="3" name="Text Placeholder 2"/>
          <p:cNvSpPr>
            <a:spLocks noGrp="1"/>
          </p:cNvSpPr>
          <p:nvPr>
            <p:ph type="body" idx="1"/>
          </p:nvPr>
        </p:nvSpPr>
        <p:spPr/>
        <p:txBody>
          <a:bodyPr/>
          <a:lstStyle/>
          <a:p>
            <a:r>
              <a:rPr lang="en-US" dirty="0"/>
              <a:t>Define scope – write a scope statement</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224</a:t>
            </a:fld>
            <a:endParaRPr lang="en-US" dirty="0"/>
          </a:p>
        </p:txBody>
      </p:sp>
    </p:spTree>
    <p:extLst>
      <p:ext uri="{BB962C8B-B14F-4D97-AF65-F5344CB8AC3E}">
        <p14:creationId xmlns:p14="http://schemas.microsoft.com/office/powerpoint/2010/main" val="30141138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EF3-F683-4464-B5D2-E30B4CEA083B}"/>
              </a:ext>
            </a:extLst>
          </p:cNvPr>
          <p:cNvSpPr>
            <a:spLocks noGrp="1"/>
          </p:cNvSpPr>
          <p:nvPr>
            <p:ph type="title"/>
          </p:nvPr>
        </p:nvSpPr>
        <p:spPr>
          <a:xfrm>
            <a:off x="2346960" y="286603"/>
            <a:ext cx="7543800" cy="775022"/>
          </a:xfrm>
        </p:spPr>
        <p:txBody>
          <a:bodyPr>
            <a:normAutofit/>
          </a:bodyPr>
          <a:lstStyle/>
          <a:p>
            <a:r>
              <a:rPr lang="en-US" dirty="0"/>
              <a:t>Summary</a:t>
            </a:r>
          </a:p>
        </p:txBody>
      </p:sp>
      <p:grpSp>
        <p:nvGrpSpPr>
          <p:cNvPr id="4" name="Group 3"/>
          <p:cNvGrpSpPr/>
          <p:nvPr/>
        </p:nvGrpSpPr>
        <p:grpSpPr>
          <a:xfrm>
            <a:off x="1800384" y="1193204"/>
            <a:ext cx="8578969" cy="4230852"/>
            <a:chOff x="822722" y="2098977"/>
            <a:chExt cx="7543800" cy="3785155"/>
          </a:xfrm>
        </p:grpSpPr>
        <p:sp>
          <p:nvSpPr>
            <p:cNvPr id="5" name="Rounded Rectangle 4"/>
            <p:cNvSpPr/>
            <p:nvPr/>
          </p:nvSpPr>
          <p:spPr>
            <a:xfrm>
              <a:off x="822722" y="2098977"/>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p:cNvSpPr/>
            <p:nvPr/>
          </p:nvSpPr>
          <p:spPr>
            <a:xfrm>
              <a:off x="1149867" y="2342308"/>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reeform 6"/>
            <p:cNvSpPr/>
            <p:nvPr/>
          </p:nvSpPr>
          <p:spPr>
            <a:xfrm>
              <a:off x="2071823" y="2098977"/>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rmAutofit/>
            </a:bodyPr>
            <a:lstStyle/>
            <a:p>
              <a:pPr defTabSz="977900">
                <a:lnSpc>
                  <a:spcPct val="90000"/>
                </a:lnSpc>
                <a:spcBef>
                  <a:spcPct val="0"/>
                </a:spcBef>
                <a:spcAft>
                  <a:spcPct val="35000"/>
                </a:spcAft>
              </a:pPr>
              <a:r>
                <a:rPr lang="en-US" sz="2000" dirty="0"/>
                <a:t>Scope is one of the triple constraints and needs to be planned and well defined </a:t>
              </a:r>
            </a:p>
          </p:txBody>
        </p:sp>
        <p:sp>
          <p:nvSpPr>
            <p:cNvPr id="8" name="Rounded Rectangle 7"/>
            <p:cNvSpPr/>
            <p:nvPr/>
          </p:nvSpPr>
          <p:spPr>
            <a:xfrm>
              <a:off x="822722" y="3450818"/>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1149867" y="3694149"/>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9"/>
            <p:cNvSpPr/>
            <p:nvPr/>
          </p:nvSpPr>
          <p:spPr>
            <a:xfrm>
              <a:off x="2071823" y="3450818"/>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rmAutofit/>
            </a:bodyPr>
            <a:lstStyle/>
            <a:p>
              <a:pPr defTabSz="977900">
                <a:lnSpc>
                  <a:spcPct val="90000"/>
                </a:lnSpc>
                <a:spcBef>
                  <a:spcPct val="0"/>
                </a:spcBef>
                <a:spcAft>
                  <a:spcPct val="35000"/>
                </a:spcAft>
              </a:pPr>
              <a:r>
                <a:rPr lang="en-US" sz="2000"/>
                <a:t>Collecting requirements is a key process of planning scope.  The requirements document and requirements traceability matrix are key outputs</a:t>
              </a:r>
            </a:p>
          </p:txBody>
        </p:sp>
        <p:sp>
          <p:nvSpPr>
            <p:cNvPr id="11" name="Rounded Rectangle 10"/>
            <p:cNvSpPr/>
            <p:nvPr/>
          </p:nvSpPr>
          <p:spPr>
            <a:xfrm>
              <a:off x="822722" y="4802659"/>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1149867" y="5045991"/>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p:cNvSpPr/>
            <p:nvPr/>
          </p:nvSpPr>
          <p:spPr>
            <a:xfrm>
              <a:off x="2071823" y="4802659"/>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Autofit/>
            </a:bodyPr>
            <a:lstStyle/>
            <a:p>
              <a:pPr defTabSz="977900">
                <a:lnSpc>
                  <a:spcPct val="90000"/>
                </a:lnSpc>
                <a:spcBef>
                  <a:spcPct val="0"/>
                </a:spcBef>
                <a:spcAft>
                  <a:spcPct val="35000"/>
                </a:spcAft>
              </a:pPr>
              <a:r>
                <a:rPr lang="en-US" sz="2000" dirty="0"/>
                <a:t>Defining scope is the process of writing the scope statement, with assumptions, constraints, acceptance criteria and exclusions. The scope statement is a key element of the scope baseline</a:t>
              </a:r>
            </a:p>
          </p:txBody>
        </p:sp>
      </p:grpSp>
    </p:spTree>
    <p:extLst>
      <p:ext uri="{BB962C8B-B14F-4D97-AF65-F5344CB8AC3E}">
        <p14:creationId xmlns:p14="http://schemas.microsoft.com/office/powerpoint/2010/main" val="31414007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anchor="ctr">
            <a:normAutofit/>
          </a:bodyPr>
          <a:lstStyle/>
          <a:p>
            <a:r>
              <a:rPr lang="en-US" sz="3100">
                <a:solidFill>
                  <a:srgbClr val="FFFFFF"/>
                </a:solidFill>
              </a:rPr>
              <a:t>End of Lesson Checklist</a:t>
            </a:r>
          </a:p>
        </p:txBody>
      </p:sp>
      <p:sp>
        <p:nvSpPr>
          <p:cNvPr id="4" name="Date Placeholder 3"/>
          <p:cNvSpPr>
            <a:spLocks noGrp="1"/>
          </p:cNvSpPr>
          <p:nvPr>
            <p:ph type="dt" sz="half" idx="10"/>
          </p:nvPr>
        </p:nvSpPr>
        <p:spPr>
          <a:xfrm>
            <a:off x="1893277" y="6459786"/>
            <a:ext cx="1301528" cy="365125"/>
          </a:xfrm>
        </p:spPr>
        <p:txBody>
          <a:bodyPr>
            <a:normAutofit/>
          </a:bodyPr>
          <a:lstStyle/>
          <a:p>
            <a:pPr defTabSz="457200">
              <a:spcAft>
                <a:spcPts val="600"/>
              </a:spcAft>
              <a:defRPr/>
            </a:pPr>
            <a:fld id="{74CFA750-3F1A-41D7-B528-AA96135E3DBF}" type="datetime1">
              <a:rPr lang="en-US">
                <a:latin typeface="Tw Cen MT" panose="020B0602020104020603"/>
              </a:rPr>
              <a:pPr defTabSz="457200">
                <a:spcAft>
                  <a:spcPts val="600"/>
                </a:spcAft>
                <a:defRPr/>
              </a:pPr>
              <a:t>12/13/20</a:t>
            </a:fld>
            <a:endParaRPr lang="en-US">
              <a:latin typeface="Tw Cen MT" panose="020B0602020104020603"/>
            </a:endParaRPr>
          </a:p>
        </p:txBody>
      </p:sp>
      <p:sp>
        <p:nvSpPr>
          <p:cNvPr id="6" name="Slide Number Placeholder 5"/>
          <p:cNvSpPr>
            <a:spLocks noGrp="1"/>
          </p:cNvSpPr>
          <p:nvPr>
            <p:ph type="sldNum" sz="quarter" idx="12"/>
          </p:nvPr>
        </p:nvSpPr>
        <p:spPr>
          <a:xfrm>
            <a:off x="9116292" y="6459786"/>
            <a:ext cx="817071" cy="365125"/>
          </a:xfrm>
        </p:spPr>
        <p:txBody>
          <a:bodyPr>
            <a:normAutofit/>
          </a:bodyPr>
          <a:lstStyle/>
          <a:p>
            <a:pPr marL="25400" defTabSz="457200">
              <a:spcBef>
                <a:spcPts val="35"/>
              </a:spcBef>
              <a:defRPr/>
            </a:pPr>
            <a:fld id="{81D60167-4931-47E6-BA6A-407CBD079E47}" type="slidenum">
              <a:rPr lang="en-US">
                <a:solidFill>
                  <a:schemeClr val="tx2"/>
                </a:solidFill>
                <a:latin typeface="Tw Cen MT" panose="020B0602020104020603"/>
              </a:rPr>
              <a:pPr marL="25400" defTabSz="457200">
                <a:spcBef>
                  <a:spcPts val="35"/>
                </a:spcBef>
                <a:defRPr/>
              </a:pPr>
              <a:t>226</a:t>
            </a:fld>
            <a:endParaRPr lang="en-US">
              <a:solidFill>
                <a:schemeClr val="tx2"/>
              </a:solidFill>
              <a:latin typeface="Tw Cen MT" panose="020B0602020104020603"/>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defRPr/>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solidFill>
                <a:srgbClr val="000000"/>
              </a:solidFill>
            </a:endParaRPr>
          </a:p>
          <a:p>
            <a:pPr>
              <a:spcAft>
                <a:spcPts val="600"/>
              </a:spcAft>
              <a:defRPr/>
            </a:pPr>
            <a:endParaRPr lang="en-US" altLang="en-US">
              <a:solidFill>
                <a:srgbClr val="000000"/>
              </a:solidFill>
            </a:endParaRPr>
          </a:p>
        </p:txBody>
      </p:sp>
      <p:sp>
        <p:nvSpPr>
          <p:cNvPr id="3" name="TextBox 2"/>
          <p:cNvSpPr txBox="1"/>
          <p:nvPr/>
        </p:nvSpPr>
        <p:spPr>
          <a:xfrm>
            <a:off x="2574521" y="1143002"/>
            <a:ext cx="6541770" cy="646331"/>
          </a:xfrm>
          <a:prstGeom prst="rect">
            <a:avLst/>
          </a:prstGeom>
          <a:noFill/>
        </p:spPr>
        <p:txBody>
          <a:bodyPr wrap="square" rtlCol="0" anchor="t">
            <a:spAutoFit/>
          </a:bodyPr>
          <a:lstStyle/>
          <a:p>
            <a:endParaRPr lang="en-US" sz="3600" dirty="0"/>
          </a:p>
        </p:txBody>
      </p:sp>
      <p:graphicFrame>
        <p:nvGraphicFramePr>
          <p:cNvPr id="7" name="Content Placeholder 6"/>
          <p:cNvGraphicFramePr>
            <a:graphicFrameLocks noGrp="1"/>
          </p:cNvGraphicFramePr>
          <p:nvPr>
            <p:ph idx="1"/>
          </p:nvPr>
        </p:nvGraphicFramePr>
        <p:xfrm>
          <a:off x="5080398" y="1226366"/>
          <a:ext cx="5098257" cy="4476708"/>
        </p:xfrm>
        <a:graphic>
          <a:graphicData uri="http://schemas.openxmlformats.org/drawingml/2006/table">
            <a:tbl>
              <a:tblPr firstRow="1" bandRow="1"/>
              <a:tblGrid>
                <a:gridCol w="3775696">
                  <a:extLst>
                    <a:ext uri="{9D8B030D-6E8A-4147-A177-3AD203B41FA5}">
                      <a16:colId xmlns:a16="http://schemas.microsoft.com/office/drawing/2014/main" val="1210384767"/>
                    </a:ext>
                  </a:extLst>
                </a:gridCol>
                <a:gridCol w="1322561">
                  <a:extLst>
                    <a:ext uri="{9D8B030D-6E8A-4147-A177-3AD203B41FA5}">
                      <a16:colId xmlns:a16="http://schemas.microsoft.com/office/drawing/2014/main" val="2424342851"/>
                    </a:ext>
                  </a:extLst>
                </a:gridCol>
              </a:tblGrid>
              <a:tr h="596703">
                <a:tc>
                  <a:txBody>
                    <a:bodyPr/>
                    <a:lstStyle/>
                    <a:p>
                      <a:pPr algn="l" fontAlgn="base"/>
                      <a:r>
                        <a:rPr lang="en-US" sz="2900" b="1" i="0">
                          <a:solidFill>
                            <a:srgbClr val="000000"/>
                          </a:solidFill>
                          <a:effectLst/>
                          <a:latin typeface="Tw Cen MT" panose="020B0602020104020603" pitchFamily="34" charset="0"/>
                        </a:rPr>
                        <a:t>Task​</a:t>
                      </a:r>
                      <a:endParaRPr lang="en-US" sz="2100" b="1"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tc>
                  <a:txBody>
                    <a:bodyPr/>
                    <a:lstStyle/>
                    <a:p>
                      <a:pPr algn="l" fontAlgn="base"/>
                      <a:r>
                        <a:rPr lang="en-US" sz="2900" b="1" i="0">
                          <a:solidFill>
                            <a:srgbClr val="000000"/>
                          </a:solidFill>
                          <a:effectLst/>
                          <a:latin typeface="Tw Cen MT" panose="020B0602020104020603" pitchFamily="34" charset="0"/>
                        </a:rPr>
                        <a:t>Status​</a:t>
                      </a:r>
                      <a:endParaRPr lang="en-US" sz="2100" b="1"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006333"/>
                  </a:ext>
                </a:extLst>
              </a:tr>
              <a:tr h="596703">
                <a:tc>
                  <a:txBody>
                    <a:bodyPr/>
                    <a:lstStyle/>
                    <a:p>
                      <a:pPr algn="l" fontAlgn="base"/>
                      <a:r>
                        <a:rPr lang="en-US" sz="2900" b="0" i="0">
                          <a:solidFill>
                            <a:srgbClr val="000000"/>
                          </a:solidFill>
                          <a:effectLst/>
                          <a:latin typeface="Tw Cen MT" panose="020B0602020104020603" pitchFamily="34" charset="0"/>
                        </a:rPr>
                        <a:t>Review slides​</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584910"/>
                  </a:ext>
                </a:extLst>
              </a:tr>
              <a:tr h="1044948">
                <a:tc>
                  <a:txBody>
                    <a:bodyPr/>
                    <a:lstStyle/>
                    <a:p>
                      <a:pPr algn="l" fontAlgn="base"/>
                      <a:r>
                        <a:rPr lang="en-US" sz="2900" b="0" i="0">
                          <a:solidFill>
                            <a:srgbClr val="000000"/>
                          </a:solidFill>
                          <a:effectLst/>
                          <a:latin typeface="Tw Cen MT"/>
                        </a:rPr>
                        <a:t>Complete Independent Learning ​</a:t>
                      </a:r>
                      <a:endParaRPr lang="en-US" sz="2100" b="0" i="0">
                        <a:solidFill>
                          <a:srgbClr val="000000"/>
                        </a:solidFill>
                        <a:effectLst/>
                        <a:latin typeface="Tw Cen M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906951"/>
                  </a:ext>
                </a:extLst>
              </a:tr>
              <a:tr h="1044948">
                <a:tc>
                  <a:txBody>
                    <a:bodyPr/>
                    <a:lstStyle/>
                    <a:p>
                      <a:pPr algn="l" fontAlgn="base"/>
                      <a:r>
                        <a:rPr lang="en-US" sz="2900" b="0" i="0">
                          <a:solidFill>
                            <a:srgbClr val="000000"/>
                          </a:solidFill>
                          <a:effectLst/>
                          <a:latin typeface="Tw Cen MT" panose="020B0602020104020603" pitchFamily="34" charset="0"/>
                        </a:rPr>
                        <a:t>Complete Self-assessments in </a:t>
                      </a:r>
                      <a:r>
                        <a:rPr lang="en-US" sz="2900" b="0" i="0" err="1">
                          <a:solidFill>
                            <a:srgbClr val="000000"/>
                          </a:solidFill>
                          <a:effectLst/>
                          <a:latin typeface="Tw Cen MT" panose="020B0602020104020603" pitchFamily="34" charset="0"/>
                        </a:rPr>
                        <a:t>BBlearn</a:t>
                      </a:r>
                      <a:r>
                        <a:rPr lang="en-US" sz="2900" b="0" i="0">
                          <a:solidFill>
                            <a:srgbClr val="000000"/>
                          </a:solidFill>
                          <a:effectLst/>
                          <a:latin typeface="Tw Cen MT" panose="020B0602020104020603" pitchFamily="34" charset="0"/>
                        </a:rPr>
                        <a:t>​</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342116"/>
                  </a:ext>
                </a:extLst>
              </a:tr>
              <a:tr h="596703">
                <a:tc>
                  <a:txBody>
                    <a:bodyPr/>
                    <a:lstStyle/>
                    <a:p>
                      <a:pPr algn="l" fontAlgn="base"/>
                      <a:r>
                        <a:rPr lang="en-US" sz="2900" b="0" i="0">
                          <a:solidFill>
                            <a:srgbClr val="000000"/>
                          </a:solidFill>
                          <a:effectLst/>
                          <a:latin typeface="Tw Cen MT" panose="020B0602020104020603" pitchFamily="34" charset="0"/>
                        </a:rPr>
                        <a:t>Complete </a:t>
                      </a:r>
                      <a:r>
                        <a:rPr lang="en-US" sz="2900" b="0" i="0" err="1">
                          <a:solidFill>
                            <a:srgbClr val="000000"/>
                          </a:solidFill>
                          <a:effectLst/>
                          <a:latin typeface="Tw Cen MT" panose="020B0602020104020603" pitchFamily="34" charset="0"/>
                        </a:rPr>
                        <a:t>Kahoot</a:t>
                      </a:r>
                      <a:r>
                        <a:rPr lang="en-US" sz="2900" b="0" i="0">
                          <a:solidFill>
                            <a:srgbClr val="000000"/>
                          </a:solidFill>
                          <a:effectLst/>
                          <a:latin typeface="Tw Cen MT" panose="020B0602020104020603" pitchFamily="34" charset="0"/>
                        </a:rPr>
                        <a:t> Quiz​</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73620"/>
                  </a:ext>
                </a:extLst>
              </a:tr>
              <a:tr h="596703">
                <a:tc>
                  <a:txBody>
                    <a:bodyPr/>
                    <a:lstStyle/>
                    <a:p>
                      <a:pPr algn="l" fontAlgn="base"/>
                      <a:r>
                        <a:rPr lang="en-US" sz="2900" b="0" i="0">
                          <a:solidFill>
                            <a:srgbClr val="000000"/>
                          </a:solidFill>
                          <a:effectLst/>
                          <a:latin typeface="Tw Cen MT" panose="020B0602020104020603" pitchFamily="34" charset="0"/>
                        </a:rPr>
                        <a:t>Complete Activity​</a:t>
                      </a:r>
                      <a:endParaRPr lang="en-US" sz="2100" b="0" i="0">
                        <a:solidFill>
                          <a:srgbClr val="000000"/>
                        </a:solidFill>
                        <a:effectLst/>
                      </a:endParaRP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7080" marR="107080" marT="53541" marB="5354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28460314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1" y="1600200"/>
            <a:ext cx="8117151" cy="2670048"/>
          </a:xfrm>
          <a:solidFill>
            <a:schemeClr val="bg1"/>
          </a:solidFill>
        </p:spPr>
        <p:txBody>
          <a:bodyPr>
            <a:normAutofit/>
          </a:bodyPr>
          <a:lstStyle/>
          <a:p>
            <a:pPr>
              <a:lnSpc>
                <a:spcPct val="100000"/>
              </a:lnSpc>
              <a:spcBef>
                <a:spcPts val="1270"/>
              </a:spcBef>
            </a:pPr>
            <a:r>
              <a:rPr lang="en-US" sz="4800" b="1" spc="-25" dirty="0">
                <a:latin typeface="Arial"/>
                <a:cs typeface="Arial"/>
              </a:rPr>
              <a:t>Project Scope</a:t>
            </a:r>
            <a:r>
              <a:rPr lang="en-US" sz="4800" b="1" spc="-110" dirty="0">
                <a:latin typeface="Arial"/>
                <a:cs typeface="Arial"/>
              </a:rPr>
              <a:t> </a:t>
            </a:r>
            <a:br>
              <a:rPr lang="en-US" sz="4800" b="1" spc="-110" dirty="0">
                <a:latin typeface="Arial"/>
                <a:cs typeface="Arial"/>
              </a:rPr>
            </a:br>
            <a:r>
              <a:rPr lang="en-US" sz="4800" b="1" dirty="0">
                <a:latin typeface="Arial"/>
                <a:cs typeface="Arial"/>
              </a:rPr>
              <a:t>Management - 2</a:t>
            </a:r>
            <a:endParaRPr lang="en-US" sz="3600" dirty="0">
              <a:latin typeface="Arial"/>
              <a:cs typeface="Arial"/>
            </a:endParaRPr>
          </a:p>
        </p:txBody>
      </p:sp>
      <p:pic>
        <p:nvPicPr>
          <p:cNvPr id="4" name="Picture 3"/>
          <p:cNvPicPr>
            <a:picLocks noChangeAspect="1"/>
          </p:cNvPicPr>
          <p:nvPr/>
        </p:nvPicPr>
        <p:blipFill>
          <a:blip r:embed="rId2"/>
          <a:stretch>
            <a:fillRect/>
          </a:stretch>
        </p:blipFill>
        <p:spPr>
          <a:xfrm>
            <a:off x="8991601" y="5638801"/>
            <a:ext cx="772121" cy="321821"/>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Prepared by: Dr. Shanubhog Raghu, Reviewed by: Baraa Yousuf and Dr. Muawia Ramadan.</a:t>
            </a:r>
          </a:p>
          <a:p>
            <a:r>
              <a:rPr lang="en-US" sz="1000">
                <a:solidFill>
                  <a:schemeClr val="bg1"/>
                </a:solidFill>
              </a:rPr>
              <a:t>The PMI Registered Education Provider logo is a registered mark of the Project Management Institute, Inc. </a:t>
            </a:r>
          </a:p>
          <a:p>
            <a:r>
              <a:rPr lang="en-US" sz="1000">
                <a:solidFill>
                  <a:schemeClr val="bg1"/>
                </a:solidFill>
              </a:rPr>
              <a:t>Materials in this course are based on the text, </a:t>
            </a:r>
            <a:r>
              <a:rPr lang="en-US" sz="1000" i="1">
                <a:solidFill>
                  <a:schemeClr val="bg1"/>
                </a:solidFill>
              </a:rPr>
              <a:t>A Guide to the Project Management Body of Knowledge (PMBOK® Guide), </a:t>
            </a:r>
            <a:r>
              <a:rPr lang="en-US" sz="1000">
                <a:solidFill>
                  <a:schemeClr val="bg1"/>
                </a:solidFill>
              </a:rPr>
              <a:t>Sixth edition, Project Management Institute, Inc. 2017</a:t>
            </a:r>
          </a:p>
        </p:txBody>
      </p:sp>
      <p:sp>
        <p:nvSpPr>
          <p:cNvPr id="3" name="Rectangle 2"/>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538185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q"/>
            </a:pPr>
            <a:r>
              <a:rPr lang="en-US" sz="3200" dirty="0"/>
              <a:t>Prepare Project Scope Management Plan</a:t>
            </a:r>
          </a:p>
          <a:p>
            <a:pPr marL="285750" indent="-285750">
              <a:buFont typeface="Wingdings" panose="05000000000000000000" pitchFamily="2" charset="2"/>
              <a:buChar char="q"/>
            </a:pPr>
            <a:r>
              <a:rPr lang="en-US" sz="3200" dirty="0"/>
              <a:t>Analyze and classify Project Requirements</a:t>
            </a:r>
          </a:p>
          <a:p>
            <a:pPr marL="285750" indent="-285750">
              <a:buFont typeface="Wingdings" panose="05000000000000000000" pitchFamily="2" charset="2"/>
              <a:buChar char="q"/>
            </a:pPr>
            <a:r>
              <a:rPr lang="en-US" sz="3200" dirty="0"/>
              <a:t>Produce Scope definition</a:t>
            </a:r>
          </a:p>
          <a:p>
            <a:pPr marL="285750" indent="-285750">
              <a:buFont typeface="Wingdings" panose="05000000000000000000" pitchFamily="2" charset="2"/>
              <a:buChar char="q"/>
            </a:pPr>
            <a:r>
              <a:rPr lang="en-US" sz="3200" dirty="0"/>
              <a:t>Create Project WBS</a:t>
            </a:r>
          </a:p>
          <a:p>
            <a:pPr marL="285750" indent="-285750">
              <a:buFont typeface="Wingdings" panose="05000000000000000000" pitchFamily="2" charset="2"/>
              <a:buChar char="q"/>
            </a:pPr>
            <a:r>
              <a:rPr lang="en-US" sz="3200" dirty="0"/>
              <a:t>Perform Scope validation</a:t>
            </a:r>
          </a:p>
          <a:p>
            <a:pPr marL="285750" indent="-285750">
              <a:buFont typeface="Wingdings" panose="05000000000000000000" pitchFamily="2" charset="2"/>
              <a:buChar char="q"/>
            </a:pPr>
            <a:r>
              <a:rPr lang="en-US" sz="3200" dirty="0"/>
              <a:t>Define and apply Scope Control mechanism</a:t>
            </a:r>
            <a:endParaRPr lang="en-US" sz="3200" spc="-10" dirty="0">
              <a:latin typeface="Arial"/>
              <a:cs typeface="Arial"/>
            </a:endParaRPr>
          </a:p>
        </p:txBody>
      </p:sp>
      <p:sp>
        <p:nvSpPr>
          <p:cNvPr id="5" name="TextBox 5"/>
          <p:cNvSpPr txBox="1"/>
          <p:nvPr/>
        </p:nvSpPr>
        <p:spPr>
          <a:xfrm>
            <a:off x="1496291" y="6376253"/>
            <a:ext cx="9144000"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947555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1"/>
            <a:ext cx="7543800" cy="1450757"/>
          </a:xfrm>
        </p:spPr>
        <p:txBody>
          <a:bodyPr>
            <a:normAutofit/>
          </a:bodyPr>
          <a:lstStyle/>
          <a:p>
            <a:r>
              <a:rPr lang="en-US" sz="3600" b="1"/>
              <a:t>Project Scope Management Processes</a:t>
            </a:r>
          </a:p>
        </p:txBody>
      </p:sp>
      <p:sp>
        <p:nvSpPr>
          <p:cNvPr id="3" name="Content Placeholder 2"/>
          <p:cNvSpPr>
            <a:spLocks noGrp="1"/>
          </p:cNvSpPr>
          <p:nvPr>
            <p:ph idx="1"/>
          </p:nvPr>
        </p:nvSpPr>
        <p:spPr>
          <a:xfrm>
            <a:off x="2346960" y="1845734"/>
            <a:ext cx="7711441" cy="4023360"/>
          </a:xfrm>
        </p:spPr>
        <p:txBody>
          <a:bodyPr>
            <a:noAutofit/>
          </a:bodyPr>
          <a:lstStyle/>
          <a:p>
            <a:pPr marL="342900" indent="-342900">
              <a:buFont typeface="+mj-lt"/>
              <a:buAutoNum type="arabicParenR"/>
            </a:pPr>
            <a:r>
              <a:rPr lang="en-US" sz="1700" b="1" dirty="0"/>
              <a:t>Plan Scope Management</a:t>
            </a:r>
            <a:r>
              <a:rPr lang="en-US" sz="1700" dirty="0"/>
              <a:t>.</a:t>
            </a:r>
          </a:p>
          <a:p>
            <a:pPr marL="342900" indent="-342900">
              <a:buFont typeface="+mj-lt"/>
              <a:buAutoNum type="arabicParenR"/>
            </a:pPr>
            <a:r>
              <a:rPr lang="en-US" sz="1700" b="1" dirty="0"/>
              <a:t>Collect Requirements.</a:t>
            </a:r>
          </a:p>
          <a:p>
            <a:pPr marL="342900" indent="-342900">
              <a:buFont typeface="+mj-lt"/>
              <a:buAutoNum type="arabicParenR"/>
            </a:pPr>
            <a:r>
              <a:rPr lang="en-US" sz="1700" b="1" dirty="0"/>
              <a:t>Define Scope.</a:t>
            </a:r>
          </a:p>
          <a:p>
            <a:pPr marL="342900" indent="-342900">
              <a:buFont typeface="+mj-lt"/>
              <a:buAutoNum type="arabicParenR"/>
            </a:pPr>
            <a:r>
              <a:rPr lang="en-US" sz="1700" b="1" dirty="0"/>
              <a:t>Create WBS</a:t>
            </a:r>
            <a:r>
              <a:rPr lang="en-US" sz="1700" dirty="0"/>
              <a:t>.</a:t>
            </a:r>
          </a:p>
          <a:p>
            <a:pPr marL="342900" indent="-342900">
              <a:buFont typeface="+mj-lt"/>
              <a:buAutoNum type="arabicParenR"/>
            </a:pPr>
            <a:r>
              <a:rPr lang="en-US" sz="1700" b="1" dirty="0"/>
              <a:t>Validate Scope</a:t>
            </a:r>
          </a:p>
          <a:p>
            <a:pPr marL="342900" indent="-342900">
              <a:buFont typeface="+mj-lt"/>
              <a:buAutoNum type="arabicParenR"/>
            </a:pPr>
            <a:r>
              <a:rPr lang="en-US" sz="1700" b="1" dirty="0"/>
              <a:t>Control Scope</a:t>
            </a:r>
            <a:endParaRPr lang="en-US" sz="17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
        <p:nvSpPr>
          <p:cNvPr id="5" name="Right Brace 4"/>
          <p:cNvSpPr/>
          <p:nvPr/>
        </p:nvSpPr>
        <p:spPr>
          <a:xfrm>
            <a:off x="6781800" y="1935126"/>
            <a:ext cx="260498" cy="1045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162800" y="2286000"/>
            <a:ext cx="2286000" cy="369332"/>
          </a:xfrm>
          <a:prstGeom prst="rect">
            <a:avLst/>
          </a:prstGeom>
          <a:noFill/>
        </p:spPr>
        <p:txBody>
          <a:bodyPr wrap="square" rtlCol="0">
            <a:spAutoFit/>
          </a:bodyPr>
          <a:lstStyle/>
          <a:p>
            <a:r>
              <a:rPr lang="en-US"/>
              <a:t>Part 1</a:t>
            </a:r>
          </a:p>
        </p:txBody>
      </p:sp>
      <p:sp>
        <p:nvSpPr>
          <p:cNvPr id="9" name="Right Brace 8"/>
          <p:cNvSpPr/>
          <p:nvPr/>
        </p:nvSpPr>
        <p:spPr>
          <a:xfrm>
            <a:off x="6781800" y="3124200"/>
            <a:ext cx="260498" cy="1045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018553" y="3468589"/>
            <a:ext cx="2286000" cy="369332"/>
          </a:xfrm>
          <a:prstGeom prst="rect">
            <a:avLst/>
          </a:prstGeom>
          <a:noFill/>
        </p:spPr>
        <p:txBody>
          <a:bodyPr wrap="square" rtlCol="0">
            <a:spAutoFit/>
          </a:bodyPr>
          <a:lstStyle/>
          <a:p>
            <a:r>
              <a:rPr lang="en-US"/>
              <a:t>Part 2</a:t>
            </a:r>
          </a:p>
        </p:txBody>
      </p:sp>
    </p:spTree>
    <p:extLst>
      <p:ext uri="{BB962C8B-B14F-4D97-AF65-F5344CB8AC3E}">
        <p14:creationId xmlns:p14="http://schemas.microsoft.com/office/powerpoint/2010/main" val="694845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latin typeface="Trebuchet MS"/>
                <a:cs typeface="Trebuchet MS"/>
              </a:rPr>
              <a:t>Foundation Elements </a:t>
            </a:r>
            <a:endParaRPr lang="en-US" dirty="0"/>
          </a:p>
        </p:txBody>
      </p:sp>
      <p:sp>
        <p:nvSpPr>
          <p:cNvPr id="3" name="Content Placeholder 2"/>
          <p:cNvSpPr>
            <a:spLocks noGrp="1"/>
          </p:cNvSpPr>
          <p:nvPr>
            <p:ph idx="1"/>
          </p:nvPr>
        </p:nvSpPr>
        <p:spPr/>
        <p:txBody>
          <a:bodyPr>
            <a:normAutofit/>
          </a:bodyPr>
          <a:lstStyle/>
          <a:p>
            <a:r>
              <a:rPr lang="en-US" sz="1600" b="1" u="sng" dirty="0"/>
              <a:t>Knowledge Areas </a:t>
            </a:r>
          </a:p>
          <a:p>
            <a:pPr marL="457200" indent="-361950">
              <a:buSzPts val="2100"/>
              <a:buChar char="❏"/>
            </a:pPr>
            <a:r>
              <a:rPr lang="en-US" dirty="0"/>
              <a:t>A Knowledge Area is an identified as an area of project management defined by its knowledge requirements or skills</a:t>
            </a:r>
          </a:p>
          <a:p>
            <a:pPr marL="457200" indent="-361950">
              <a:spcBef>
                <a:spcPts val="0"/>
              </a:spcBef>
              <a:buSzPts val="2100"/>
              <a:buChar char="❏"/>
            </a:pPr>
            <a:r>
              <a:rPr lang="en-US" dirty="0"/>
              <a:t>These areas are described in terms of its component processes, practices, inputs, outputs, tools, and techniques.</a:t>
            </a:r>
          </a:p>
          <a:p>
            <a:pPr marL="457200" indent="-361950">
              <a:spcBef>
                <a:spcPts val="0"/>
              </a:spcBef>
              <a:buSzPts val="2100"/>
              <a:buChar char="❏"/>
            </a:pPr>
            <a:r>
              <a:rPr lang="en-US" dirty="0"/>
              <a:t>There are 10 Knowledge Areas </a:t>
            </a:r>
          </a:p>
          <a:p>
            <a:pPr marL="457200" indent="-361950">
              <a:spcBef>
                <a:spcPts val="0"/>
              </a:spcBef>
              <a:buSzPts val="2100"/>
              <a:buChar char="❏"/>
            </a:pPr>
            <a:r>
              <a:rPr lang="en-US" dirty="0"/>
              <a:t>Knowledge areas are mapped to process groups </a:t>
            </a:r>
          </a:p>
          <a:p>
            <a:pPr marL="387858" lvl="1" indent="0">
              <a:spcBef>
                <a:spcPts val="0"/>
              </a:spcBef>
              <a:buSzPts val="2100"/>
              <a:buNone/>
            </a:pPr>
            <a:r>
              <a:rPr lang="en-US" sz="2000" b="1" dirty="0"/>
              <a:t>Note</a:t>
            </a:r>
            <a:r>
              <a:rPr lang="en-US" sz="2000" dirty="0"/>
              <a:t> these knowledge areas are explained in detail later in the course</a:t>
            </a:r>
          </a:p>
          <a:p>
            <a:endParaRPr lang="en-US" b="1" u="sng" dirty="0"/>
          </a:p>
        </p:txBody>
      </p:sp>
    </p:spTree>
    <p:extLst>
      <p:ext uri="{BB962C8B-B14F-4D97-AF65-F5344CB8AC3E}">
        <p14:creationId xmlns:p14="http://schemas.microsoft.com/office/powerpoint/2010/main" val="7345283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1" y="36140"/>
            <a:ext cx="5287251" cy="6288461"/>
          </a:xfrm>
        </p:spPr>
      </p:pic>
      <p:sp>
        <p:nvSpPr>
          <p:cNvPr id="2" name="Title 1"/>
          <p:cNvSpPr>
            <a:spLocks noGrp="1"/>
          </p:cNvSpPr>
          <p:nvPr>
            <p:ph type="title"/>
          </p:nvPr>
        </p:nvSpPr>
        <p:spPr>
          <a:xfrm>
            <a:off x="1981200" y="2971800"/>
            <a:ext cx="3048000" cy="1371600"/>
          </a:xfrm>
        </p:spPr>
        <p:txBody>
          <a:bodyPr>
            <a:normAutofit fontScale="90000"/>
          </a:bodyPr>
          <a:lstStyle/>
          <a:p>
            <a:r>
              <a:rPr lang="en-US" sz="2400" b="1" dirty="0"/>
              <a:t>Project Scope Management Processes</a:t>
            </a:r>
            <a:br>
              <a:rPr lang="en-US" sz="2400" dirty="0"/>
            </a:br>
            <a:br>
              <a:rPr lang="en-US" sz="2400" dirty="0"/>
            </a:br>
            <a:br>
              <a:rPr lang="en-US" sz="2400" dirty="0"/>
            </a:br>
            <a:r>
              <a:rPr lang="en-US" sz="2400" dirty="0">
                <a:solidFill>
                  <a:srgbClr val="0070C0"/>
                </a:solidFill>
                <a:latin typeface="Gill Sans MT Condensed" panose="020B0506020104020203" pitchFamily="34" charset="0"/>
              </a:rPr>
              <a:t>(Inputs, Tools &amp; Techniques, and Outputs of each one of the Project Integration processes)</a:t>
            </a:r>
            <a:endParaRPr lang="en-US" sz="2400" dirty="0"/>
          </a:p>
        </p:txBody>
      </p:sp>
      <p:pic>
        <p:nvPicPr>
          <p:cNvPr id="7" name="Picture 6"/>
          <p:cNvPicPr>
            <a:picLocks noChangeAspect="1"/>
          </p:cNvPicPr>
          <p:nvPr/>
        </p:nvPicPr>
        <p:blipFill>
          <a:blip r:embed="rId3"/>
          <a:stretch>
            <a:fillRect/>
          </a:stretch>
        </p:blipFill>
        <p:spPr>
          <a:xfrm>
            <a:off x="9720226" y="5943600"/>
            <a:ext cx="914104" cy="381000"/>
          </a:xfrm>
          <a:prstGeom prst="rect">
            <a:avLst/>
          </a:prstGeom>
        </p:spPr>
      </p:pic>
      <p:sp>
        <p:nvSpPr>
          <p:cNvPr id="9" name="TextBox 8"/>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130.</a:t>
            </a:r>
          </a:p>
        </p:txBody>
      </p:sp>
    </p:spTree>
    <p:extLst>
      <p:ext uri="{BB962C8B-B14F-4D97-AF65-F5344CB8AC3E}">
        <p14:creationId xmlns:p14="http://schemas.microsoft.com/office/powerpoint/2010/main" val="24900732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dirty="0"/>
              <a:t>CREATE WBS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520605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CREATE Work Breakdown Structure (WBS)</a:t>
            </a:r>
            <a:endParaRPr lang="en-US" sz="4000" dirty="0"/>
          </a:p>
        </p:txBody>
      </p:sp>
      <p:sp>
        <p:nvSpPr>
          <p:cNvPr id="3" name="Content Placeholder 2"/>
          <p:cNvSpPr>
            <a:spLocks noGrp="1"/>
          </p:cNvSpPr>
          <p:nvPr>
            <p:ph idx="1"/>
          </p:nvPr>
        </p:nvSpPr>
        <p:spPr/>
        <p:txBody>
          <a:bodyPr vert="horz" lIns="0" tIns="45720" rIns="0" bIns="45720" rtlCol="0" anchor="t">
            <a:normAutofit/>
          </a:bodyPr>
          <a:lstStyle/>
          <a:p>
            <a:r>
              <a:rPr lang="en-US" sz="1800" dirty="0"/>
              <a:t>Create WBS is the process of </a:t>
            </a:r>
            <a:r>
              <a:rPr lang="en-US" sz="1800" dirty="0">
                <a:solidFill>
                  <a:srgbClr val="FF0000"/>
                </a:solidFill>
              </a:rPr>
              <a:t>subdividing </a:t>
            </a:r>
            <a:r>
              <a:rPr lang="en-US" sz="1800" dirty="0"/>
              <a:t>project deliverables and project work into smaller, more manageable components and happens during project planning.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5856" y="2533612"/>
            <a:ext cx="8203442" cy="3733800"/>
          </a:xfrm>
          <a:prstGeom prst="rect">
            <a:avLst/>
          </a:prstGeo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156.</a:t>
            </a:r>
          </a:p>
        </p:txBody>
      </p:sp>
    </p:spTree>
    <p:extLst>
      <p:ext uri="{BB962C8B-B14F-4D97-AF65-F5344CB8AC3E}">
        <p14:creationId xmlns:p14="http://schemas.microsoft.com/office/powerpoint/2010/main" val="40396409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4222" y="228600"/>
            <a:ext cx="7873178" cy="6031239"/>
          </a:xfrm>
        </p:spPr>
      </p:pic>
      <p:sp>
        <p:nvSpPr>
          <p:cNvPr id="6" name="TextBox 5"/>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156.</a:t>
            </a:r>
          </a:p>
        </p:txBody>
      </p:sp>
    </p:spTree>
    <p:extLst>
      <p:ext uri="{BB962C8B-B14F-4D97-AF65-F5344CB8AC3E}">
        <p14:creationId xmlns:p14="http://schemas.microsoft.com/office/powerpoint/2010/main" val="14753525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66940"/>
            <a:ext cx="7543800" cy="1450757"/>
          </a:xfrm>
        </p:spPr>
        <p:txBody>
          <a:bodyPr>
            <a:normAutofit/>
          </a:bodyPr>
          <a:lstStyle/>
          <a:p>
            <a:r>
              <a:rPr lang="en-US" sz="3600" b="1" dirty="0"/>
              <a:t>CREATE WBS: INPUTS </a:t>
            </a:r>
            <a:r>
              <a:rPr lang="en-US" sz="2400" dirty="0" err="1"/>
              <a:t>contd</a:t>
            </a:r>
            <a:r>
              <a:rPr lang="en-US" sz="2400" dirty="0"/>
              <a:t>…</a:t>
            </a:r>
            <a:endParaRPr lang="en-US" sz="3600"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b="1" dirty="0"/>
              <a:t>PROJECT MANAGEMENT PLAN</a:t>
            </a:r>
          </a:p>
          <a:p>
            <a:pPr marL="457200" indent="-457200">
              <a:buFont typeface="+mj-lt"/>
              <a:buAutoNum type="arabicPeriod"/>
            </a:pPr>
            <a:r>
              <a:rPr lang="en-US" sz="2400" b="1" dirty="0"/>
              <a:t>PROJECT DOCUMENTS</a:t>
            </a:r>
          </a:p>
          <a:p>
            <a:pPr lvl="1">
              <a:buFont typeface="Wingdings" panose="05000000000000000000" pitchFamily="2" charset="2"/>
              <a:buChar char="§"/>
            </a:pPr>
            <a:r>
              <a:rPr lang="en-US" sz="2000" dirty="0"/>
              <a:t>Project scope statement. </a:t>
            </a:r>
          </a:p>
          <a:p>
            <a:pPr lvl="1">
              <a:buFont typeface="Wingdings" panose="05000000000000000000" pitchFamily="2" charset="2"/>
              <a:buChar char="§"/>
            </a:pPr>
            <a:r>
              <a:rPr lang="en-US" sz="2000" dirty="0"/>
              <a:t>Requirements documentation.</a:t>
            </a:r>
          </a:p>
          <a:p>
            <a:pPr marL="457200" indent="-457200">
              <a:buFont typeface="+mj-lt"/>
              <a:buAutoNum type="arabicPeriod"/>
            </a:pPr>
            <a:r>
              <a:rPr lang="en-US" sz="2400" b="1" dirty="0"/>
              <a:t>ENTERPRISE ENVIRONMENTAL FACTORS</a:t>
            </a:r>
          </a:p>
          <a:p>
            <a:pPr marL="457200" indent="-457200">
              <a:buFont typeface="+mj-lt"/>
              <a:buAutoNum type="arabicPeriod"/>
            </a:pPr>
            <a:r>
              <a:rPr lang="en-US" sz="2400" b="1" dirty="0"/>
              <a:t>ORGANIZATIONAL PROCESS ASSETS</a:t>
            </a:r>
          </a:p>
          <a:p>
            <a:pPr lvl="1">
              <a:buFont typeface="Wingdings" panose="05000000000000000000" pitchFamily="2" charset="2"/>
              <a:buChar char="§"/>
            </a:pPr>
            <a:r>
              <a:rPr lang="en-US" sz="2000" dirty="0"/>
              <a:t>Policies, procedures, and templates for the WBS;</a:t>
            </a:r>
          </a:p>
          <a:p>
            <a:pPr lvl="1">
              <a:buFont typeface="Wingdings" panose="05000000000000000000" pitchFamily="2" charset="2"/>
              <a:buChar char="§"/>
            </a:pPr>
            <a:r>
              <a:rPr lang="en-US" sz="2000" dirty="0"/>
              <a:t>Project files from previous projects; and</a:t>
            </a:r>
          </a:p>
          <a:p>
            <a:pPr lvl="1">
              <a:buFont typeface="Wingdings" panose="05000000000000000000" pitchFamily="2" charset="2"/>
              <a:buChar char="§"/>
            </a:pPr>
            <a:r>
              <a:rPr lang="en-US" sz="2000" dirty="0"/>
              <a:t>Lessons learned from previous projects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35326420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CREATE WBS: TOOLS AND TECHNIQUES</a:t>
            </a:r>
          </a:p>
        </p:txBody>
      </p:sp>
      <p:sp>
        <p:nvSpPr>
          <p:cNvPr id="3" name="Content Placeholder 2"/>
          <p:cNvSpPr>
            <a:spLocks noGrp="1"/>
          </p:cNvSpPr>
          <p:nvPr>
            <p:ph idx="1"/>
          </p:nvPr>
        </p:nvSpPr>
        <p:spPr/>
        <p:txBody>
          <a:bodyPr/>
          <a:lstStyle/>
          <a:p>
            <a:pPr marL="0" indent="0">
              <a:buNone/>
            </a:pPr>
            <a:endParaRPr lang="en-US" b="1" dirty="0"/>
          </a:p>
          <a:p>
            <a:pPr marL="457200" indent="-457200">
              <a:buFont typeface="+mj-lt"/>
              <a:buAutoNum type="arabicPeriod"/>
            </a:pPr>
            <a:r>
              <a:rPr lang="en-US" b="1" dirty="0"/>
              <a:t>EXPERT JUDGMENT</a:t>
            </a:r>
          </a:p>
          <a:p>
            <a:pPr marL="457200" indent="-457200">
              <a:buFont typeface="+mj-lt"/>
              <a:buAutoNum type="arabicPeriod"/>
            </a:pPr>
            <a:r>
              <a:rPr lang="en-US" b="1" dirty="0"/>
              <a:t>DECOMPOSITION</a:t>
            </a:r>
          </a:p>
          <a:p>
            <a:pPr lvl="1">
              <a:buFont typeface="Wingdings" panose="05000000000000000000" pitchFamily="2" charset="2"/>
              <a:buChar char="§"/>
            </a:pPr>
            <a:r>
              <a:rPr lang="en-US" sz="2000" dirty="0"/>
              <a:t>Identifying and analyzing the deliverables and related work,</a:t>
            </a:r>
          </a:p>
          <a:p>
            <a:pPr lvl="1">
              <a:buFont typeface="Wingdings" panose="05000000000000000000" pitchFamily="2" charset="2"/>
              <a:buChar char="§"/>
            </a:pPr>
            <a:r>
              <a:rPr lang="en-US" sz="2000" dirty="0"/>
              <a:t>Structuring and organizing the WBS,</a:t>
            </a:r>
          </a:p>
          <a:p>
            <a:pPr lvl="1">
              <a:buFont typeface="Wingdings" panose="05000000000000000000" pitchFamily="2" charset="2"/>
              <a:buChar char="§"/>
            </a:pPr>
            <a:r>
              <a:rPr lang="en-US" sz="2000" dirty="0"/>
              <a:t>Decomposing the upper WBS levels into lower-level detailed components,</a:t>
            </a:r>
          </a:p>
          <a:p>
            <a:pPr lvl="1">
              <a:buFont typeface="Wingdings" panose="05000000000000000000" pitchFamily="2" charset="2"/>
              <a:buChar char="§"/>
            </a:pPr>
            <a:r>
              <a:rPr lang="en-US" sz="2000" dirty="0"/>
              <a:t>Developing and assigning identification codes to the WBS components,</a:t>
            </a:r>
          </a:p>
          <a:p>
            <a:pPr lvl="1">
              <a:buFont typeface="Wingdings" panose="05000000000000000000" pitchFamily="2" charset="2"/>
              <a:buChar char="§"/>
            </a:pPr>
            <a:r>
              <a:rPr lang="en-US" sz="2000" dirty="0"/>
              <a:t>Verifying that the degree of decomposition of the deliverables is appropriate.</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8641660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CREATE WBS: TOOLS AND TECHNIQUES</a:t>
            </a:r>
          </a:p>
        </p:txBody>
      </p:sp>
      <p:sp>
        <p:nvSpPr>
          <p:cNvPr id="3" name="Content Placeholder 2"/>
          <p:cNvSpPr>
            <a:spLocks noGrp="1"/>
          </p:cNvSpPr>
          <p:nvPr>
            <p:ph idx="1"/>
          </p:nvPr>
        </p:nvSpPr>
        <p:spPr/>
        <p:txBody>
          <a:bodyPr/>
          <a:lstStyle/>
          <a:p>
            <a:pPr marL="0" indent="0">
              <a:buNone/>
            </a:pPr>
            <a:r>
              <a:rPr lang="en-US" b="1" dirty="0"/>
              <a:t>WBS structure can be represented in a number of forms, such as:</a:t>
            </a:r>
          </a:p>
          <a:p>
            <a:pPr>
              <a:buFont typeface="Wingdings" panose="05000000000000000000" pitchFamily="2" charset="2"/>
              <a:buChar char="q"/>
            </a:pPr>
            <a:r>
              <a:rPr lang="en-US" dirty="0"/>
              <a:t> Using phases of the project life cycle as the second level of decomposition, with the product and project deliverables inserted at the third level</a:t>
            </a:r>
          </a:p>
          <a:p>
            <a:pPr>
              <a:buFont typeface="Wingdings" panose="05000000000000000000" pitchFamily="2" charset="2"/>
              <a:buChar char="q"/>
            </a:pPr>
            <a:r>
              <a:rPr lang="en-US" dirty="0"/>
              <a:t> Using major deliverables as the second level of decomposition. </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1043133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1748" y="1025238"/>
            <a:ext cx="7534225" cy="5150417"/>
          </a:xfrm>
        </p:spPr>
      </p:pic>
      <p:sp>
        <p:nvSpPr>
          <p:cNvPr id="5" name="Title 1"/>
          <p:cNvSpPr>
            <a:spLocks noGrp="1"/>
          </p:cNvSpPr>
          <p:nvPr>
            <p:ph type="title"/>
          </p:nvPr>
        </p:nvSpPr>
        <p:spPr>
          <a:xfrm>
            <a:off x="2346960" y="286606"/>
            <a:ext cx="7543800" cy="780195"/>
          </a:xfrm>
        </p:spPr>
        <p:txBody>
          <a:bodyPr>
            <a:normAutofit/>
          </a:bodyPr>
          <a:lstStyle/>
          <a:p>
            <a:r>
              <a:rPr lang="en-US" sz="3200" b="1" dirty="0"/>
              <a:t>CREATE WBS: TOOLS AND TECHNIQUES</a:t>
            </a:r>
            <a:br>
              <a:rPr lang="en-US" sz="3200" b="1" dirty="0"/>
            </a:br>
            <a:r>
              <a:rPr lang="en-US" sz="1700" dirty="0"/>
              <a:t>WBS decomposed down through the work package level</a:t>
            </a:r>
            <a:endParaRPr lang="en-US" sz="1700" b="1" dirty="0"/>
          </a:p>
        </p:txBody>
      </p:sp>
      <p:sp>
        <p:nvSpPr>
          <p:cNvPr id="2" name="Pentagon 1"/>
          <p:cNvSpPr/>
          <p:nvPr/>
        </p:nvSpPr>
        <p:spPr>
          <a:xfrm>
            <a:off x="3075710" y="3600447"/>
            <a:ext cx="4904509" cy="1507049"/>
          </a:xfrm>
          <a:prstGeom prst="homePlat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Box 8"/>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158.</a:t>
            </a:r>
          </a:p>
        </p:txBody>
      </p:sp>
      <p:sp>
        <p:nvSpPr>
          <p:cNvPr id="3" name="TextBox 2"/>
          <p:cNvSpPr txBox="1"/>
          <p:nvPr/>
        </p:nvSpPr>
        <p:spPr>
          <a:xfrm>
            <a:off x="8324851" y="3410635"/>
            <a:ext cx="1178961" cy="646331"/>
          </a:xfrm>
          <a:prstGeom prst="rect">
            <a:avLst/>
          </a:prstGeom>
          <a:noFill/>
        </p:spPr>
        <p:txBody>
          <a:bodyPr wrap="square" rtlCol="0">
            <a:spAutoFit/>
          </a:bodyPr>
          <a:lstStyle/>
          <a:p>
            <a:r>
              <a:rPr lang="en-US" b="1" dirty="0">
                <a:solidFill>
                  <a:srgbClr val="C00000"/>
                </a:solidFill>
              </a:rPr>
              <a:t>Work Packages</a:t>
            </a:r>
          </a:p>
        </p:txBody>
      </p:sp>
      <p:sp>
        <p:nvSpPr>
          <p:cNvPr id="7" name="Pentagon 6"/>
          <p:cNvSpPr/>
          <p:nvPr/>
        </p:nvSpPr>
        <p:spPr>
          <a:xfrm>
            <a:off x="5933148" y="2022766"/>
            <a:ext cx="3952824" cy="645953"/>
          </a:xfrm>
          <a:prstGeom prst="homePlat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entagon 7"/>
          <p:cNvSpPr/>
          <p:nvPr/>
        </p:nvSpPr>
        <p:spPr>
          <a:xfrm>
            <a:off x="6778336" y="2859026"/>
            <a:ext cx="1660814" cy="706582"/>
          </a:xfrm>
          <a:prstGeom prst="homePlat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ight Arrow 12"/>
          <p:cNvSpPr/>
          <p:nvPr/>
        </p:nvSpPr>
        <p:spPr>
          <a:xfrm>
            <a:off x="3075710" y="1196232"/>
            <a:ext cx="2601191" cy="451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79519" y="1196232"/>
            <a:ext cx="2664056" cy="369332"/>
          </a:xfrm>
          <a:prstGeom prst="rect">
            <a:avLst/>
          </a:prstGeom>
          <a:noFill/>
        </p:spPr>
        <p:txBody>
          <a:bodyPr wrap="square" rtlCol="0">
            <a:spAutoFit/>
          </a:bodyPr>
          <a:lstStyle/>
          <a:p>
            <a:r>
              <a:rPr lang="en-US" b="1" dirty="0">
                <a:solidFill>
                  <a:srgbClr val="C00000"/>
                </a:solidFill>
              </a:rPr>
              <a:t>Level 1 is the project title</a:t>
            </a:r>
          </a:p>
        </p:txBody>
      </p:sp>
    </p:spTree>
    <p:extLst>
      <p:ext uri="{BB962C8B-B14F-4D97-AF65-F5344CB8AC3E}">
        <p14:creationId xmlns:p14="http://schemas.microsoft.com/office/powerpoint/2010/main" val="37977851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8800" y="1417389"/>
            <a:ext cx="7848600" cy="4803416"/>
          </a:xfrm>
        </p:spPr>
      </p:pic>
      <p:sp>
        <p:nvSpPr>
          <p:cNvPr id="4" name="Title 1"/>
          <p:cNvSpPr txBox="1">
            <a:spLocks/>
          </p:cNvSpPr>
          <p:nvPr/>
        </p:nvSpPr>
        <p:spPr>
          <a:xfrm>
            <a:off x="2346960" y="533401"/>
            <a:ext cx="7543800" cy="7801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dirty="0"/>
              <a:t>CREATE WBS: TOOLS AND TECHNIQUES</a:t>
            </a:r>
            <a:br>
              <a:rPr lang="en-US" sz="3200" b="1" dirty="0"/>
            </a:br>
            <a:r>
              <a:rPr lang="en-US" sz="1700" b="1" dirty="0">
                <a:solidFill>
                  <a:srgbClr val="C00000"/>
                </a:solidFill>
              </a:rPr>
              <a:t>WBS Organized by Phases </a:t>
            </a:r>
          </a:p>
        </p:txBody>
      </p:sp>
      <p:sp>
        <p:nvSpPr>
          <p:cNvPr id="8" name="TextBox 7"/>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159.</a:t>
            </a:r>
          </a:p>
        </p:txBody>
      </p:sp>
    </p:spTree>
    <p:extLst>
      <p:ext uri="{BB962C8B-B14F-4D97-AF65-F5344CB8AC3E}">
        <p14:creationId xmlns:p14="http://schemas.microsoft.com/office/powerpoint/2010/main" val="2270442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1313596"/>
            <a:ext cx="7010400" cy="4929947"/>
          </a:xfrm>
        </p:spPr>
      </p:pic>
      <p:sp>
        <p:nvSpPr>
          <p:cNvPr id="5" name="Title 1"/>
          <p:cNvSpPr txBox="1">
            <a:spLocks/>
          </p:cNvSpPr>
          <p:nvPr/>
        </p:nvSpPr>
        <p:spPr>
          <a:xfrm>
            <a:off x="2346960" y="533401"/>
            <a:ext cx="7543800" cy="7801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dirty="0"/>
              <a:t>CREATE WBS: TOOLS AND TECHNIQUES</a:t>
            </a:r>
            <a:br>
              <a:rPr lang="en-US" sz="3200" b="1" dirty="0"/>
            </a:br>
            <a:r>
              <a:rPr lang="en-US" sz="1700" b="1" dirty="0">
                <a:solidFill>
                  <a:srgbClr val="C00000"/>
                </a:solidFill>
              </a:rPr>
              <a:t>WBS organized by Deliverables</a:t>
            </a:r>
          </a:p>
        </p:txBody>
      </p:sp>
      <p:sp>
        <p:nvSpPr>
          <p:cNvPr id="8" name="TextBox 7"/>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160.</a:t>
            </a:r>
          </a:p>
        </p:txBody>
      </p:sp>
    </p:spTree>
    <p:extLst>
      <p:ext uri="{BB962C8B-B14F-4D97-AF65-F5344CB8AC3E}">
        <p14:creationId xmlns:p14="http://schemas.microsoft.com/office/powerpoint/2010/main" val="252843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38401" y="5140132"/>
            <a:ext cx="5095875" cy="1524000"/>
          </a:xfrm>
          <a:prstGeom prst="rect">
            <a:avLst/>
          </a:prstGeom>
        </p:spPr>
      </p:pic>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1905000" y="1905000"/>
            <a:ext cx="8153400" cy="3081670"/>
          </a:xfrm>
        </p:spPr>
        <p:txBody>
          <a:bodyPr>
            <a:noAutofit/>
          </a:bodyPr>
          <a:lstStyle/>
          <a:p>
            <a:pPr marL="0" indent="0">
              <a:lnSpc>
                <a:spcPct val="110000"/>
              </a:lnSpc>
              <a:spcBef>
                <a:spcPts val="600"/>
              </a:spcBef>
              <a:spcAft>
                <a:spcPts val="600"/>
              </a:spcAft>
              <a:buNone/>
            </a:pPr>
            <a:r>
              <a:rPr lang="en-US" altLang="en-US" sz="1800" b="1" u="sng" dirty="0"/>
              <a:t>Project Management Processes:</a:t>
            </a:r>
          </a:p>
          <a:p>
            <a:pPr marL="0" indent="0">
              <a:lnSpc>
                <a:spcPct val="110000"/>
              </a:lnSpc>
              <a:spcBef>
                <a:spcPts val="600"/>
              </a:spcBef>
              <a:spcAft>
                <a:spcPts val="600"/>
              </a:spcAft>
              <a:buNone/>
            </a:pPr>
            <a:r>
              <a:rPr lang="en-US" altLang="en-US" sz="1800" dirty="0"/>
              <a:t>*A project life cycle is t</a:t>
            </a:r>
            <a:r>
              <a:rPr lang="en-US" sz="1800" dirty="0"/>
              <a:t>he series of phases that a project passes through from its start to its completion.</a:t>
            </a:r>
          </a:p>
          <a:p>
            <a:pPr>
              <a:buFont typeface="Wingdings" panose="05000000000000000000" pitchFamily="2" charset="2"/>
              <a:buChar char="§"/>
            </a:pPr>
            <a:r>
              <a:rPr lang="en-US" sz="1800" dirty="0"/>
              <a:t>A project life cycle is managed by executing a series of project management processes.</a:t>
            </a:r>
          </a:p>
          <a:p>
            <a:pPr>
              <a:buFont typeface="Wingdings" panose="05000000000000000000" pitchFamily="2" charset="2"/>
              <a:buChar char="§"/>
            </a:pPr>
            <a:r>
              <a:rPr lang="en-US" sz="1800" dirty="0"/>
              <a:t>Every project management process produce one or more outputs, from one or more inputs, using appropriate project management tools and techniques.  </a:t>
            </a:r>
          </a:p>
          <a:p>
            <a:pPr>
              <a:buFont typeface="Wingdings" panose="05000000000000000000" pitchFamily="2" charset="2"/>
              <a:buChar char="§"/>
            </a:pPr>
            <a:r>
              <a:rPr lang="en-US" sz="1800" dirty="0"/>
              <a:t>Tools are templates or software applications necessary to produce outputs</a:t>
            </a:r>
          </a:p>
          <a:p>
            <a:pPr>
              <a:buFont typeface="Wingdings" panose="05000000000000000000" pitchFamily="2" charset="2"/>
              <a:buChar char="§"/>
            </a:pPr>
            <a:r>
              <a:rPr lang="en-US" sz="1800" dirty="0"/>
              <a:t>Techniques are procedures like meetings, interviews etc. necessary to produce outputs</a:t>
            </a:r>
          </a:p>
        </p:txBody>
      </p:sp>
      <p:sp>
        <p:nvSpPr>
          <p:cNvPr id="5" name="TextBox 4"/>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22. </a:t>
            </a:r>
          </a:p>
        </p:txBody>
      </p:sp>
    </p:spTree>
    <p:extLst>
      <p:ext uri="{BB962C8B-B14F-4D97-AF65-F5344CB8AC3E}">
        <p14:creationId xmlns:p14="http://schemas.microsoft.com/office/powerpoint/2010/main" val="11528134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Activity1- Time to climb on Nearpod</a:t>
            </a:r>
          </a:p>
        </p:txBody>
      </p:sp>
      <p:sp>
        <p:nvSpPr>
          <p:cNvPr id="3" name="Text Placeholder 2"/>
          <p:cNvSpPr>
            <a:spLocks noGrp="1"/>
          </p:cNvSpPr>
          <p:nvPr>
            <p:ph type="body" idx="1"/>
          </p:nvPr>
        </p:nvSpPr>
        <p:spPr/>
        <p:txBody>
          <a:bodyPr/>
          <a:lstStyle/>
          <a:p>
            <a:r>
              <a:rPr lang="en-US" dirty="0"/>
              <a:t>WBS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5" name="Footer Placeholder 4"/>
          <p:cNvSpPr>
            <a:spLocks noGrp="1"/>
          </p:cNvSpPr>
          <p:nvPr>
            <p:ph type="ftr" sz="quarter" idx="11"/>
          </p:nvPr>
        </p:nvSpPr>
        <p:spPr/>
        <p:txBody>
          <a:bodyPr/>
          <a:lstStyle/>
          <a:p>
            <a:endParaRPr lang="en-US" dirty="0">
              <a:solidFill>
                <a:srgbClr val="FFFF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240</a:t>
            </a:fld>
            <a:endParaRPr lang="en-US" dirty="0"/>
          </a:p>
        </p:txBody>
      </p:sp>
    </p:spTree>
    <p:extLst>
      <p:ext uri="{BB962C8B-B14F-4D97-AF65-F5344CB8AC3E}">
        <p14:creationId xmlns:p14="http://schemas.microsoft.com/office/powerpoint/2010/main" val="23383871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98765"/>
            <a:ext cx="7543800" cy="540327"/>
          </a:xfrm>
        </p:spPr>
        <p:txBody>
          <a:bodyPr>
            <a:normAutofit/>
          </a:bodyPr>
          <a:lstStyle/>
          <a:p>
            <a:r>
              <a:rPr lang="en-US" sz="3200" b="1" dirty="0"/>
              <a:t>CREATE WBS: OUTPUTS</a:t>
            </a:r>
          </a:p>
        </p:txBody>
      </p:sp>
      <p:sp>
        <p:nvSpPr>
          <p:cNvPr id="3" name="Content Placeholder 2"/>
          <p:cNvSpPr>
            <a:spLocks noGrp="1"/>
          </p:cNvSpPr>
          <p:nvPr>
            <p:ph idx="1"/>
          </p:nvPr>
        </p:nvSpPr>
        <p:spPr>
          <a:xfrm>
            <a:off x="2206335" y="1333116"/>
            <a:ext cx="7325593" cy="2850958"/>
          </a:xfrm>
        </p:spPr>
        <p:txBody>
          <a:bodyPr>
            <a:normAutofit fontScale="92500" lnSpcReduction="20000"/>
          </a:bodyPr>
          <a:lstStyle/>
          <a:p>
            <a:pPr marL="457200" indent="-457200">
              <a:buFont typeface="+mj-lt"/>
              <a:buAutoNum type="arabicPeriod"/>
            </a:pPr>
            <a:r>
              <a:rPr lang="en-US" b="1" dirty="0"/>
              <a:t>SCOPE BASELINE which is the approved version of:</a:t>
            </a:r>
          </a:p>
          <a:p>
            <a:pPr marL="201168" lvl="1" indent="0">
              <a:buNone/>
            </a:pPr>
            <a:r>
              <a:rPr lang="en-US" sz="1600" b="1" dirty="0"/>
              <a:t>a. Project scope statement</a:t>
            </a:r>
            <a:r>
              <a:rPr lang="en-US" sz="1600" dirty="0"/>
              <a:t>: </a:t>
            </a:r>
            <a:r>
              <a:rPr lang="en-US" dirty="0"/>
              <a:t>includes</a:t>
            </a:r>
            <a:r>
              <a:rPr lang="en-US" sz="1600" dirty="0"/>
              <a:t> description of the project scope, deliverables, assumptions, and constraints. </a:t>
            </a:r>
          </a:p>
          <a:p>
            <a:pPr marL="201168" lvl="1" indent="0">
              <a:buNone/>
            </a:pPr>
            <a:r>
              <a:rPr lang="en-US" sz="1600" b="1" dirty="0"/>
              <a:t>b. WBS</a:t>
            </a:r>
            <a:r>
              <a:rPr lang="en-US" sz="1600" dirty="0"/>
              <a:t>: The hierarchical decomposition of the total scope of work. Each descending level represents a more detailed definition of the project work.</a:t>
            </a:r>
          </a:p>
          <a:p>
            <a:pPr lvl="2">
              <a:buFont typeface="Wingdings" panose="05000000000000000000" pitchFamily="2" charset="2"/>
              <a:buChar char="§"/>
            </a:pPr>
            <a:r>
              <a:rPr lang="en-US" b="1" dirty="0"/>
              <a:t>Work package</a:t>
            </a:r>
            <a:r>
              <a:rPr lang="en-US" dirty="0"/>
              <a:t>: This is the lowest level of the WBS. It has a  unique identifier. These identifiers provide a structure for hierarchical summation of costs, schedule, and resource information and form a code of accounts.</a:t>
            </a:r>
          </a:p>
          <a:p>
            <a:pPr marL="201168" lvl="1" indent="0">
              <a:buNone/>
            </a:pPr>
            <a:r>
              <a:rPr lang="en-US" sz="1400" b="1" dirty="0"/>
              <a:t>c. WBS dictionary</a:t>
            </a:r>
            <a:r>
              <a:rPr lang="en-US" sz="1400" dirty="0"/>
              <a:t>: is a document that provides detailed deliverable, activity, and scheduling information about each component in the WBS. WBS dictionary may include but is not limited to the following:</a:t>
            </a:r>
          </a:p>
        </p:txBody>
      </p:sp>
      <p:graphicFrame>
        <p:nvGraphicFramePr>
          <p:cNvPr id="4" name="Table 3"/>
          <p:cNvGraphicFramePr>
            <a:graphicFrameLocks noGrp="1"/>
          </p:cNvGraphicFramePr>
          <p:nvPr/>
        </p:nvGraphicFramePr>
        <p:xfrm>
          <a:off x="2576945" y="4184075"/>
          <a:ext cx="6691744" cy="1693335"/>
        </p:xfrm>
        <a:graphic>
          <a:graphicData uri="http://schemas.openxmlformats.org/drawingml/2006/table">
            <a:tbl>
              <a:tblPr firstRow="1" bandRow="1">
                <a:tableStyleId>{5940675A-B579-460E-94D1-54222C63F5DA}</a:tableStyleId>
              </a:tblPr>
              <a:tblGrid>
                <a:gridCol w="1672936">
                  <a:extLst>
                    <a:ext uri="{9D8B030D-6E8A-4147-A177-3AD203B41FA5}">
                      <a16:colId xmlns:a16="http://schemas.microsoft.com/office/drawing/2014/main" val="3418821746"/>
                    </a:ext>
                  </a:extLst>
                </a:gridCol>
                <a:gridCol w="1672936">
                  <a:extLst>
                    <a:ext uri="{9D8B030D-6E8A-4147-A177-3AD203B41FA5}">
                      <a16:colId xmlns:a16="http://schemas.microsoft.com/office/drawing/2014/main" val="2582825194"/>
                    </a:ext>
                  </a:extLst>
                </a:gridCol>
                <a:gridCol w="1672936">
                  <a:extLst>
                    <a:ext uri="{9D8B030D-6E8A-4147-A177-3AD203B41FA5}">
                      <a16:colId xmlns:a16="http://schemas.microsoft.com/office/drawing/2014/main" val="182760782"/>
                    </a:ext>
                  </a:extLst>
                </a:gridCol>
                <a:gridCol w="1672936">
                  <a:extLst>
                    <a:ext uri="{9D8B030D-6E8A-4147-A177-3AD203B41FA5}">
                      <a16:colId xmlns:a16="http://schemas.microsoft.com/office/drawing/2014/main" val="1165421648"/>
                    </a:ext>
                  </a:extLst>
                </a:gridCol>
              </a:tblGrid>
              <a:tr h="564445">
                <a:tc>
                  <a:txBody>
                    <a:bodyPr/>
                    <a:lstStyle/>
                    <a:p>
                      <a:r>
                        <a:rPr lang="en-US" sz="1400"/>
                        <a:t>Code of account identifier,</a:t>
                      </a:r>
                      <a:endParaRPr lang="en-US" sz="1400" b="0">
                        <a:solidFill>
                          <a:schemeClr val="tx1">
                            <a:lumMod val="95000"/>
                            <a:lumOff val="5000"/>
                          </a:schemeClr>
                        </a:solidFill>
                        <a:latin typeface="+mj-lt"/>
                      </a:endParaRPr>
                    </a:p>
                  </a:txBody>
                  <a:tcPr/>
                </a:tc>
                <a:tc>
                  <a:txBody>
                    <a:bodyPr/>
                    <a:lstStyle/>
                    <a:p>
                      <a:r>
                        <a:rPr lang="en-US" sz="1400"/>
                        <a:t>Description of work</a:t>
                      </a:r>
                      <a:endParaRPr lang="en-US" sz="1400" b="0">
                        <a:solidFill>
                          <a:schemeClr val="tx1">
                            <a:lumMod val="95000"/>
                            <a:lumOff val="5000"/>
                          </a:schemeClr>
                        </a:solidFill>
                        <a:latin typeface="+mj-lt"/>
                      </a:endParaRPr>
                    </a:p>
                  </a:txBody>
                  <a:tcPr/>
                </a:tc>
                <a:tc>
                  <a:txBody>
                    <a:bodyPr/>
                    <a:lstStyle/>
                    <a:p>
                      <a:r>
                        <a:rPr lang="en-US" sz="1400"/>
                        <a:t>Assumptions and constraints,</a:t>
                      </a:r>
                      <a:endParaRPr lang="en-US" sz="1400" b="0">
                        <a:solidFill>
                          <a:schemeClr val="tx1">
                            <a:lumMod val="95000"/>
                            <a:lumOff val="5000"/>
                          </a:schemeClr>
                        </a:solidFill>
                        <a:latin typeface="+mj-lt"/>
                      </a:endParaRPr>
                    </a:p>
                  </a:txBody>
                  <a:tcPr/>
                </a:tc>
                <a:tc>
                  <a:txBody>
                    <a:bodyPr/>
                    <a:lstStyle/>
                    <a:p>
                      <a:r>
                        <a:rPr lang="en-US" sz="1400"/>
                        <a:t>Responsible organization,</a:t>
                      </a:r>
                      <a:endParaRPr lang="en-US" sz="1400" b="0">
                        <a:solidFill>
                          <a:schemeClr val="tx1">
                            <a:lumMod val="95000"/>
                            <a:lumOff val="5000"/>
                          </a:schemeClr>
                        </a:solidFill>
                        <a:latin typeface="+mj-lt"/>
                      </a:endParaRPr>
                    </a:p>
                  </a:txBody>
                  <a:tcPr/>
                </a:tc>
                <a:extLst>
                  <a:ext uri="{0D108BD9-81ED-4DB2-BD59-A6C34878D82A}">
                    <a16:rowId xmlns:a16="http://schemas.microsoft.com/office/drawing/2014/main" val="1147472104"/>
                  </a:ext>
                </a:extLst>
              </a:tr>
              <a:tr h="564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Schedule milestones,</a:t>
                      </a:r>
                      <a:endParaRPr lang="en-US" sz="1400" b="0" dirty="0">
                        <a:latin typeface="+mj-lt"/>
                      </a:endParaRPr>
                    </a:p>
                  </a:txBody>
                  <a:tcPr/>
                </a:tc>
                <a:tc>
                  <a:txBody>
                    <a:bodyPr/>
                    <a:lstStyle/>
                    <a:p>
                      <a:r>
                        <a:rPr lang="en-US" sz="1400"/>
                        <a:t>Associated schedule activities</a:t>
                      </a:r>
                      <a:endParaRPr lang="en-US" sz="1400" b="0">
                        <a:solidFill>
                          <a:schemeClr val="tx1">
                            <a:lumMod val="95000"/>
                            <a:lumOff val="5000"/>
                          </a:schemeClr>
                        </a:solidFill>
                        <a:latin typeface="+mj-lt"/>
                      </a:endParaRPr>
                    </a:p>
                  </a:txBody>
                  <a:tcPr/>
                </a:tc>
                <a:tc>
                  <a:txBody>
                    <a:bodyPr/>
                    <a:lstStyle/>
                    <a:p>
                      <a:r>
                        <a:rPr lang="en-US" sz="1400"/>
                        <a:t>Resources required</a:t>
                      </a:r>
                      <a:endParaRPr lang="en-US" sz="1400" b="0">
                        <a:solidFill>
                          <a:schemeClr val="tx1">
                            <a:lumMod val="95000"/>
                            <a:lumOff val="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Cost estimates,</a:t>
                      </a:r>
                    </a:p>
                    <a:p>
                      <a:endParaRPr lang="en-US" sz="1400" b="0" dirty="0">
                        <a:solidFill>
                          <a:schemeClr val="tx1">
                            <a:lumMod val="95000"/>
                            <a:lumOff val="5000"/>
                          </a:schemeClr>
                        </a:solidFill>
                        <a:latin typeface="+mj-lt"/>
                      </a:endParaRPr>
                    </a:p>
                  </a:txBody>
                  <a:tcPr/>
                </a:tc>
                <a:extLst>
                  <a:ext uri="{0D108BD9-81ED-4DB2-BD59-A6C34878D82A}">
                    <a16:rowId xmlns:a16="http://schemas.microsoft.com/office/drawing/2014/main" val="1196431096"/>
                  </a:ext>
                </a:extLst>
              </a:tr>
              <a:tr h="564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Quality requirements,</a:t>
                      </a:r>
                      <a:endParaRPr lang="en-US" sz="1400" b="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Acceptance criteria,</a:t>
                      </a:r>
                      <a:endParaRPr lang="en-US" sz="1400" b="0" dirty="0">
                        <a:latin typeface="+mj-lt"/>
                      </a:endParaRPr>
                    </a:p>
                  </a:txBody>
                  <a:tcPr/>
                </a:tc>
                <a:tc>
                  <a:txBody>
                    <a:bodyPr/>
                    <a:lstStyle/>
                    <a:p>
                      <a:r>
                        <a:rPr lang="en-US" sz="1400"/>
                        <a:t>Technical references, </a:t>
                      </a:r>
                      <a:endParaRPr lang="en-US" sz="1400" b="0">
                        <a:solidFill>
                          <a:schemeClr val="tx1">
                            <a:lumMod val="95000"/>
                            <a:lumOff val="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Agreement information.</a:t>
                      </a:r>
                      <a:endParaRPr lang="en-US" sz="1400" b="0" dirty="0">
                        <a:latin typeface="+mj-lt"/>
                      </a:endParaRPr>
                    </a:p>
                  </a:txBody>
                  <a:tcPr/>
                </a:tc>
                <a:extLst>
                  <a:ext uri="{0D108BD9-81ED-4DB2-BD59-A6C34878D82A}">
                    <a16:rowId xmlns:a16="http://schemas.microsoft.com/office/drawing/2014/main" val="2454504211"/>
                  </a:ext>
                </a:extLst>
              </a:tr>
            </a:tbl>
          </a:graphicData>
        </a:graphic>
      </p:graphicFrame>
      <p:sp>
        <p:nvSpPr>
          <p:cNvPr id="7" name="TextBox 6"/>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20168277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840" b="6882"/>
          <a:stretch/>
        </p:blipFill>
        <p:spPr>
          <a:xfrm>
            <a:off x="1523977" y="10"/>
            <a:ext cx="9144023" cy="4915066"/>
          </a:xfrm>
          <a:prstGeom prst="rect">
            <a:avLst/>
          </a:prstGeom>
        </p:spPr>
      </p:pic>
      <p:sp>
        <p:nvSpPr>
          <p:cNvPr id="2" name="Title 1"/>
          <p:cNvSpPr>
            <a:spLocks noGrp="1"/>
          </p:cNvSpPr>
          <p:nvPr>
            <p:ph type="title"/>
          </p:nvPr>
        </p:nvSpPr>
        <p:spPr>
          <a:xfrm>
            <a:off x="2322897" y="5120640"/>
            <a:ext cx="7543800" cy="822960"/>
          </a:xfrm>
        </p:spPr>
        <p:txBody>
          <a:bodyPr vert="horz" lIns="91440" tIns="45720" rIns="91440" bIns="45720" rtlCol="0" anchor="b">
            <a:normAutofit/>
          </a:bodyPr>
          <a:lstStyle/>
          <a:p>
            <a:r>
              <a:rPr lang="en-US" sz="1900" dirty="0">
                <a:solidFill>
                  <a:srgbClr val="FFFFFF"/>
                </a:solidFill>
              </a:rPr>
              <a:t>Sample WBS Dictionary</a:t>
            </a:r>
            <a:br>
              <a:rPr lang="en-US" sz="1900" dirty="0">
                <a:solidFill>
                  <a:srgbClr val="FFFFFF"/>
                </a:solidFill>
              </a:rPr>
            </a:br>
            <a:r>
              <a:rPr lang="en-US" sz="1900" dirty="0">
                <a:solidFill>
                  <a:srgbClr val="FFFFFF"/>
                </a:solidFill>
                <a:hlinkClick r:id="rId3"/>
              </a:rPr>
              <a:t>https://www.pmclounge.com/work-breakdown-structure-wbs-dictionary/</a:t>
            </a:r>
            <a:endParaRPr lang="en-US" sz="1900" dirty="0">
              <a:solidFill>
                <a:srgbClr val="FFFFFF"/>
              </a:solidFill>
            </a:endParaRPr>
          </a:p>
        </p:txBody>
      </p:sp>
    </p:spTree>
    <p:extLst>
      <p:ext uri="{BB962C8B-B14F-4D97-AF65-F5344CB8AC3E}">
        <p14:creationId xmlns:p14="http://schemas.microsoft.com/office/powerpoint/2010/main" val="11684455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startAt="2"/>
            </a:pPr>
            <a:r>
              <a:rPr lang="en-US" b="1"/>
              <a:t>PROJECT DOCUMENTS UPDATES</a:t>
            </a:r>
          </a:p>
          <a:p>
            <a:pPr>
              <a:buFont typeface="Wingdings" panose="05000000000000000000" pitchFamily="2" charset="2"/>
              <a:buChar char="q"/>
            </a:pPr>
            <a:r>
              <a:rPr lang="en-US"/>
              <a:t>Assumption log. </a:t>
            </a:r>
          </a:p>
          <a:p>
            <a:pPr>
              <a:buFont typeface="Wingdings" panose="05000000000000000000" pitchFamily="2" charset="2"/>
              <a:buChar char="q"/>
            </a:pPr>
            <a:r>
              <a:rPr lang="en-US"/>
              <a:t>Requirements documentation</a:t>
            </a:r>
          </a:p>
        </p:txBody>
      </p:sp>
      <p:sp>
        <p:nvSpPr>
          <p:cNvPr id="4" name="Title 1"/>
          <p:cNvSpPr txBox="1">
            <a:spLocks/>
          </p:cNvSpPr>
          <p:nvPr/>
        </p:nvSpPr>
        <p:spPr>
          <a:xfrm>
            <a:off x="2346960" y="1024540"/>
            <a:ext cx="7543800" cy="70399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dirty="0"/>
              <a:t>CREATE WBS: OUTPUTS </a:t>
            </a:r>
            <a:r>
              <a:rPr lang="en-US" sz="2400" dirty="0" err="1"/>
              <a:t>contd</a:t>
            </a:r>
            <a:r>
              <a:rPr lang="en-US" sz="2400" dirty="0"/>
              <a:t>…</a:t>
            </a:r>
            <a:endParaRPr lang="en-US" sz="3200" dirty="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22795555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 for WBS Dictionary</a:t>
            </a:r>
          </a:p>
        </p:txBody>
      </p:sp>
      <p:graphicFrame>
        <p:nvGraphicFramePr>
          <p:cNvPr id="7" name="Content Placeholder 6"/>
          <p:cNvGraphicFramePr>
            <a:graphicFrameLocks noGrp="1"/>
          </p:cNvGraphicFramePr>
          <p:nvPr>
            <p:ph sz="half" idx="2"/>
          </p:nvPr>
        </p:nvGraphicFramePr>
        <p:xfrm>
          <a:off x="2166216" y="1846055"/>
          <a:ext cx="3703638" cy="4023039"/>
        </p:xfrm>
        <a:graphic>
          <a:graphicData uri="http://schemas.openxmlformats.org/drawingml/2006/table">
            <a:tbl>
              <a:tblPr firstRow="1" firstCol="1" bandRow="1">
                <a:tableStyleId>{5C22544A-7EE6-4342-B048-85BDC9FD1C3A}</a:tableStyleId>
              </a:tblPr>
              <a:tblGrid>
                <a:gridCol w="1079675">
                  <a:extLst>
                    <a:ext uri="{9D8B030D-6E8A-4147-A177-3AD203B41FA5}">
                      <a16:colId xmlns:a16="http://schemas.microsoft.com/office/drawing/2014/main" val="3758286713"/>
                    </a:ext>
                  </a:extLst>
                </a:gridCol>
                <a:gridCol w="2623963">
                  <a:extLst>
                    <a:ext uri="{9D8B030D-6E8A-4147-A177-3AD203B41FA5}">
                      <a16:colId xmlns:a16="http://schemas.microsoft.com/office/drawing/2014/main" val="807511900"/>
                    </a:ext>
                  </a:extLst>
                </a:gridCol>
              </a:tblGrid>
              <a:tr h="285669">
                <a:tc>
                  <a:txBody>
                    <a:bodyPr/>
                    <a:lstStyle/>
                    <a:p>
                      <a:pPr marL="0" marR="0">
                        <a:lnSpc>
                          <a:spcPct val="107000"/>
                        </a:lnSpc>
                        <a:spcBef>
                          <a:spcPts val="0"/>
                        </a:spcBef>
                        <a:spcAft>
                          <a:spcPts val="0"/>
                        </a:spcAft>
                      </a:pPr>
                      <a:r>
                        <a:rPr lang="en-US" sz="1000">
                          <a:effectLst/>
                        </a:rPr>
                        <a:t>Work Package Id</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3207330130"/>
                  </a:ext>
                </a:extLst>
              </a:tr>
              <a:tr h="579229">
                <a:tc>
                  <a:txBody>
                    <a:bodyPr/>
                    <a:lstStyle/>
                    <a:p>
                      <a:pPr marL="0" marR="0">
                        <a:lnSpc>
                          <a:spcPct val="107000"/>
                        </a:lnSpc>
                        <a:spcBef>
                          <a:spcPts val="0"/>
                        </a:spcBef>
                        <a:spcAft>
                          <a:spcPts val="0"/>
                        </a:spcAft>
                      </a:pPr>
                      <a:r>
                        <a:rPr lang="en-US" sz="1000">
                          <a:effectLst/>
                        </a:rPr>
                        <a:t>Work Package Name</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3538085874"/>
                  </a:ext>
                </a:extLst>
              </a:tr>
              <a:tr h="579229">
                <a:tc>
                  <a:txBody>
                    <a:bodyPr/>
                    <a:lstStyle/>
                    <a:p>
                      <a:pPr marL="0" marR="0">
                        <a:lnSpc>
                          <a:spcPct val="107000"/>
                        </a:lnSpc>
                        <a:spcBef>
                          <a:spcPts val="0"/>
                        </a:spcBef>
                        <a:spcAft>
                          <a:spcPts val="0"/>
                        </a:spcAft>
                      </a:pPr>
                      <a:r>
                        <a:rPr lang="en-US" sz="1000">
                          <a:effectLst/>
                        </a:rPr>
                        <a:t>Responsible Org/Individual</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885140616"/>
                  </a:ext>
                </a:extLst>
              </a:tr>
              <a:tr h="285669">
                <a:tc>
                  <a:txBody>
                    <a:bodyPr/>
                    <a:lstStyle/>
                    <a:p>
                      <a:pPr marL="0" marR="0">
                        <a:lnSpc>
                          <a:spcPct val="107000"/>
                        </a:lnSpc>
                        <a:spcBef>
                          <a:spcPts val="0"/>
                        </a:spcBef>
                        <a:spcAft>
                          <a:spcPts val="0"/>
                        </a:spcAft>
                      </a:pPr>
                      <a:r>
                        <a:rPr lang="en-US" sz="1000">
                          <a:effectLst/>
                        </a:rPr>
                        <a:t>WP Description</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1155195021"/>
                  </a:ext>
                </a:extLst>
              </a:tr>
              <a:tr h="579229">
                <a:tc>
                  <a:txBody>
                    <a:bodyPr/>
                    <a:lstStyle/>
                    <a:p>
                      <a:pPr marL="0" marR="0">
                        <a:lnSpc>
                          <a:spcPct val="107000"/>
                        </a:lnSpc>
                        <a:spcBef>
                          <a:spcPts val="0"/>
                        </a:spcBef>
                        <a:spcAft>
                          <a:spcPts val="0"/>
                        </a:spcAft>
                      </a:pPr>
                      <a:r>
                        <a:rPr lang="en-US" sz="1000">
                          <a:effectLst/>
                        </a:rPr>
                        <a:t>Acceptance Criteria</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269712066"/>
                  </a:ext>
                </a:extLst>
              </a:tr>
              <a:tr h="285669">
                <a:tc>
                  <a:txBody>
                    <a:bodyPr/>
                    <a:lstStyle/>
                    <a:p>
                      <a:pPr marL="0" marR="0">
                        <a:lnSpc>
                          <a:spcPct val="107000"/>
                        </a:lnSpc>
                        <a:spcBef>
                          <a:spcPts val="0"/>
                        </a:spcBef>
                        <a:spcAft>
                          <a:spcPts val="0"/>
                        </a:spcAft>
                      </a:pPr>
                      <a:r>
                        <a:rPr lang="en-US" sz="1000">
                          <a:effectLst/>
                        </a:rPr>
                        <a:t>Deliverables</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1204087781"/>
                  </a:ext>
                </a:extLst>
              </a:tr>
              <a:tr h="285669">
                <a:tc>
                  <a:txBody>
                    <a:bodyPr/>
                    <a:lstStyle/>
                    <a:p>
                      <a:pPr marL="0" marR="0">
                        <a:lnSpc>
                          <a:spcPct val="107000"/>
                        </a:lnSpc>
                        <a:spcBef>
                          <a:spcPts val="0"/>
                        </a:spcBef>
                        <a:spcAft>
                          <a:spcPts val="0"/>
                        </a:spcAft>
                      </a:pPr>
                      <a:r>
                        <a:rPr lang="en-US" sz="1000">
                          <a:effectLst/>
                        </a:rPr>
                        <a:t>Duration</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2862881847"/>
                  </a:ext>
                </a:extLst>
              </a:tr>
              <a:tr h="285669">
                <a:tc>
                  <a:txBody>
                    <a:bodyPr/>
                    <a:lstStyle/>
                    <a:p>
                      <a:pPr marL="0" marR="0">
                        <a:lnSpc>
                          <a:spcPct val="107000"/>
                        </a:lnSpc>
                        <a:spcBef>
                          <a:spcPts val="0"/>
                        </a:spcBef>
                        <a:spcAft>
                          <a:spcPts val="0"/>
                        </a:spcAft>
                      </a:pPr>
                      <a:r>
                        <a:rPr lang="en-US" sz="1000">
                          <a:effectLst/>
                        </a:rPr>
                        <a:t>Cost</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3075353673"/>
                  </a:ext>
                </a:extLst>
              </a:tr>
              <a:tr h="285669">
                <a:tc>
                  <a:txBody>
                    <a:bodyPr/>
                    <a:lstStyle/>
                    <a:p>
                      <a:pPr marL="0" marR="0">
                        <a:lnSpc>
                          <a:spcPct val="107000"/>
                        </a:lnSpc>
                        <a:spcBef>
                          <a:spcPts val="0"/>
                        </a:spcBef>
                        <a:spcAft>
                          <a:spcPts val="0"/>
                        </a:spcAft>
                      </a:pPr>
                      <a:r>
                        <a:rPr lang="en-US" sz="1000">
                          <a:effectLst/>
                        </a:rPr>
                        <a:t>Due Date</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3613980114"/>
                  </a:ext>
                </a:extLst>
              </a:tr>
              <a:tr h="285669">
                <a:tc>
                  <a:txBody>
                    <a:bodyPr/>
                    <a:lstStyle/>
                    <a:p>
                      <a:pPr marL="0" marR="0">
                        <a:lnSpc>
                          <a:spcPct val="107000"/>
                        </a:lnSpc>
                        <a:spcBef>
                          <a:spcPts val="0"/>
                        </a:spcBef>
                        <a:spcAft>
                          <a:spcPts val="0"/>
                        </a:spcAft>
                      </a:pPr>
                      <a:r>
                        <a:rPr lang="en-US" sz="1000">
                          <a:effectLst/>
                        </a:rPr>
                        <a:t>Dependencies</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4136557237"/>
                  </a:ext>
                </a:extLst>
              </a:tr>
              <a:tr h="285669">
                <a:tc>
                  <a:txBody>
                    <a:bodyPr/>
                    <a:lstStyle/>
                    <a:p>
                      <a:pPr marL="0" marR="0">
                        <a:lnSpc>
                          <a:spcPct val="107000"/>
                        </a:lnSpc>
                        <a:spcBef>
                          <a:spcPts val="0"/>
                        </a:spcBef>
                        <a:spcAft>
                          <a:spcPts val="0"/>
                        </a:spcAft>
                      </a:pPr>
                      <a:r>
                        <a:rPr lang="en-US" sz="1000">
                          <a:effectLst/>
                        </a:rPr>
                        <a:t>Approver</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tc>
                  <a:txBody>
                    <a:bodyPr/>
                    <a:lstStyle/>
                    <a:p>
                      <a:pPr marL="0" marR="0">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5080" marR="55080" marT="0" marB="0"/>
                </a:tc>
                <a:extLst>
                  <a:ext uri="{0D108BD9-81ED-4DB2-BD59-A6C34878D82A}">
                    <a16:rowId xmlns:a16="http://schemas.microsoft.com/office/drawing/2014/main" val="590582703"/>
                  </a:ext>
                </a:extLst>
              </a:tr>
            </a:tbl>
          </a:graphicData>
        </a:graphic>
      </p:graphicFrame>
      <p:graphicFrame>
        <p:nvGraphicFramePr>
          <p:cNvPr id="8" name="Content Placeholder 7"/>
          <p:cNvGraphicFramePr>
            <a:graphicFrameLocks noGrp="1"/>
          </p:cNvGraphicFramePr>
          <p:nvPr>
            <p:ph sz="quarter" idx="4"/>
          </p:nvPr>
        </p:nvGraphicFramePr>
        <p:xfrm>
          <a:off x="6213418" y="1846055"/>
          <a:ext cx="3651365" cy="4022934"/>
        </p:xfrm>
        <a:graphic>
          <a:graphicData uri="http://schemas.openxmlformats.org/drawingml/2006/table">
            <a:tbl>
              <a:tblPr>
                <a:tableStyleId>{5C22544A-7EE6-4342-B048-85BDC9FD1C3A}</a:tableStyleId>
              </a:tblPr>
              <a:tblGrid>
                <a:gridCol w="1841770">
                  <a:extLst>
                    <a:ext uri="{9D8B030D-6E8A-4147-A177-3AD203B41FA5}">
                      <a16:colId xmlns:a16="http://schemas.microsoft.com/office/drawing/2014/main" val="4120321139"/>
                    </a:ext>
                  </a:extLst>
                </a:gridCol>
                <a:gridCol w="1809595">
                  <a:extLst>
                    <a:ext uri="{9D8B030D-6E8A-4147-A177-3AD203B41FA5}">
                      <a16:colId xmlns:a16="http://schemas.microsoft.com/office/drawing/2014/main" val="1004580677"/>
                    </a:ext>
                  </a:extLst>
                </a:gridCol>
              </a:tblGrid>
              <a:tr h="1158203">
                <a:tc gridSpan="2">
                  <a:txBody>
                    <a:bodyPr/>
                    <a:lstStyle/>
                    <a:p>
                      <a:pPr marL="0" marR="0" algn="ctr">
                        <a:lnSpc>
                          <a:spcPct val="107000"/>
                        </a:lnSpc>
                        <a:spcBef>
                          <a:spcPts val="0"/>
                        </a:spcBef>
                        <a:spcAft>
                          <a:spcPts val="0"/>
                        </a:spcAft>
                      </a:pPr>
                      <a:r>
                        <a:rPr lang="en-US" sz="900" dirty="0">
                          <a:effectLst/>
                        </a:rPr>
                        <a:t>WORK BREAKDOWN STRUCTURE DICTIONARY</a:t>
                      </a:r>
                    </a:p>
                    <a:p>
                      <a:pPr marL="0" marR="0">
                        <a:lnSpc>
                          <a:spcPct val="107000"/>
                        </a:lnSpc>
                        <a:spcBef>
                          <a:spcPts val="0"/>
                        </a:spcBef>
                        <a:spcAft>
                          <a:spcPts val="0"/>
                        </a:spcAft>
                      </a:pPr>
                      <a:r>
                        <a:rPr lang="en-US" sz="800" dirty="0">
                          <a:effectLst/>
                        </a:rPr>
                        <a:t> </a:t>
                      </a:r>
                      <a:endParaRPr lang="en-US" sz="900" dirty="0">
                        <a:effectLst/>
                      </a:endParaRPr>
                    </a:p>
                    <a:p>
                      <a:pPr marL="0" marR="0">
                        <a:lnSpc>
                          <a:spcPct val="107000"/>
                        </a:lnSpc>
                        <a:spcBef>
                          <a:spcPts val="0"/>
                        </a:spcBef>
                        <a:spcAft>
                          <a:spcPts val="0"/>
                        </a:spcAft>
                      </a:pPr>
                      <a:r>
                        <a:rPr lang="en-US" sz="800" dirty="0">
                          <a:effectLst/>
                        </a:rPr>
                        <a:t>PROJECT TITLE:</a:t>
                      </a:r>
                      <a:endParaRPr lang="en-US" sz="900" dirty="0">
                        <a:effectLst/>
                      </a:endParaRPr>
                    </a:p>
                    <a:p>
                      <a:pPr marL="0" marR="0">
                        <a:lnSpc>
                          <a:spcPct val="107000"/>
                        </a:lnSpc>
                        <a:spcBef>
                          <a:spcPts val="0"/>
                        </a:spcBef>
                        <a:spcAft>
                          <a:spcPts val="0"/>
                        </a:spcAft>
                      </a:pPr>
                      <a:r>
                        <a:rPr lang="en-US" sz="800" dirty="0">
                          <a:effectLst/>
                        </a:rPr>
                        <a:t> </a:t>
                      </a:r>
                      <a:endParaRPr lang="en-US" sz="900" dirty="0">
                        <a:effectLst/>
                      </a:endParaRPr>
                    </a:p>
                    <a:p>
                      <a:pPr marL="0" marR="0">
                        <a:lnSpc>
                          <a:spcPct val="107000"/>
                        </a:lnSpc>
                        <a:spcBef>
                          <a:spcPts val="0"/>
                        </a:spcBef>
                        <a:spcAft>
                          <a:spcPts val="0"/>
                        </a:spcAft>
                      </a:pPr>
                      <a:r>
                        <a:rPr lang="en-US" sz="800" dirty="0">
                          <a:effectLst/>
                        </a:rPr>
                        <a:t>WBS ITEM NUMBER:   (As defined in MS Project)</a:t>
                      </a:r>
                      <a:endParaRPr lang="en-US" sz="900" dirty="0">
                        <a:effectLst/>
                      </a:endParaRPr>
                    </a:p>
                    <a:p>
                      <a:pPr marL="0" marR="0">
                        <a:lnSpc>
                          <a:spcPct val="107000"/>
                        </a:lnSpc>
                        <a:spcBef>
                          <a:spcPts val="0"/>
                        </a:spcBef>
                        <a:spcAft>
                          <a:spcPts val="0"/>
                        </a:spcAft>
                      </a:pPr>
                      <a:r>
                        <a:rPr lang="en-US" sz="800" dirty="0">
                          <a:effectLst/>
                        </a:rPr>
                        <a:t> </a:t>
                      </a:r>
                      <a:endParaRPr lang="en-US" sz="900" dirty="0">
                        <a:effectLst/>
                      </a:endParaRPr>
                    </a:p>
                    <a:p>
                      <a:pPr marL="0" marR="0">
                        <a:lnSpc>
                          <a:spcPct val="107000"/>
                        </a:lnSpc>
                        <a:spcBef>
                          <a:spcPts val="0"/>
                        </a:spcBef>
                        <a:spcAft>
                          <a:spcPts val="0"/>
                        </a:spcAft>
                      </a:pPr>
                      <a:r>
                        <a:rPr lang="en-US" sz="800" dirty="0">
                          <a:effectLst/>
                        </a:rPr>
                        <a:t>WBS ITEM NAME: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43183110"/>
                  </a:ext>
                </a:extLst>
              </a:tr>
              <a:tr h="489376">
                <a:tc gridSpan="2">
                  <a:txBody>
                    <a:bodyPr/>
                    <a:lstStyle/>
                    <a:p>
                      <a:pPr marL="0" marR="0">
                        <a:lnSpc>
                          <a:spcPct val="107000"/>
                        </a:lnSpc>
                        <a:spcBef>
                          <a:spcPts val="0"/>
                        </a:spcBef>
                        <a:spcAft>
                          <a:spcPts val="0"/>
                        </a:spcAft>
                      </a:pPr>
                      <a:r>
                        <a:rPr lang="en-US" sz="800">
                          <a:effectLst/>
                        </a:rPr>
                        <a:t>TASK DESCRIPTION (WHAT WORK IS AUTHORIZED)</a:t>
                      </a:r>
                      <a:endParaRPr lang="en-US" sz="900">
                        <a:effectLst/>
                      </a:endParaRPr>
                    </a:p>
                    <a:p>
                      <a:pPr marL="0" marR="0">
                        <a:lnSpc>
                          <a:spcPct val="107000"/>
                        </a:lnSpc>
                        <a:spcBef>
                          <a:spcPts val="0"/>
                        </a:spcBef>
                        <a:spcAft>
                          <a:spcPts val="0"/>
                        </a:spcAft>
                      </a:pPr>
                      <a:r>
                        <a:rPr lang="en-US" sz="800">
                          <a:effectLst/>
                        </a:rPr>
                        <a:t> </a:t>
                      </a:r>
                      <a:endParaRPr lang="en-US" sz="900">
                        <a:effectLst/>
                      </a:endParaRPr>
                    </a:p>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2429985240"/>
                  </a:ext>
                </a:extLst>
              </a:tr>
              <a:tr h="489376">
                <a:tc gridSpan="2">
                  <a:txBody>
                    <a:bodyPr/>
                    <a:lstStyle/>
                    <a:p>
                      <a:pPr marL="0" marR="0">
                        <a:lnSpc>
                          <a:spcPct val="107000"/>
                        </a:lnSpc>
                        <a:spcBef>
                          <a:spcPts val="0"/>
                        </a:spcBef>
                        <a:spcAft>
                          <a:spcPts val="0"/>
                        </a:spcAft>
                      </a:pPr>
                      <a:r>
                        <a:rPr lang="en-US" sz="800">
                          <a:effectLst/>
                        </a:rPr>
                        <a:t>ACCEPTANCE CRITERIA</a:t>
                      </a:r>
                      <a:endParaRPr lang="en-US" sz="900">
                        <a:effectLst/>
                      </a:endParaRPr>
                    </a:p>
                    <a:p>
                      <a:pPr marL="0" marR="0">
                        <a:lnSpc>
                          <a:spcPct val="107000"/>
                        </a:lnSpc>
                        <a:spcBef>
                          <a:spcPts val="0"/>
                        </a:spcBef>
                        <a:spcAft>
                          <a:spcPts val="0"/>
                        </a:spcAft>
                      </a:pPr>
                      <a:r>
                        <a:rPr lang="en-US" sz="800">
                          <a:effectLst/>
                        </a:rPr>
                        <a:t> </a:t>
                      </a:r>
                      <a:endParaRPr lang="en-US" sz="900">
                        <a:effectLst/>
                      </a:endParaRPr>
                    </a:p>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142132991"/>
                  </a:ext>
                </a:extLst>
              </a:tr>
              <a:tr h="163126">
                <a:tc gridSpan="2">
                  <a:txBody>
                    <a:bodyPr/>
                    <a:lstStyle/>
                    <a:p>
                      <a:pPr marL="0" marR="0">
                        <a:lnSpc>
                          <a:spcPct val="107000"/>
                        </a:lnSpc>
                        <a:spcBef>
                          <a:spcPts val="0"/>
                        </a:spcBef>
                        <a:spcAft>
                          <a:spcPts val="0"/>
                        </a:spcAft>
                      </a:pPr>
                      <a:r>
                        <a:rPr lang="en-US" sz="800">
                          <a:effectLst/>
                        </a:rPr>
                        <a:t>DELIVERABLE(S) – What is produced</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879915915"/>
                  </a:ext>
                </a:extLst>
              </a:tr>
              <a:tr h="326250">
                <a:tc gridSpan="2">
                  <a:txBody>
                    <a:bodyPr/>
                    <a:lstStyle/>
                    <a:p>
                      <a:pPr marL="0" marR="0">
                        <a:lnSpc>
                          <a:spcPct val="107000"/>
                        </a:lnSpc>
                        <a:spcBef>
                          <a:spcPts val="0"/>
                        </a:spcBef>
                        <a:spcAft>
                          <a:spcPts val="0"/>
                        </a:spcAft>
                      </a:pPr>
                      <a:r>
                        <a:rPr lang="en-US" sz="800">
                          <a:effectLst/>
                        </a:rPr>
                        <a:t>RESOURCES ASSIGNED – People, Equipment and other expenses</a:t>
                      </a:r>
                      <a:endParaRPr lang="en-US" sz="900">
                        <a:effectLst/>
                      </a:endParaRPr>
                    </a:p>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3898406818"/>
                  </a:ext>
                </a:extLst>
              </a:tr>
              <a:tr h="815627">
                <a:tc gridSpan="2">
                  <a:txBody>
                    <a:bodyPr/>
                    <a:lstStyle/>
                    <a:p>
                      <a:pPr marL="0" marR="0">
                        <a:lnSpc>
                          <a:spcPct val="107000"/>
                        </a:lnSpc>
                        <a:spcBef>
                          <a:spcPts val="0"/>
                        </a:spcBef>
                        <a:spcAft>
                          <a:spcPts val="0"/>
                        </a:spcAft>
                      </a:pPr>
                      <a:r>
                        <a:rPr lang="en-US" sz="800">
                          <a:effectLst/>
                        </a:rPr>
                        <a:t>DURATION in Days</a:t>
                      </a:r>
                      <a:endParaRPr lang="en-US" sz="900">
                        <a:effectLst/>
                      </a:endParaRPr>
                    </a:p>
                    <a:p>
                      <a:pPr marL="0" marR="0">
                        <a:lnSpc>
                          <a:spcPct val="107000"/>
                        </a:lnSpc>
                        <a:spcBef>
                          <a:spcPts val="0"/>
                        </a:spcBef>
                        <a:spcAft>
                          <a:spcPts val="0"/>
                        </a:spcAft>
                      </a:pPr>
                      <a:r>
                        <a:rPr lang="en-US" sz="800">
                          <a:effectLst/>
                        </a:rPr>
                        <a:t>Optimistic – </a:t>
                      </a:r>
                      <a:endParaRPr lang="en-US" sz="900">
                        <a:effectLst/>
                      </a:endParaRPr>
                    </a:p>
                    <a:p>
                      <a:pPr marL="0" marR="0">
                        <a:lnSpc>
                          <a:spcPct val="107000"/>
                        </a:lnSpc>
                        <a:spcBef>
                          <a:spcPts val="0"/>
                        </a:spcBef>
                        <a:spcAft>
                          <a:spcPts val="0"/>
                        </a:spcAft>
                      </a:pPr>
                      <a:r>
                        <a:rPr lang="en-US" sz="800">
                          <a:effectLst/>
                        </a:rPr>
                        <a:t>Most likely - </a:t>
                      </a:r>
                      <a:endParaRPr lang="en-US" sz="900">
                        <a:effectLst/>
                      </a:endParaRPr>
                    </a:p>
                    <a:p>
                      <a:pPr marL="0" marR="0">
                        <a:lnSpc>
                          <a:spcPct val="107000"/>
                        </a:lnSpc>
                        <a:spcBef>
                          <a:spcPts val="0"/>
                        </a:spcBef>
                        <a:spcAft>
                          <a:spcPts val="0"/>
                        </a:spcAft>
                      </a:pPr>
                      <a:r>
                        <a:rPr lang="en-US" sz="800">
                          <a:effectLst/>
                        </a:rPr>
                        <a:t>Pessimistic - </a:t>
                      </a:r>
                      <a:endParaRPr lang="en-US" sz="900">
                        <a:effectLst/>
                      </a:endParaRPr>
                    </a:p>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1709970401"/>
                  </a:ext>
                </a:extLst>
              </a:tr>
              <a:tr h="163126">
                <a:tc gridSpan="2">
                  <a:txBody>
                    <a:bodyPr/>
                    <a:lstStyle/>
                    <a:p>
                      <a:pPr marL="0" marR="0">
                        <a:lnSpc>
                          <a:spcPct val="107000"/>
                        </a:lnSpc>
                        <a:spcBef>
                          <a:spcPts val="0"/>
                        </a:spcBef>
                        <a:spcAft>
                          <a:spcPts val="0"/>
                        </a:spcAft>
                      </a:pPr>
                      <a:r>
                        <a:rPr lang="en-US" sz="800">
                          <a:effectLst/>
                        </a:rPr>
                        <a:t>COST - Approximate</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3359793188"/>
                  </a:ext>
                </a:extLst>
              </a:tr>
              <a:tr h="163126">
                <a:tc>
                  <a:txBody>
                    <a:bodyPr/>
                    <a:lstStyle/>
                    <a:p>
                      <a:pPr marL="0" marR="0">
                        <a:lnSpc>
                          <a:spcPct val="107000"/>
                        </a:lnSpc>
                        <a:spcBef>
                          <a:spcPts val="0"/>
                        </a:spcBef>
                        <a:spcAft>
                          <a:spcPts val="0"/>
                        </a:spcAft>
                      </a:pPr>
                      <a:r>
                        <a:rPr lang="en-US" sz="800">
                          <a:effectLst/>
                        </a:rPr>
                        <a:t>DEPENDENCIES AFTER (SUCCESSOR)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0" marR="0">
                        <a:lnSpc>
                          <a:spcPct val="107000"/>
                        </a:lnSpc>
                        <a:spcBef>
                          <a:spcPts val="0"/>
                        </a:spcBef>
                        <a:spcAft>
                          <a:spcPts val="0"/>
                        </a:spcAft>
                      </a:pPr>
                      <a:r>
                        <a:rPr lang="en-US" sz="800">
                          <a:effectLst/>
                        </a:rPr>
                        <a:t>DEPENDENCIES BEFORE (PREDECESSOR)</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427400681"/>
                  </a:ext>
                </a:extLst>
              </a:tr>
              <a:tr h="254724">
                <a:tc>
                  <a:txBody>
                    <a:bodyPr/>
                    <a:lstStyle/>
                    <a:p>
                      <a:pPr marL="0" marR="0">
                        <a:lnSpc>
                          <a:spcPct val="107000"/>
                        </a:lnSpc>
                        <a:spcBef>
                          <a:spcPts val="0"/>
                        </a:spcBef>
                        <a:spcAft>
                          <a:spcPts val="0"/>
                        </a:spcAft>
                      </a:pPr>
                      <a:r>
                        <a:rPr lang="en-US" sz="800">
                          <a:effectLst/>
                        </a:rPr>
                        <a:t>DUE DATE</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0" marR="0">
                        <a:lnSpc>
                          <a:spcPct val="107000"/>
                        </a:lnSpc>
                        <a:spcBef>
                          <a:spcPts val="0"/>
                        </a:spcBef>
                        <a:spcAft>
                          <a:spcPts val="0"/>
                        </a:spcAft>
                      </a:pPr>
                      <a:r>
                        <a:rPr lang="en-US" sz="800" dirty="0">
                          <a:effectLst/>
                        </a:rPr>
                        <a:t>APPROVED: PROJECT MANAGER</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872428103"/>
                  </a:ext>
                </a:extLst>
              </a:tr>
            </a:tbl>
          </a:graphicData>
        </a:graphic>
      </p:graphicFrame>
    </p:spTree>
    <p:extLst>
      <p:ext uri="{BB962C8B-B14F-4D97-AF65-F5344CB8AC3E}">
        <p14:creationId xmlns:p14="http://schemas.microsoft.com/office/powerpoint/2010/main" val="11584765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500" y="4550230"/>
            <a:ext cx="8181805" cy="1057655"/>
          </a:xfrm>
        </p:spPr>
        <p:txBody>
          <a:bodyPr vert="horz" lIns="91440" tIns="45720" rIns="91440" bIns="45720" rtlCol="0" anchor="b">
            <a:normAutofit/>
          </a:bodyPr>
          <a:lstStyle/>
          <a:p>
            <a:r>
              <a:rPr lang="en-US" sz="4400"/>
              <a:t>Activity 2- Collaborate on Nearpod</a:t>
            </a:r>
          </a:p>
        </p:txBody>
      </p:sp>
      <p:sp>
        <p:nvSpPr>
          <p:cNvPr id="3" name="Text Placeholder 2"/>
          <p:cNvSpPr>
            <a:spLocks noGrp="1"/>
          </p:cNvSpPr>
          <p:nvPr>
            <p:ph type="body" idx="1"/>
          </p:nvPr>
        </p:nvSpPr>
        <p:spPr>
          <a:xfrm>
            <a:off x="1999499" y="5727516"/>
            <a:ext cx="8193826" cy="515477"/>
          </a:xfrm>
        </p:spPr>
        <p:txBody>
          <a:bodyPr vert="horz" lIns="91440" tIns="45720" rIns="91440" bIns="45720" rtlCol="0">
            <a:normAutofit/>
          </a:bodyPr>
          <a:lstStyle/>
          <a:p>
            <a:r>
              <a:rPr lang="en-US" sz="1700" dirty="0">
                <a:solidFill>
                  <a:schemeClr val="tx1">
                    <a:lumMod val="85000"/>
                    <a:lumOff val="15000"/>
                  </a:schemeClr>
                </a:solidFill>
              </a:rPr>
              <a:t>WBS AND </a:t>
            </a:r>
            <a:r>
              <a:rPr lang="en-US" sz="1700" dirty="0" err="1">
                <a:solidFill>
                  <a:schemeClr val="tx1">
                    <a:lumMod val="85000"/>
                    <a:lumOff val="15000"/>
                  </a:schemeClr>
                </a:solidFill>
              </a:rPr>
              <a:t>wbs</a:t>
            </a:r>
            <a:r>
              <a:rPr lang="en-US" sz="1700" dirty="0">
                <a:solidFill>
                  <a:schemeClr val="tx1">
                    <a:lumMod val="85000"/>
                    <a:lumOff val="15000"/>
                  </a:schemeClr>
                </a:solidFill>
              </a:rPr>
              <a:t> DICTIONARY </a:t>
            </a:r>
          </a:p>
        </p:txBody>
      </p:sp>
      <p:pic>
        <p:nvPicPr>
          <p:cNvPr id="7" name="Picture 6"/>
          <p:cNvPicPr>
            <a:picLocks noChangeAspect="1"/>
          </p:cNvPicPr>
          <p:nvPr/>
        </p:nvPicPr>
        <p:blipFill>
          <a:blip r:embed="rId3"/>
          <a:stretch>
            <a:fillRect/>
          </a:stretch>
        </p:blipFill>
        <p:spPr>
          <a:xfrm>
            <a:off x="2891989" y="611326"/>
            <a:ext cx="5906477" cy="3919037"/>
          </a:xfrm>
          <a:prstGeom prst="rect">
            <a:avLst/>
          </a:prstGeom>
        </p:spPr>
      </p:pic>
      <p:sp>
        <p:nvSpPr>
          <p:cNvPr id="4" name="Date Placeholder 3"/>
          <p:cNvSpPr>
            <a:spLocks noGrp="1"/>
          </p:cNvSpPr>
          <p:nvPr>
            <p:ph type="dt" sz="half" idx="10"/>
          </p:nvPr>
        </p:nvSpPr>
        <p:spPr>
          <a:xfrm>
            <a:off x="2346961" y="6459786"/>
            <a:ext cx="1854203" cy="365125"/>
          </a:xfrm>
        </p:spPr>
        <p:txBody>
          <a:bodyPr vert="horz" lIns="91440" tIns="45720" rIns="91440" bIns="45720" rtlCol="0" anchor="ctr">
            <a:normAutofit/>
          </a:bodyPr>
          <a:lstStyle/>
          <a:p>
            <a:pPr>
              <a:spcAft>
                <a:spcPts val="600"/>
              </a:spcAft>
            </a:pPr>
            <a:fld id="{E1DD4CC1-5787-4AC3-8CEC-519DAE4432CE}" type="datetime1">
              <a:rPr lang="en-US" smtClean="0"/>
              <a:pPr>
                <a:spcAft>
                  <a:spcPts val="600"/>
                </a:spcAft>
              </a:pPr>
              <a:t>12/13/20</a:t>
            </a:fld>
            <a:endParaRPr lang="en-US"/>
          </a:p>
        </p:txBody>
      </p:sp>
      <p:sp>
        <p:nvSpPr>
          <p:cNvPr id="5" name="Footer Placeholder 4"/>
          <p:cNvSpPr>
            <a:spLocks noGrp="1"/>
          </p:cNvSpPr>
          <p:nvPr>
            <p:ph type="ftr" sz="quarter" idx="11"/>
          </p:nvPr>
        </p:nvSpPr>
        <p:spPr>
          <a:xfrm>
            <a:off x="4288639" y="6459786"/>
            <a:ext cx="3617103" cy="365125"/>
          </a:xfrm>
        </p:spPr>
        <p:txBody>
          <a:bodyPr vert="horz" lIns="91440" tIns="45720" rIns="91440" bIns="45720" rtlCol="0" anchor="ctr">
            <a:normAutofit/>
          </a:bodyPr>
          <a:lstStyle/>
          <a:p>
            <a:pPr>
              <a:spcAft>
                <a:spcPts val="600"/>
              </a:spcAft>
            </a:pPr>
            <a:endParaRPr lang="en-US" kern="1200" cap="all" baseline="0" dirty="0">
              <a:solidFill>
                <a:srgbClr val="FFFFFF"/>
              </a:solidFill>
              <a:latin typeface="+mn-lt"/>
            </a:endParaRPr>
          </a:p>
        </p:txBody>
      </p:sp>
      <p:sp>
        <p:nvSpPr>
          <p:cNvPr id="6" name="Slide Number Placeholder 5"/>
          <p:cNvSpPr>
            <a:spLocks noGrp="1"/>
          </p:cNvSpPr>
          <p:nvPr>
            <p:ph type="sldNum" sz="quarter" idx="12"/>
          </p:nvPr>
        </p:nvSpPr>
        <p:spPr>
          <a:xfrm>
            <a:off x="8949344" y="6459786"/>
            <a:ext cx="984019" cy="365125"/>
          </a:xfrm>
        </p:spPr>
        <p:txBody>
          <a:bodyPr vert="horz" lIns="91440" tIns="45720" rIns="91440" bIns="45720" rtlCol="0" anchor="ctr">
            <a:normAutofit/>
          </a:bodyPr>
          <a:lstStyle/>
          <a:p>
            <a:pPr>
              <a:spcBef>
                <a:spcPts val="35"/>
              </a:spcBef>
            </a:pPr>
            <a:fld id="{81D60167-4931-47E6-BA6A-407CBD079E47}" type="slidenum">
              <a:rPr lang="en-US" smtClean="0"/>
              <a:pPr>
                <a:spcBef>
                  <a:spcPts val="35"/>
                </a:spcBef>
              </a:pPr>
              <a:t>245</a:t>
            </a:fld>
            <a:endParaRPr lang="en-US"/>
          </a:p>
        </p:txBody>
      </p:sp>
    </p:spTree>
    <p:extLst>
      <p:ext uri="{BB962C8B-B14F-4D97-AF65-F5344CB8AC3E}">
        <p14:creationId xmlns:p14="http://schemas.microsoft.com/office/powerpoint/2010/main" val="22863926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a:t>VALIDATE SCOPE</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14777146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60" y="1015182"/>
            <a:ext cx="7543801" cy="4497494"/>
          </a:xfrm>
        </p:spPr>
        <p:txBody>
          <a:bodyPr/>
          <a:lstStyle/>
          <a:p>
            <a:pPr marL="0" indent="0">
              <a:buNone/>
            </a:pPr>
            <a:r>
              <a:rPr lang="en-US" dirty="0"/>
              <a:t>Validate Scope is the process of formalizing acceptance of </a:t>
            </a:r>
            <a:r>
              <a:rPr lang="en-US" i="1" dirty="0">
                <a:effectLst>
                  <a:outerShdw blurRad="38100" dist="38100" dir="2700000" algn="tl">
                    <a:srgbClr val="000000">
                      <a:alpha val="43137"/>
                    </a:srgbClr>
                  </a:outerShdw>
                </a:effectLst>
              </a:rPr>
              <a:t>the completed project deliverables. </a:t>
            </a:r>
          </a:p>
        </p:txBody>
      </p:sp>
      <p:sp>
        <p:nvSpPr>
          <p:cNvPr id="5" name="Title 1"/>
          <p:cNvSpPr txBox="1">
            <a:spLocks/>
          </p:cNvSpPr>
          <p:nvPr/>
        </p:nvSpPr>
        <p:spPr>
          <a:xfrm>
            <a:off x="2346960" y="286605"/>
            <a:ext cx="7543800" cy="70399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a:t>VALIDATE SCOPE</a:t>
            </a:r>
            <a:endParaRPr lang="en-US" sz="200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724167"/>
            <a:ext cx="7924800" cy="4572001"/>
          </a:xfrm>
          <a:prstGeom prst="rect">
            <a:avLst/>
          </a:prstGeom>
        </p:spPr>
      </p:pic>
      <p:sp>
        <p:nvSpPr>
          <p:cNvPr id="9" name="TextBox 8"/>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163.</a:t>
            </a:r>
          </a:p>
        </p:txBody>
      </p:sp>
    </p:spTree>
    <p:extLst>
      <p:ext uri="{BB962C8B-B14F-4D97-AF65-F5344CB8AC3E}">
        <p14:creationId xmlns:p14="http://schemas.microsoft.com/office/powerpoint/2010/main" val="23667055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8785" y="0"/>
            <a:ext cx="6782790" cy="6324600"/>
          </a:xfrm>
        </p:spPr>
      </p:pic>
      <p:sp>
        <p:nvSpPr>
          <p:cNvPr id="4" name="Title 1"/>
          <p:cNvSpPr txBox="1">
            <a:spLocks/>
          </p:cNvSpPr>
          <p:nvPr/>
        </p:nvSpPr>
        <p:spPr>
          <a:xfrm>
            <a:off x="8336360" y="1651950"/>
            <a:ext cx="2209800" cy="1523999"/>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b="1"/>
              <a:t>VALIDATE SCOPE</a:t>
            </a:r>
            <a:r>
              <a:rPr lang="en-US" sz="1200"/>
              <a:t> </a:t>
            </a:r>
            <a:r>
              <a:rPr lang="en-US" sz="2000" err="1"/>
              <a:t>contd</a:t>
            </a:r>
            <a:r>
              <a:rPr lang="en-US" sz="2000"/>
              <a:t>…</a:t>
            </a:r>
          </a:p>
          <a:p>
            <a:endParaRPr lang="en-US" sz="2000"/>
          </a:p>
          <a:p>
            <a:endParaRPr lang="en-US" sz="2000"/>
          </a:p>
          <a:p>
            <a:r>
              <a:rPr lang="en-US" sz="1800" i="1"/>
              <a:t>Validate Scope: Data Flow Diagram</a:t>
            </a:r>
            <a:endParaRPr lang="en-US" sz="2800" i="1"/>
          </a:p>
        </p:txBody>
      </p:sp>
      <p:sp>
        <p:nvSpPr>
          <p:cNvPr id="8" name="TextBox 7"/>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164.</a:t>
            </a:r>
          </a:p>
        </p:txBody>
      </p:sp>
    </p:spTree>
    <p:extLst>
      <p:ext uri="{BB962C8B-B14F-4D97-AF65-F5344CB8AC3E}">
        <p14:creationId xmlns:p14="http://schemas.microsoft.com/office/powerpoint/2010/main" val="25152407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60" y="1845734"/>
            <a:ext cx="7543801" cy="4402666"/>
          </a:xfrm>
        </p:spPr>
        <p:txBody>
          <a:bodyPr>
            <a:normAutofit fontScale="92500" lnSpcReduction="10000"/>
          </a:bodyPr>
          <a:lstStyle/>
          <a:p>
            <a:pPr marL="457200" indent="-457200">
              <a:buFont typeface="+mj-lt"/>
              <a:buAutoNum type="arabicPeriod"/>
            </a:pPr>
            <a:r>
              <a:rPr lang="en-US" b="1"/>
              <a:t>PROJECT MANAGEMENT PLAN</a:t>
            </a:r>
          </a:p>
          <a:p>
            <a:pPr lvl="1">
              <a:buFont typeface="Wingdings" panose="05000000000000000000" pitchFamily="2" charset="2"/>
              <a:buChar char="§"/>
            </a:pPr>
            <a:r>
              <a:rPr lang="en-US" sz="1900"/>
              <a:t>Scope management plan. </a:t>
            </a:r>
          </a:p>
          <a:p>
            <a:pPr lvl="1">
              <a:buFont typeface="Wingdings" panose="05000000000000000000" pitchFamily="2" charset="2"/>
              <a:buChar char="§"/>
            </a:pPr>
            <a:r>
              <a:rPr lang="en-US" sz="1900"/>
              <a:t>Requirements management plan. </a:t>
            </a:r>
          </a:p>
          <a:p>
            <a:pPr lvl="1">
              <a:buFont typeface="Wingdings" panose="05000000000000000000" pitchFamily="2" charset="2"/>
              <a:buChar char="§"/>
            </a:pPr>
            <a:r>
              <a:rPr lang="en-US" sz="1900"/>
              <a:t>Scope baseline.</a:t>
            </a:r>
          </a:p>
          <a:p>
            <a:pPr marL="457200" indent="-457200">
              <a:buFont typeface="+mj-lt"/>
              <a:buAutoNum type="arabicPeriod"/>
            </a:pPr>
            <a:r>
              <a:rPr lang="en-US" b="1"/>
              <a:t>PROJECT DOCUMENTS</a:t>
            </a:r>
          </a:p>
          <a:p>
            <a:pPr lvl="1">
              <a:buFont typeface="Wingdings" panose="05000000000000000000" pitchFamily="2" charset="2"/>
              <a:buChar char="§"/>
            </a:pPr>
            <a:r>
              <a:rPr lang="en-US" sz="1900"/>
              <a:t>Lessons learned register: </a:t>
            </a:r>
          </a:p>
          <a:p>
            <a:pPr lvl="1">
              <a:buFont typeface="Wingdings" panose="05000000000000000000" pitchFamily="2" charset="2"/>
              <a:buChar char="§"/>
            </a:pPr>
            <a:r>
              <a:rPr lang="en-US" sz="1900"/>
              <a:t>Quality reports. </a:t>
            </a:r>
          </a:p>
          <a:p>
            <a:pPr lvl="1">
              <a:buFont typeface="Wingdings" panose="05000000000000000000" pitchFamily="2" charset="2"/>
              <a:buChar char="§"/>
            </a:pPr>
            <a:r>
              <a:rPr lang="en-US" sz="1900"/>
              <a:t>Requirements documentation. </a:t>
            </a:r>
          </a:p>
          <a:p>
            <a:pPr lvl="1">
              <a:buFont typeface="Wingdings" panose="05000000000000000000" pitchFamily="2" charset="2"/>
              <a:buChar char="§"/>
            </a:pPr>
            <a:r>
              <a:rPr lang="en-US" sz="1900"/>
              <a:t>Requirements traceability matrix</a:t>
            </a:r>
            <a:r>
              <a:rPr lang="en-US" sz="1900" b="1"/>
              <a:t>.</a:t>
            </a:r>
          </a:p>
          <a:p>
            <a:pPr marL="457200" indent="-457200">
              <a:buFont typeface="+mj-lt"/>
              <a:buAutoNum type="arabicPeriod"/>
            </a:pPr>
            <a:r>
              <a:rPr lang="en-US" b="1"/>
              <a:t>VERIFIED DELIVERABLES</a:t>
            </a:r>
          </a:p>
          <a:p>
            <a:pPr marL="292608" lvl="1" indent="0">
              <a:buNone/>
            </a:pPr>
            <a:r>
              <a:rPr lang="en-US" sz="1700"/>
              <a:t>Verified deliverables are project deliverables that are completed and checked for correctness through the Control Quality process.</a:t>
            </a:r>
          </a:p>
          <a:p>
            <a:pPr marL="342900" indent="-342900">
              <a:buFont typeface="+mj-lt"/>
              <a:buAutoNum type="arabicPeriod"/>
            </a:pPr>
            <a:r>
              <a:rPr lang="en-US" sz="1800" b="1"/>
              <a:t>WORK PERFORMANCE DATA</a:t>
            </a:r>
          </a:p>
        </p:txBody>
      </p:sp>
      <p:sp>
        <p:nvSpPr>
          <p:cNvPr id="4" name="Title 1"/>
          <p:cNvSpPr txBox="1">
            <a:spLocks/>
          </p:cNvSpPr>
          <p:nvPr/>
        </p:nvSpPr>
        <p:spPr>
          <a:xfrm>
            <a:off x="2346960" y="1065538"/>
            <a:ext cx="7543800" cy="70399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a:t>VALIDATE SCOPE: INPUTS</a:t>
            </a:r>
            <a:endParaRPr lang="en-US" sz="4000"/>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2957969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81200" y="304800"/>
            <a:ext cx="8458200" cy="6404106"/>
            <a:chOff x="0" y="176561"/>
            <a:chExt cx="9143999" cy="6571650"/>
          </a:xfrm>
        </p:grpSpPr>
        <p:pic>
          <p:nvPicPr>
            <p:cNvPr id="9" name="Picture 8"/>
            <p:cNvPicPr>
              <a:picLocks noChangeAspect="1"/>
            </p:cNvPicPr>
            <p:nvPr/>
          </p:nvPicPr>
          <p:blipFill>
            <a:blip r:embed="rId3"/>
            <a:stretch>
              <a:fillRect/>
            </a:stretch>
          </p:blipFill>
          <p:spPr>
            <a:xfrm>
              <a:off x="626269" y="176561"/>
              <a:ext cx="6977062" cy="6029151"/>
            </a:xfrm>
            <a:prstGeom prst="rect">
              <a:avLst/>
            </a:prstGeom>
          </p:spPr>
        </p:pic>
        <p:sp>
          <p:nvSpPr>
            <p:cNvPr id="5" name="TextBox 4"/>
            <p:cNvSpPr txBox="1"/>
            <p:nvPr/>
          </p:nvSpPr>
          <p:spPr>
            <a:xfrm>
              <a:off x="0" y="6400800"/>
              <a:ext cx="9143999" cy="347411"/>
            </a:xfrm>
            <a:prstGeom prst="rect">
              <a:avLst/>
            </a:prstGeom>
            <a:noFill/>
          </p:spPr>
          <p:txBody>
            <a:bodyPr wrap="square" rtlCol="0">
              <a:spAutoFit/>
            </a:bodyPr>
            <a:lstStyle/>
            <a:p>
              <a:r>
                <a:rPr lang="en-US" sz="800" dirty="0">
                  <a:solidFill>
                    <a:schemeClr val="bg1"/>
                  </a:solidFill>
                </a:rPr>
                <a:t>d Education Provider logo is a registered mark of the Project Management Institute, Inc. </a:t>
              </a:r>
            </a:p>
            <a:p>
              <a:r>
                <a:rPr lang="en-US" sz="800" dirty="0">
                  <a:solidFill>
                    <a:schemeClr val="bg1"/>
                  </a:solidFill>
                </a:rPr>
                <a:t>Project Management Institute, </a:t>
              </a:r>
              <a:r>
                <a:rPr lang="en-US" sz="800" i="1" dirty="0">
                  <a:solidFill>
                    <a:schemeClr val="bg1"/>
                  </a:solidFill>
                </a:rPr>
                <a:t>A Guide to the Project Management Body of Knowledge, (PMBOK® Guide) – Sixth Edition</a:t>
              </a:r>
              <a:r>
                <a:rPr lang="en-US" sz="800" dirty="0">
                  <a:solidFill>
                    <a:schemeClr val="bg1"/>
                  </a:solidFill>
                </a:rPr>
                <a:t>, Project Management Institute Inc., 2017, Page 25. </a:t>
              </a:r>
            </a:p>
          </p:txBody>
        </p:sp>
        <p:sp>
          <p:nvSpPr>
            <p:cNvPr id="2" name="Rectangle 1"/>
            <p:cNvSpPr/>
            <p:nvPr/>
          </p:nvSpPr>
          <p:spPr>
            <a:xfrm>
              <a:off x="609601" y="533400"/>
              <a:ext cx="1371599" cy="5648151"/>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3048000" y="2438400"/>
              <a:ext cx="1066800" cy="914400"/>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1997868" y="838199"/>
              <a:ext cx="5469732" cy="685801"/>
            </a:xfrm>
            <a:prstGeom prst="rect">
              <a:avLst/>
            </a:prstGeom>
            <a:noFill/>
            <a:ln w="381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 name="TextBox 2"/>
          <p:cNvSpPr txBox="1"/>
          <p:nvPr/>
        </p:nvSpPr>
        <p:spPr>
          <a:xfrm>
            <a:off x="1935481" y="652542"/>
            <a:ext cx="553998" cy="5147590"/>
          </a:xfrm>
          <a:prstGeom prst="rect">
            <a:avLst/>
          </a:prstGeom>
          <a:noFill/>
        </p:spPr>
        <p:txBody>
          <a:bodyPr vert="vert270" wrap="square" rtlCol="0">
            <a:spAutoFit/>
          </a:bodyPr>
          <a:lstStyle/>
          <a:p>
            <a:pPr algn="ctr"/>
            <a:r>
              <a:rPr lang="en-US" sz="2400" dirty="0"/>
              <a:t>PG/KA Mapping – 1</a:t>
            </a:r>
          </a:p>
        </p:txBody>
      </p:sp>
    </p:spTree>
    <p:extLst>
      <p:ext uri="{BB962C8B-B14F-4D97-AF65-F5344CB8AC3E}">
        <p14:creationId xmlns:p14="http://schemas.microsoft.com/office/powerpoint/2010/main" val="15279697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en-US" b="1" dirty="0"/>
              <a:t>INSPECTION</a:t>
            </a:r>
          </a:p>
          <a:p>
            <a:pPr lvl="1"/>
            <a:r>
              <a:rPr lang="en-US" sz="2000" dirty="0"/>
              <a:t>Inspection includes activities such as measuring, examining, and validating to determine whether work and deliverables meet requirements and product acceptance criteria. Inspections are sometimes called reviews, product reviews, and walkthroughs. In some application areas, these different terms have unique and specific meanings.</a:t>
            </a:r>
          </a:p>
          <a:p>
            <a:pPr marL="457200" indent="-457200">
              <a:buFont typeface="+mj-lt"/>
              <a:buAutoNum type="arabicPeriod"/>
            </a:pPr>
            <a:r>
              <a:rPr lang="en-US" b="1" dirty="0"/>
              <a:t>DECISION MAKING</a:t>
            </a:r>
          </a:p>
          <a:p>
            <a:pPr lvl="1"/>
            <a:r>
              <a:rPr lang="en-US" sz="2000" dirty="0"/>
              <a:t>An example of decision making that may be used in this process includes but is not limited to voting.</a:t>
            </a:r>
          </a:p>
        </p:txBody>
      </p:sp>
      <p:sp>
        <p:nvSpPr>
          <p:cNvPr id="5" name="Title 1"/>
          <p:cNvSpPr txBox="1">
            <a:spLocks/>
          </p:cNvSpPr>
          <p:nvPr/>
        </p:nvSpPr>
        <p:spPr>
          <a:xfrm>
            <a:off x="2342197" y="1024540"/>
            <a:ext cx="7543800" cy="70399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a:t>VALIDATE SCOPE: TOOLS AND TECHNIQUES</a:t>
            </a:r>
            <a:endParaRPr lang="en-US" sz="4000"/>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17558730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294" y="685800"/>
            <a:ext cx="7543800" cy="1084996"/>
          </a:xfrm>
        </p:spPr>
        <p:txBody>
          <a:bodyPr>
            <a:normAutofit/>
          </a:bodyPr>
          <a:lstStyle/>
          <a:p>
            <a:r>
              <a:rPr lang="en-US" sz="3200" b="1"/>
              <a:t>VALIDATE SCOPE: OUTPUTS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b="1" dirty="0"/>
              <a:t>ACCEPTED DELIVERABLES</a:t>
            </a:r>
          </a:p>
          <a:p>
            <a:r>
              <a:rPr lang="en-US" dirty="0"/>
              <a:t>Deliverables that meet the acceptance criteria are formally signed off and approved by the customer or sponsor.</a:t>
            </a:r>
          </a:p>
          <a:p>
            <a:pPr marL="457200" indent="-457200">
              <a:buFont typeface="+mj-lt"/>
              <a:buAutoNum type="arabicPeriod" startAt="2"/>
            </a:pPr>
            <a:r>
              <a:rPr lang="en-US" b="1" dirty="0"/>
              <a:t>WORK PERFORMANCE INFORMATION</a:t>
            </a:r>
          </a:p>
          <a:p>
            <a:r>
              <a:rPr lang="en-US" dirty="0"/>
              <a:t>Work performance information includes information about project progress, such as which deliverables have been accepted and which have not been accepted and the reasons why.</a:t>
            </a:r>
          </a:p>
          <a:p>
            <a:pPr marL="457200" indent="-457200">
              <a:buFont typeface="+mj-lt"/>
              <a:buAutoNum type="arabicPeriod" startAt="3"/>
            </a:pPr>
            <a:r>
              <a:rPr lang="en-US" b="1" dirty="0"/>
              <a:t>CHANGE REQUESTS</a:t>
            </a:r>
          </a:p>
          <a:p>
            <a:r>
              <a:rPr lang="en-US" dirty="0"/>
              <a:t>The completed deliverables that have not been formally accepted are documented, along with the reasons for non-acceptance of those deliverables.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30246669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startAt="4"/>
            </a:pPr>
            <a:r>
              <a:rPr lang="en-US" b="1" dirty="0"/>
              <a:t>PROJECT DOCUMENTS UPDATES</a:t>
            </a:r>
          </a:p>
          <a:p>
            <a:pPr marL="457200" indent="-457200">
              <a:buFont typeface="+mj-lt"/>
              <a:buAutoNum type="alphaLcParenR"/>
            </a:pPr>
            <a:r>
              <a:rPr lang="en-US" b="1" dirty="0"/>
              <a:t>Lessons learned register. </a:t>
            </a:r>
            <a:r>
              <a:rPr lang="en-US" dirty="0"/>
              <a:t>The lessons learned register is updated with information on challenges encountered and how they could have been avoided as well as approaches that worked well for validating deliverables.</a:t>
            </a:r>
          </a:p>
          <a:p>
            <a:pPr marL="457200" indent="-457200">
              <a:buFont typeface="+mj-lt"/>
              <a:buAutoNum type="alphaLcParenR"/>
            </a:pPr>
            <a:r>
              <a:rPr lang="en-US" b="1" dirty="0"/>
              <a:t>Requirements documentation. </a:t>
            </a:r>
            <a:r>
              <a:rPr lang="en-US" dirty="0"/>
              <a:t>The requirements documentation may be updated with the actual results of validation activity. Of particular interest is when the actual results are better than the requirement or where a requirement was waived.</a:t>
            </a:r>
          </a:p>
          <a:p>
            <a:pPr marL="457200" indent="-457200">
              <a:buFont typeface="+mj-lt"/>
              <a:buAutoNum type="alphaLcParenR"/>
            </a:pPr>
            <a:r>
              <a:rPr lang="en-US" b="1" dirty="0"/>
              <a:t>Requirements traceability matrix. </a:t>
            </a:r>
            <a:r>
              <a:rPr lang="en-US" dirty="0"/>
              <a:t>The requirements traceability matrix is updated with the results of the validation, including the method used and the outcome.</a:t>
            </a:r>
          </a:p>
        </p:txBody>
      </p:sp>
      <p:sp>
        <p:nvSpPr>
          <p:cNvPr id="4" name="Title 1"/>
          <p:cNvSpPr>
            <a:spLocks noGrp="1"/>
          </p:cNvSpPr>
          <p:nvPr>
            <p:ph type="title"/>
          </p:nvPr>
        </p:nvSpPr>
        <p:spPr>
          <a:xfrm>
            <a:off x="2346960" y="730031"/>
            <a:ext cx="7543800" cy="1084996"/>
          </a:xfrm>
        </p:spPr>
        <p:txBody>
          <a:bodyPr>
            <a:normAutofit/>
          </a:bodyPr>
          <a:lstStyle/>
          <a:p>
            <a:r>
              <a:rPr lang="en-US" sz="3200" b="1" dirty="0"/>
              <a:t>VALIDATE SCOPE: OUTPUTS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971252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Product Acceptance Form</a:t>
            </a:r>
            <a:br>
              <a:rPr lang="en-US" dirty="0"/>
            </a:br>
            <a:r>
              <a:rPr lang="en-US" sz="1050" dirty="0"/>
              <a:t>  </a:t>
            </a:r>
            <a:r>
              <a:rPr lang="en-US" sz="1100" dirty="0">
                <a:hlinkClick r:id="rId2"/>
              </a:rPr>
              <a:t>https://www.dummies.com/careers/project-management/pmp-certification/what-you-should-know-about-validate-scope-for-the-pmp-certification-exam/</a:t>
            </a:r>
            <a:endParaRPr lang="en-US" sz="1100" dirty="0"/>
          </a:p>
        </p:txBody>
      </p:sp>
      <p:pic>
        <p:nvPicPr>
          <p:cNvPr id="2050" name="Picture 2" descr="image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960" y="1890712"/>
            <a:ext cx="6229004" cy="451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8835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Activity3- Fill in the blanks on Nearpod</a:t>
            </a:r>
          </a:p>
        </p:txBody>
      </p:sp>
      <p:sp>
        <p:nvSpPr>
          <p:cNvPr id="3" name="Text Placeholder 2"/>
          <p:cNvSpPr>
            <a:spLocks noGrp="1"/>
          </p:cNvSpPr>
          <p:nvPr>
            <p:ph type="body" idx="1"/>
          </p:nvPr>
        </p:nvSpPr>
        <p:spPr/>
        <p:txBody>
          <a:bodyPr/>
          <a:lstStyle/>
          <a:p>
            <a:r>
              <a:rPr lang="en-US" dirty="0"/>
              <a:t>Validate scope</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5" name="Footer Placeholder 4"/>
          <p:cNvSpPr>
            <a:spLocks noGrp="1"/>
          </p:cNvSpPr>
          <p:nvPr>
            <p:ph type="ftr" sz="quarter" idx="11"/>
          </p:nvPr>
        </p:nvSpPr>
        <p:spPr/>
        <p:txBody>
          <a:bodyPr/>
          <a:lstStyle/>
          <a:p>
            <a:endParaRPr lang="en-US" dirty="0">
              <a:solidFill>
                <a:srgbClr val="FFFF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254</a:t>
            </a:fld>
            <a:endParaRPr lang="en-US" dirty="0"/>
          </a:p>
        </p:txBody>
      </p:sp>
    </p:spTree>
    <p:extLst>
      <p:ext uri="{BB962C8B-B14F-4D97-AF65-F5344CB8AC3E}">
        <p14:creationId xmlns:p14="http://schemas.microsoft.com/office/powerpoint/2010/main" val="23278519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09801"/>
            <a:ext cx="7543800" cy="1450757"/>
          </a:xfrm>
        </p:spPr>
        <p:txBody>
          <a:bodyPr>
            <a:normAutofit/>
          </a:bodyPr>
          <a:lstStyle/>
          <a:p>
            <a:pPr algn="ctr"/>
            <a:r>
              <a:rPr lang="en-US" sz="3600" b="1"/>
              <a:t>Control Scope</a:t>
            </a:r>
            <a:br>
              <a:rPr lang="en-US" sz="3600"/>
            </a:br>
            <a:endParaRPr lang="en-US" sz="3600" b="1"/>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1636420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780196"/>
          </a:xfrm>
        </p:spPr>
        <p:txBody>
          <a:bodyPr>
            <a:normAutofit/>
          </a:bodyPr>
          <a:lstStyle/>
          <a:p>
            <a:r>
              <a:rPr lang="en-US" sz="3600" b="1"/>
              <a:t>CONTROL SCOPE</a:t>
            </a:r>
            <a:endParaRPr lang="en-US" sz="3600"/>
          </a:p>
        </p:txBody>
      </p:sp>
      <p:sp>
        <p:nvSpPr>
          <p:cNvPr id="3" name="Content Placeholder 2"/>
          <p:cNvSpPr>
            <a:spLocks noGrp="1"/>
          </p:cNvSpPr>
          <p:nvPr>
            <p:ph idx="1"/>
          </p:nvPr>
        </p:nvSpPr>
        <p:spPr>
          <a:xfrm>
            <a:off x="2346960" y="1066802"/>
            <a:ext cx="7543801" cy="4802293"/>
          </a:xfrm>
        </p:spPr>
        <p:txBody>
          <a:bodyPr/>
          <a:lstStyle/>
          <a:p>
            <a:r>
              <a:rPr lang="en-US" dirty="0"/>
              <a:t>Control Scope is the process of monitoring the status of the project and product scope and managing changes to the scope baseline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6959" y="1846997"/>
            <a:ext cx="7245341" cy="4456742"/>
          </a:xfrm>
          <a:prstGeom prst="rect">
            <a:avLst/>
          </a:prstGeom>
        </p:spPr>
      </p:pic>
      <p:sp>
        <p:nvSpPr>
          <p:cNvPr id="8" name="TextBox 7"/>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167.</a:t>
            </a:r>
          </a:p>
        </p:txBody>
      </p:sp>
    </p:spTree>
    <p:extLst>
      <p:ext uri="{BB962C8B-B14F-4D97-AF65-F5344CB8AC3E}">
        <p14:creationId xmlns:p14="http://schemas.microsoft.com/office/powerpoint/2010/main" val="39901952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2495" y="1905001"/>
            <a:ext cx="1752600" cy="990599"/>
          </a:xfrm>
        </p:spPr>
        <p:txBody>
          <a:bodyPr>
            <a:normAutofit/>
          </a:bodyPr>
          <a:lstStyle/>
          <a:p>
            <a:r>
              <a:rPr lang="en-US" sz="2000" b="1"/>
              <a:t>Control Scope: Data Flow Diagram</a:t>
            </a:r>
            <a:endParaRPr lang="en-US" sz="200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4902" y="13690"/>
            <a:ext cx="6703921" cy="6324600"/>
          </a:xfrm>
        </p:spPr>
      </p:pic>
      <p:sp>
        <p:nvSpPr>
          <p:cNvPr id="7" name="TextBox 6"/>
          <p:cNvSpPr txBox="1"/>
          <p:nvPr/>
        </p:nvSpPr>
        <p:spPr>
          <a:xfrm>
            <a:off x="1524000" y="6400800"/>
            <a:ext cx="9144000" cy="400110"/>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168.</a:t>
            </a:r>
          </a:p>
        </p:txBody>
      </p:sp>
    </p:spTree>
    <p:extLst>
      <p:ext uri="{BB962C8B-B14F-4D97-AF65-F5344CB8AC3E}">
        <p14:creationId xmlns:p14="http://schemas.microsoft.com/office/powerpoint/2010/main" val="1458621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1024540"/>
            <a:ext cx="7543800" cy="703996"/>
          </a:xfrm>
        </p:spPr>
        <p:txBody>
          <a:bodyPr>
            <a:normAutofit/>
          </a:bodyPr>
          <a:lstStyle/>
          <a:p>
            <a:r>
              <a:rPr lang="en-US" sz="3200" b="1"/>
              <a:t>CONTROL SCOPE: INPUTS</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b="1"/>
              <a:t>PROJECT MANAGEMENT PLAN</a:t>
            </a:r>
          </a:p>
          <a:p>
            <a:pPr lvl="1">
              <a:buFont typeface="Wingdings" panose="05000000000000000000" pitchFamily="2" charset="2"/>
              <a:buChar char="§"/>
            </a:pPr>
            <a:r>
              <a:rPr lang="en-US"/>
              <a:t>Scope management plan.</a:t>
            </a:r>
          </a:p>
          <a:p>
            <a:pPr lvl="1">
              <a:buFont typeface="Wingdings" panose="05000000000000000000" pitchFamily="2" charset="2"/>
              <a:buChar char="§"/>
            </a:pPr>
            <a:r>
              <a:rPr lang="en-US"/>
              <a:t>Requirements management plan. </a:t>
            </a:r>
          </a:p>
          <a:p>
            <a:pPr lvl="1">
              <a:buFont typeface="Wingdings" panose="05000000000000000000" pitchFamily="2" charset="2"/>
              <a:buChar char="§"/>
            </a:pPr>
            <a:r>
              <a:rPr lang="en-US"/>
              <a:t>Change management plan. </a:t>
            </a:r>
          </a:p>
          <a:p>
            <a:pPr lvl="1">
              <a:buFont typeface="Wingdings" panose="05000000000000000000" pitchFamily="2" charset="2"/>
              <a:buChar char="§"/>
            </a:pPr>
            <a:r>
              <a:rPr lang="en-US"/>
              <a:t>Configuration management plan. </a:t>
            </a:r>
          </a:p>
          <a:p>
            <a:pPr lvl="1">
              <a:buFont typeface="Wingdings" panose="05000000000000000000" pitchFamily="2" charset="2"/>
              <a:buChar char="§"/>
            </a:pPr>
            <a:r>
              <a:rPr lang="en-US"/>
              <a:t>Scope baseline. </a:t>
            </a:r>
          </a:p>
          <a:p>
            <a:pPr lvl="1">
              <a:buFont typeface="Wingdings" panose="05000000000000000000" pitchFamily="2" charset="2"/>
              <a:buChar char="§"/>
            </a:pPr>
            <a:r>
              <a:rPr lang="en-US"/>
              <a:t>Performance measurement baseline.</a:t>
            </a:r>
          </a:p>
          <a:p>
            <a:pPr marL="457200" indent="-457200">
              <a:buFont typeface="+mj-lt"/>
              <a:buAutoNum type="arabicPeriod"/>
            </a:pPr>
            <a:r>
              <a:rPr lang="en-US" b="1"/>
              <a:t>PROJECT DOCUMENTS</a:t>
            </a:r>
          </a:p>
          <a:p>
            <a:pPr lvl="1">
              <a:buFont typeface="Wingdings" panose="05000000000000000000" pitchFamily="2" charset="2"/>
              <a:buChar char="§"/>
            </a:pPr>
            <a:r>
              <a:rPr lang="en-US"/>
              <a:t>Lessons learned register. </a:t>
            </a:r>
          </a:p>
          <a:p>
            <a:pPr lvl="1">
              <a:buFont typeface="Wingdings" panose="05000000000000000000" pitchFamily="2" charset="2"/>
              <a:buChar char="§"/>
            </a:pPr>
            <a:r>
              <a:rPr lang="en-US"/>
              <a:t>Requirements documentation.</a:t>
            </a:r>
          </a:p>
          <a:p>
            <a:pPr lvl="1">
              <a:buFont typeface="Wingdings" panose="05000000000000000000" pitchFamily="2" charset="2"/>
              <a:buChar char="§"/>
            </a:pPr>
            <a:r>
              <a:rPr lang="en-US"/>
              <a:t>Requirements traceability matrix.</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326256959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startAt="3"/>
            </a:pPr>
            <a:r>
              <a:rPr lang="en-US" b="1"/>
              <a:t>WORK PERFORMANCE DATA</a:t>
            </a:r>
          </a:p>
          <a:p>
            <a:r>
              <a:rPr lang="en-US"/>
              <a:t>Work performance data can include the number of change requests received, the number of requests accepted, and the number of deliverables verified, validated, and completed.</a:t>
            </a:r>
          </a:p>
          <a:p>
            <a:pPr marL="457200" indent="-457200">
              <a:buFont typeface="+mj-lt"/>
              <a:buAutoNum type="arabicPeriod" startAt="4"/>
            </a:pPr>
            <a:r>
              <a:rPr lang="en-US" b="1"/>
              <a:t>ORGANIZATIONAL PROCESS ASSETS</a:t>
            </a:r>
          </a:p>
          <a:p>
            <a:pPr lvl="1">
              <a:buFont typeface="Wingdings" panose="05000000000000000000" pitchFamily="2" charset="2"/>
              <a:buChar char="§"/>
            </a:pPr>
            <a:r>
              <a:rPr lang="en-US"/>
              <a:t>Existing formal and informal scope, control-related policies, procedures, guidelines</a:t>
            </a:r>
          </a:p>
          <a:p>
            <a:pPr lvl="1">
              <a:buFont typeface="Wingdings" panose="05000000000000000000" pitchFamily="2" charset="2"/>
              <a:buChar char="§"/>
            </a:pPr>
            <a:r>
              <a:rPr lang="en-US"/>
              <a:t>Monitoring and reporting methods and templates to be used.</a:t>
            </a:r>
          </a:p>
        </p:txBody>
      </p:sp>
      <p:sp>
        <p:nvSpPr>
          <p:cNvPr id="4" name="Title 1"/>
          <p:cNvSpPr>
            <a:spLocks noGrp="1"/>
          </p:cNvSpPr>
          <p:nvPr>
            <p:ph type="title"/>
          </p:nvPr>
        </p:nvSpPr>
        <p:spPr>
          <a:xfrm>
            <a:off x="2367431" y="1024540"/>
            <a:ext cx="7543800" cy="703996"/>
          </a:xfrm>
        </p:spPr>
        <p:txBody>
          <a:bodyPr>
            <a:normAutofit/>
          </a:bodyPr>
          <a:lstStyle/>
          <a:p>
            <a:r>
              <a:rPr lang="en-US" sz="3200" b="1"/>
              <a:t>CONTROL SCOPE: INPUTS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2935969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25. </a:t>
            </a:r>
          </a:p>
        </p:txBody>
      </p:sp>
      <p:grpSp>
        <p:nvGrpSpPr>
          <p:cNvPr id="4" name="Group 3"/>
          <p:cNvGrpSpPr/>
          <p:nvPr/>
        </p:nvGrpSpPr>
        <p:grpSpPr>
          <a:xfrm>
            <a:off x="2493196" y="228600"/>
            <a:ext cx="6805612" cy="5334128"/>
            <a:chOff x="1330867" y="660844"/>
            <a:chExt cx="6805612" cy="5334128"/>
          </a:xfrm>
        </p:grpSpPr>
        <p:pic>
          <p:nvPicPr>
            <p:cNvPr id="2" name="Picture 1"/>
            <p:cNvPicPr>
              <a:picLocks noChangeAspect="1"/>
            </p:cNvPicPr>
            <p:nvPr/>
          </p:nvPicPr>
          <p:blipFill>
            <a:blip r:embed="rId3"/>
            <a:stretch>
              <a:fillRect/>
            </a:stretch>
          </p:blipFill>
          <p:spPr>
            <a:xfrm>
              <a:off x="1330868" y="660844"/>
              <a:ext cx="6805611" cy="1406565"/>
            </a:xfrm>
            <a:prstGeom prst="rect">
              <a:avLst/>
            </a:prstGeom>
          </p:spPr>
        </p:pic>
        <p:pic>
          <p:nvPicPr>
            <p:cNvPr id="3" name="Picture 2"/>
            <p:cNvPicPr>
              <a:picLocks noChangeAspect="1"/>
            </p:cNvPicPr>
            <p:nvPr/>
          </p:nvPicPr>
          <p:blipFill>
            <a:blip r:embed="rId4"/>
            <a:stretch>
              <a:fillRect/>
            </a:stretch>
          </p:blipFill>
          <p:spPr>
            <a:xfrm>
              <a:off x="1330867" y="2067409"/>
              <a:ext cx="6805612" cy="3927563"/>
            </a:xfrm>
            <a:prstGeom prst="rect">
              <a:avLst/>
            </a:prstGeom>
          </p:spPr>
        </p:pic>
      </p:grpSp>
      <p:sp>
        <p:nvSpPr>
          <p:cNvPr id="6" name="TextBox 5"/>
          <p:cNvSpPr txBox="1"/>
          <p:nvPr/>
        </p:nvSpPr>
        <p:spPr>
          <a:xfrm>
            <a:off x="1935481" y="652542"/>
            <a:ext cx="553998" cy="5147590"/>
          </a:xfrm>
          <a:prstGeom prst="rect">
            <a:avLst/>
          </a:prstGeom>
          <a:noFill/>
        </p:spPr>
        <p:txBody>
          <a:bodyPr vert="vert270" wrap="square" rtlCol="0">
            <a:spAutoFit/>
          </a:bodyPr>
          <a:lstStyle/>
          <a:p>
            <a:pPr algn="ctr"/>
            <a:r>
              <a:rPr lang="en-US" sz="2400" dirty="0"/>
              <a:t>PG/KA Mapping - 2</a:t>
            </a:r>
          </a:p>
        </p:txBody>
      </p:sp>
    </p:spTree>
    <p:extLst>
      <p:ext uri="{BB962C8B-B14F-4D97-AF65-F5344CB8AC3E}">
        <p14:creationId xmlns:p14="http://schemas.microsoft.com/office/powerpoint/2010/main" val="32649032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1024540"/>
            <a:ext cx="7543800" cy="703996"/>
          </a:xfrm>
        </p:spPr>
        <p:txBody>
          <a:bodyPr>
            <a:normAutofit/>
          </a:bodyPr>
          <a:lstStyle/>
          <a:p>
            <a:r>
              <a:rPr lang="en-US" sz="2800" b="1"/>
              <a:t>CONTROL SCOPE: TOOLS AND TECHNIQUES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a:t>DATA ANALYSIS</a:t>
            </a:r>
          </a:p>
          <a:p>
            <a:pPr marL="457200" indent="-457200">
              <a:buFont typeface="+mj-lt"/>
              <a:buAutoNum type="alphaLcParenR"/>
            </a:pPr>
            <a:r>
              <a:rPr lang="en-US" b="1"/>
              <a:t>Variance analysis.</a:t>
            </a:r>
          </a:p>
          <a:p>
            <a:r>
              <a:rPr lang="en-US"/>
              <a:t>Variance analysis is used to compare the baseline to the actual results and determine if the variance is within the threshold amount or if corrective or preventive action is appropriate.</a:t>
            </a:r>
          </a:p>
          <a:p>
            <a:pPr marL="457200" indent="-457200">
              <a:buFont typeface="+mj-lt"/>
              <a:buAutoNum type="alphaLcParenR" startAt="2"/>
            </a:pPr>
            <a:r>
              <a:rPr lang="en-US" b="1"/>
              <a:t>Trend analysis. </a:t>
            </a:r>
          </a:p>
          <a:p>
            <a:r>
              <a:rPr lang="en-US"/>
              <a:t>Trend analysis examines project performance over time to determine if performance is improving or deteriorating.</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3625659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09" y="980239"/>
            <a:ext cx="7543800" cy="856396"/>
          </a:xfrm>
        </p:spPr>
        <p:txBody>
          <a:bodyPr>
            <a:normAutofit/>
          </a:bodyPr>
          <a:lstStyle/>
          <a:p>
            <a:r>
              <a:rPr lang="en-US" sz="3200" b="1"/>
              <a:t>CONTROL SCOPE: OUTPUTS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a:t>WORK PERFORMANCE INFORMATION</a:t>
            </a:r>
          </a:p>
          <a:p>
            <a:pPr marL="201168" lvl="1" indent="0">
              <a:buNone/>
            </a:pPr>
            <a:r>
              <a:rPr lang="en-US" sz="2000"/>
              <a:t>Work performance information produced includes correlated and contextualized information on how the project and product scope are performing compared to the scope baseline.</a:t>
            </a:r>
          </a:p>
          <a:p>
            <a:pPr marL="457200" indent="-457200">
              <a:buFont typeface="+mj-lt"/>
              <a:buAutoNum type="arabicPeriod"/>
            </a:pPr>
            <a:r>
              <a:rPr lang="en-US" b="1"/>
              <a:t>CHANGE REQUESTS</a:t>
            </a:r>
          </a:p>
          <a:p>
            <a:pPr marL="201168" lvl="1" indent="0">
              <a:buNone/>
            </a:pPr>
            <a:r>
              <a:rPr lang="en-US" sz="2000"/>
              <a:t>Analysis of project performance may result in a change request to the scope and schedule baselines or other components of the project management plan.</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32041314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startAt="3"/>
            </a:pPr>
            <a:r>
              <a:rPr lang="en-US" b="1"/>
              <a:t>PROJECT MANAGEMENT PLAN UPDATES</a:t>
            </a:r>
          </a:p>
          <a:p>
            <a:pPr lvl="1">
              <a:buFont typeface="Wingdings" panose="05000000000000000000" pitchFamily="2" charset="2"/>
              <a:buChar char="§"/>
            </a:pPr>
            <a:r>
              <a:rPr lang="en-US" sz="2000"/>
              <a:t>Scope management plan. </a:t>
            </a:r>
          </a:p>
          <a:p>
            <a:pPr lvl="1">
              <a:buFont typeface="Wingdings" panose="05000000000000000000" pitchFamily="2" charset="2"/>
              <a:buChar char="§"/>
            </a:pPr>
            <a:r>
              <a:rPr lang="en-US" sz="2000"/>
              <a:t>Scope baseline. </a:t>
            </a:r>
          </a:p>
          <a:p>
            <a:pPr lvl="1">
              <a:buFont typeface="Wingdings" panose="05000000000000000000" pitchFamily="2" charset="2"/>
              <a:buChar char="§"/>
            </a:pPr>
            <a:r>
              <a:rPr lang="en-US" sz="2000"/>
              <a:t>Schedule baseline. </a:t>
            </a:r>
          </a:p>
          <a:p>
            <a:pPr lvl="1">
              <a:buFont typeface="Wingdings" panose="05000000000000000000" pitchFamily="2" charset="2"/>
              <a:buChar char="§"/>
            </a:pPr>
            <a:r>
              <a:rPr lang="en-US" sz="2000"/>
              <a:t>Cost baseline. </a:t>
            </a:r>
          </a:p>
          <a:p>
            <a:pPr lvl="1">
              <a:buFont typeface="Wingdings" panose="05000000000000000000" pitchFamily="2" charset="2"/>
              <a:buChar char="§"/>
            </a:pPr>
            <a:r>
              <a:rPr lang="en-US" sz="2000"/>
              <a:t>Performance measurement baseline.</a:t>
            </a:r>
          </a:p>
          <a:p>
            <a:pPr marL="457200" indent="-457200">
              <a:buFont typeface="+mj-lt"/>
              <a:buAutoNum type="arabicPeriod" startAt="4"/>
            </a:pPr>
            <a:r>
              <a:rPr lang="en-US" b="1"/>
              <a:t>PROJECT DOCUMENTS UPDATES</a:t>
            </a:r>
          </a:p>
          <a:p>
            <a:pPr lvl="1">
              <a:buFont typeface="Wingdings" panose="05000000000000000000" pitchFamily="2" charset="2"/>
              <a:buChar char="§"/>
            </a:pPr>
            <a:r>
              <a:rPr lang="en-US" sz="2000"/>
              <a:t>Lessons learned register. </a:t>
            </a:r>
          </a:p>
          <a:p>
            <a:pPr lvl="1">
              <a:buFont typeface="Wingdings" panose="05000000000000000000" pitchFamily="2" charset="2"/>
              <a:buChar char="§"/>
            </a:pPr>
            <a:r>
              <a:rPr lang="en-US" sz="2000"/>
              <a:t>Requirements documentation. </a:t>
            </a:r>
          </a:p>
          <a:p>
            <a:pPr lvl="1">
              <a:buFont typeface="Wingdings" panose="05000000000000000000" pitchFamily="2" charset="2"/>
              <a:buChar char="§"/>
            </a:pPr>
            <a:r>
              <a:rPr lang="en-US" sz="2000"/>
              <a:t>Requirements traceability matrix</a:t>
            </a:r>
          </a:p>
        </p:txBody>
      </p:sp>
      <p:sp>
        <p:nvSpPr>
          <p:cNvPr id="5" name="Title 1"/>
          <p:cNvSpPr>
            <a:spLocks noGrp="1"/>
          </p:cNvSpPr>
          <p:nvPr>
            <p:ph type="title"/>
          </p:nvPr>
        </p:nvSpPr>
        <p:spPr>
          <a:xfrm>
            <a:off x="2346959" y="957493"/>
            <a:ext cx="7543800" cy="856396"/>
          </a:xfrm>
        </p:spPr>
        <p:txBody>
          <a:bodyPr>
            <a:normAutofit/>
          </a:bodyPr>
          <a:lstStyle/>
          <a:p>
            <a:r>
              <a:rPr lang="en-US" sz="3200" b="1"/>
              <a:t>CONTROL SCOPE: OUTPUTS</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a:t>
            </a:r>
          </a:p>
          <a:p>
            <a:r>
              <a:rPr lang="en-US" sz="1000">
                <a:solidFill>
                  <a:schemeClr val="bg1"/>
                </a:solidFill>
              </a:rPr>
              <a:t>This definition is taken from the Glossary of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a:t>
            </a:r>
          </a:p>
        </p:txBody>
      </p:sp>
    </p:spTree>
    <p:extLst>
      <p:ext uri="{BB962C8B-B14F-4D97-AF65-F5344CB8AC3E}">
        <p14:creationId xmlns:p14="http://schemas.microsoft.com/office/powerpoint/2010/main" val="27435235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4 - Open Ended Question on Nearpod</a:t>
            </a:r>
          </a:p>
        </p:txBody>
      </p:sp>
      <p:sp>
        <p:nvSpPr>
          <p:cNvPr id="3" name="Text Placeholder 2"/>
          <p:cNvSpPr>
            <a:spLocks noGrp="1"/>
          </p:cNvSpPr>
          <p:nvPr>
            <p:ph type="body" idx="1"/>
          </p:nvPr>
        </p:nvSpPr>
        <p:spPr/>
        <p:txBody>
          <a:bodyPr/>
          <a:lstStyle/>
          <a:p>
            <a:r>
              <a:rPr lang="en-US"/>
              <a:t>Control scope</a:t>
            </a:r>
            <a:endParaRPr lang="en-US" dirty="0"/>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263</a:t>
            </a:fld>
            <a:endParaRPr lang="en-US" dirty="0"/>
          </a:p>
        </p:txBody>
      </p:sp>
    </p:spTree>
    <p:extLst>
      <p:ext uri="{BB962C8B-B14F-4D97-AF65-F5344CB8AC3E}">
        <p14:creationId xmlns:p14="http://schemas.microsoft.com/office/powerpoint/2010/main" val="989255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EF3-F683-4464-B5D2-E30B4CEA083B}"/>
              </a:ext>
            </a:extLst>
          </p:cNvPr>
          <p:cNvSpPr>
            <a:spLocks noGrp="1"/>
          </p:cNvSpPr>
          <p:nvPr>
            <p:ph type="title"/>
          </p:nvPr>
        </p:nvSpPr>
        <p:spPr>
          <a:xfrm>
            <a:off x="2346960" y="286603"/>
            <a:ext cx="7543800" cy="775022"/>
          </a:xfrm>
        </p:spPr>
        <p:txBody>
          <a:bodyPr>
            <a:normAutofit/>
          </a:bodyPr>
          <a:lstStyle/>
          <a:p>
            <a:r>
              <a:rPr lang="en-US"/>
              <a:t>Summary</a:t>
            </a:r>
          </a:p>
        </p:txBody>
      </p:sp>
      <p:grpSp>
        <p:nvGrpSpPr>
          <p:cNvPr id="4" name="Group 3"/>
          <p:cNvGrpSpPr/>
          <p:nvPr/>
        </p:nvGrpSpPr>
        <p:grpSpPr>
          <a:xfrm>
            <a:off x="1800384" y="1193204"/>
            <a:ext cx="8578969" cy="4230852"/>
            <a:chOff x="822722" y="2098977"/>
            <a:chExt cx="7543800" cy="3785155"/>
          </a:xfrm>
        </p:grpSpPr>
        <p:sp>
          <p:nvSpPr>
            <p:cNvPr id="5" name="Rounded Rectangle 4"/>
            <p:cNvSpPr/>
            <p:nvPr/>
          </p:nvSpPr>
          <p:spPr>
            <a:xfrm>
              <a:off x="822722" y="2098977"/>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p:cNvSpPr/>
            <p:nvPr/>
          </p:nvSpPr>
          <p:spPr>
            <a:xfrm>
              <a:off x="1149867" y="2342308"/>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reeform 6"/>
            <p:cNvSpPr/>
            <p:nvPr/>
          </p:nvSpPr>
          <p:spPr>
            <a:xfrm>
              <a:off x="2071823" y="2098977"/>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rmAutofit/>
            </a:bodyPr>
            <a:lstStyle/>
            <a:p>
              <a:pPr defTabSz="977900">
                <a:lnSpc>
                  <a:spcPct val="90000"/>
                </a:lnSpc>
                <a:spcBef>
                  <a:spcPct val="0"/>
                </a:spcBef>
                <a:spcAft>
                  <a:spcPct val="35000"/>
                </a:spcAft>
              </a:pPr>
              <a:r>
                <a:rPr lang="en-US" sz="2000" dirty="0"/>
                <a:t>The WBS is a hierarchical/linear structure of decomposed project work.  The WBS Dictionary is a supporting document that provides detailed information about each element of the WBS</a:t>
              </a:r>
            </a:p>
          </p:txBody>
        </p:sp>
        <p:sp>
          <p:nvSpPr>
            <p:cNvPr id="8" name="Rounded Rectangle 7"/>
            <p:cNvSpPr/>
            <p:nvPr/>
          </p:nvSpPr>
          <p:spPr>
            <a:xfrm>
              <a:off x="822722" y="3450818"/>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1149867" y="3694149"/>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9"/>
            <p:cNvSpPr/>
            <p:nvPr/>
          </p:nvSpPr>
          <p:spPr>
            <a:xfrm>
              <a:off x="2071823" y="3450818"/>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rmAutofit/>
            </a:bodyPr>
            <a:lstStyle/>
            <a:p>
              <a:pPr defTabSz="977900">
                <a:lnSpc>
                  <a:spcPct val="90000"/>
                </a:lnSpc>
                <a:spcBef>
                  <a:spcPct val="0"/>
                </a:spcBef>
                <a:spcAft>
                  <a:spcPct val="35000"/>
                </a:spcAft>
              </a:pPr>
              <a:r>
                <a:rPr lang="en-US" sz="2000" dirty="0"/>
                <a:t>Scope Baseline is the approved project scope statement, WBS and WBS dictionary.  This baseline is used as a reference to validate and control scope</a:t>
              </a:r>
            </a:p>
          </p:txBody>
        </p:sp>
        <p:sp>
          <p:nvSpPr>
            <p:cNvPr id="11" name="Rounded Rectangle 10"/>
            <p:cNvSpPr/>
            <p:nvPr/>
          </p:nvSpPr>
          <p:spPr>
            <a:xfrm>
              <a:off x="822722" y="4802659"/>
              <a:ext cx="7543800" cy="108147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1149867" y="5045991"/>
              <a:ext cx="594810" cy="59481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p:cNvSpPr/>
            <p:nvPr/>
          </p:nvSpPr>
          <p:spPr>
            <a:xfrm>
              <a:off x="2071823" y="4802659"/>
              <a:ext cx="6294698" cy="1081473"/>
            </a:xfrm>
            <a:custGeom>
              <a:avLst/>
              <a:gdLst>
                <a:gd name="connsiteX0" fmla="*/ 0 w 6294698"/>
                <a:gd name="connsiteY0" fmla="*/ 0 h 1081473"/>
                <a:gd name="connsiteX1" fmla="*/ 6294698 w 6294698"/>
                <a:gd name="connsiteY1" fmla="*/ 0 h 1081473"/>
                <a:gd name="connsiteX2" fmla="*/ 6294698 w 6294698"/>
                <a:gd name="connsiteY2" fmla="*/ 1081473 h 1081473"/>
                <a:gd name="connsiteX3" fmla="*/ 0 w 6294698"/>
                <a:gd name="connsiteY3" fmla="*/ 1081473 h 1081473"/>
                <a:gd name="connsiteX4" fmla="*/ 0 w 62946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698" h="1081473">
                  <a:moveTo>
                    <a:pt x="0" y="0"/>
                  </a:moveTo>
                  <a:lnTo>
                    <a:pt x="6294698" y="0"/>
                  </a:lnTo>
                  <a:lnTo>
                    <a:pt x="62946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456" tIns="114456" rIns="114456" bIns="114456" numCol="1" spcCol="1270" anchor="ctr" anchorCtr="0">
              <a:noAutofit/>
            </a:bodyPr>
            <a:lstStyle/>
            <a:p>
              <a:pPr defTabSz="977900">
                <a:lnSpc>
                  <a:spcPct val="90000"/>
                </a:lnSpc>
                <a:spcBef>
                  <a:spcPct val="0"/>
                </a:spcBef>
                <a:spcAft>
                  <a:spcPct val="35000"/>
                </a:spcAft>
              </a:pPr>
              <a:r>
                <a:rPr lang="en-US" sz="2000" dirty="0"/>
                <a:t>Validating scope ensures the acceptance of the product and controlling scope helps to manage changes to the </a:t>
              </a:r>
              <a:r>
                <a:rPr lang="en-US" sz="2000"/>
                <a:t>scope baseline</a:t>
              </a:r>
              <a:endParaRPr lang="en-US" sz="2000" dirty="0"/>
            </a:p>
          </p:txBody>
        </p:sp>
      </p:grpSp>
    </p:spTree>
    <p:extLst>
      <p:ext uri="{BB962C8B-B14F-4D97-AF65-F5344CB8AC3E}">
        <p14:creationId xmlns:p14="http://schemas.microsoft.com/office/powerpoint/2010/main" val="26762454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anchor="ctr">
            <a:normAutofit/>
          </a:bodyPr>
          <a:lstStyle/>
          <a:p>
            <a:r>
              <a:rPr lang="en-US" sz="3100">
                <a:solidFill>
                  <a:srgbClr val="FFFFFF"/>
                </a:solidFill>
              </a:rPr>
              <a:t>End of Lesson Checklist</a:t>
            </a:r>
          </a:p>
        </p:txBody>
      </p:sp>
      <p:sp>
        <p:nvSpPr>
          <p:cNvPr id="4" name="Date Placeholder 3"/>
          <p:cNvSpPr>
            <a:spLocks noGrp="1"/>
          </p:cNvSpPr>
          <p:nvPr>
            <p:ph type="dt" sz="half" idx="10"/>
          </p:nvPr>
        </p:nvSpPr>
        <p:spPr>
          <a:xfrm>
            <a:off x="1893277" y="6459786"/>
            <a:ext cx="1301528" cy="365125"/>
          </a:xfrm>
        </p:spPr>
        <p:txBody>
          <a:bodyPr>
            <a:normAutofit/>
          </a:bodyPr>
          <a:lstStyle/>
          <a:p>
            <a:pPr defTabSz="457200">
              <a:spcAft>
                <a:spcPts val="600"/>
              </a:spcAft>
              <a:defRPr/>
            </a:pPr>
            <a:fld id="{74CFA750-3F1A-41D7-B528-AA96135E3DBF}" type="datetime1">
              <a:rPr lang="en-US">
                <a:latin typeface="Tw Cen MT" panose="020B0602020104020603"/>
              </a:rPr>
              <a:pPr defTabSz="457200">
                <a:spcAft>
                  <a:spcPts val="600"/>
                </a:spcAft>
                <a:defRPr/>
              </a:pPr>
              <a:t>12/13/20</a:t>
            </a:fld>
            <a:endParaRPr lang="en-US">
              <a:latin typeface="Tw Cen MT" panose="020B0602020104020603"/>
            </a:endParaRPr>
          </a:p>
        </p:txBody>
      </p:sp>
      <p:sp>
        <p:nvSpPr>
          <p:cNvPr id="6" name="Slide Number Placeholder 5"/>
          <p:cNvSpPr>
            <a:spLocks noGrp="1"/>
          </p:cNvSpPr>
          <p:nvPr>
            <p:ph type="sldNum" sz="quarter" idx="12"/>
          </p:nvPr>
        </p:nvSpPr>
        <p:spPr>
          <a:xfrm>
            <a:off x="9116292" y="6459786"/>
            <a:ext cx="817071" cy="365125"/>
          </a:xfrm>
        </p:spPr>
        <p:txBody>
          <a:bodyPr>
            <a:normAutofit/>
          </a:bodyPr>
          <a:lstStyle/>
          <a:p>
            <a:pPr marL="25400" defTabSz="457200">
              <a:spcBef>
                <a:spcPts val="35"/>
              </a:spcBef>
              <a:defRPr/>
            </a:pPr>
            <a:fld id="{81D60167-4931-47E6-BA6A-407CBD079E47}" type="slidenum">
              <a:rPr lang="en-US">
                <a:solidFill>
                  <a:schemeClr val="tx2"/>
                </a:solidFill>
                <a:latin typeface="Tw Cen MT" panose="020B0602020104020603"/>
              </a:rPr>
              <a:pPr marL="25400" defTabSz="457200">
                <a:spcBef>
                  <a:spcPts val="35"/>
                </a:spcBef>
                <a:defRPr/>
              </a:pPr>
              <a:t>265</a:t>
            </a:fld>
            <a:endParaRPr lang="en-US">
              <a:solidFill>
                <a:schemeClr val="tx2"/>
              </a:solidFill>
              <a:latin typeface="Tw Cen MT" panose="020B0602020104020603"/>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defRPr/>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solidFill>
                <a:srgbClr val="000000"/>
              </a:solidFill>
            </a:endParaRPr>
          </a:p>
          <a:p>
            <a:pPr>
              <a:spcAft>
                <a:spcPts val="600"/>
              </a:spcAft>
              <a:defRPr/>
            </a:pPr>
            <a:endParaRPr lang="en-US" altLang="en-US">
              <a:solidFill>
                <a:srgbClr val="000000"/>
              </a:solidFill>
            </a:endParaRPr>
          </a:p>
        </p:txBody>
      </p:sp>
      <p:sp>
        <p:nvSpPr>
          <p:cNvPr id="3" name="TextBox 2"/>
          <p:cNvSpPr txBox="1"/>
          <p:nvPr/>
        </p:nvSpPr>
        <p:spPr>
          <a:xfrm>
            <a:off x="2574521" y="1143002"/>
            <a:ext cx="6541770" cy="646331"/>
          </a:xfrm>
          <a:prstGeom prst="rect">
            <a:avLst/>
          </a:prstGeom>
          <a:noFill/>
        </p:spPr>
        <p:txBody>
          <a:bodyPr wrap="square" rtlCol="0" anchor="t">
            <a:spAutoFit/>
          </a:bodyPr>
          <a:lstStyle/>
          <a:p>
            <a:endParaRPr lang="en-US" sz="3600"/>
          </a:p>
        </p:txBody>
      </p:sp>
      <p:graphicFrame>
        <p:nvGraphicFramePr>
          <p:cNvPr id="7" name="Content Placeholder 6"/>
          <p:cNvGraphicFramePr>
            <a:graphicFrameLocks noGrp="1"/>
          </p:cNvGraphicFramePr>
          <p:nvPr>
            <p:ph idx="1"/>
          </p:nvPr>
        </p:nvGraphicFramePr>
        <p:xfrm>
          <a:off x="5527898" y="639764"/>
          <a:ext cx="4203254" cy="5649913"/>
        </p:xfrm>
        <a:graphic>
          <a:graphicData uri="http://schemas.openxmlformats.org/drawingml/2006/table">
            <a:tbl>
              <a:tblPr firstRow="1" bandRow="1"/>
              <a:tblGrid>
                <a:gridCol w="2924348">
                  <a:extLst>
                    <a:ext uri="{9D8B030D-6E8A-4147-A177-3AD203B41FA5}">
                      <a16:colId xmlns:a16="http://schemas.microsoft.com/office/drawing/2014/main" val="1210384767"/>
                    </a:ext>
                  </a:extLst>
                </a:gridCol>
                <a:gridCol w="1278906">
                  <a:extLst>
                    <a:ext uri="{9D8B030D-6E8A-4147-A177-3AD203B41FA5}">
                      <a16:colId xmlns:a16="http://schemas.microsoft.com/office/drawing/2014/main" val="2424342851"/>
                    </a:ext>
                  </a:extLst>
                </a:gridCol>
              </a:tblGrid>
              <a:tr h="578088">
                <a:tc>
                  <a:txBody>
                    <a:bodyPr/>
                    <a:lstStyle/>
                    <a:p>
                      <a:pPr algn="l" fontAlgn="base"/>
                      <a:r>
                        <a:rPr lang="en-US" sz="2900" b="1" i="0">
                          <a:solidFill>
                            <a:srgbClr val="000000"/>
                          </a:solidFill>
                          <a:effectLst/>
                          <a:latin typeface="Tw Cen MT" panose="020B0602020104020603" pitchFamily="34" charset="0"/>
                        </a:rPr>
                        <a:t>Task​</a:t>
                      </a:r>
                      <a:endParaRPr lang="en-US" sz="2100" b="1"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tc>
                  <a:txBody>
                    <a:bodyPr/>
                    <a:lstStyle/>
                    <a:p>
                      <a:pPr algn="l" fontAlgn="base"/>
                      <a:r>
                        <a:rPr lang="en-US" sz="2900" b="1" i="0">
                          <a:solidFill>
                            <a:srgbClr val="000000"/>
                          </a:solidFill>
                          <a:effectLst/>
                          <a:latin typeface="Tw Cen MT" panose="020B0602020104020603" pitchFamily="34" charset="0"/>
                        </a:rPr>
                        <a:t>Status​</a:t>
                      </a:r>
                      <a:endParaRPr lang="en-US" sz="2100" b="1"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735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006333"/>
                  </a:ext>
                </a:extLst>
              </a:tr>
              <a:tr h="578088">
                <a:tc>
                  <a:txBody>
                    <a:bodyPr/>
                    <a:lstStyle/>
                    <a:p>
                      <a:pPr algn="l" fontAlgn="base"/>
                      <a:r>
                        <a:rPr lang="en-US" sz="2900" b="0" i="0">
                          <a:solidFill>
                            <a:srgbClr val="000000"/>
                          </a:solidFill>
                          <a:effectLst/>
                          <a:latin typeface="Tw Cen MT" panose="020B0602020104020603" pitchFamily="34" charset="0"/>
                        </a:rPr>
                        <a:t>Review slides​</a:t>
                      </a:r>
                      <a:endParaRPr lang="en-US" sz="2100" b="0"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735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584910"/>
                  </a:ext>
                </a:extLst>
              </a:tr>
              <a:tr h="1450642">
                <a:tc>
                  <a:txBody>
                    <a:bodyPr/>
                    <a:lstStyle/>
                    <a:p>
                      <a:pPr algn="l" fontAlgn="base"/>
                      <a:r>
                        <a:rPr lang="en-US" sz="2900" b="0" i="0">
                          <a:solidFill>
                            <a:srgbClr val="000000"/>
                          </a:solidFill>
                          <a:effectLst/>
                          <a:latin typeface="Tw Cen MT"/>
                        </a:rPr>
                        <a:t>Complete Independent Learning ​</a:t>
                      </a:r>
                      <a:endParaRPr lang="en-US" sz="2100" b="0" i="0">
                        <a:solidFill>
                          <a:srgbClr val="000000"/>
                        </a:solidFill>
                        <a:effectLst/>
                        <a:latin typeface="Tw Cen M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906951"/>
                  </a:ext>
                </a:extLst>
              </a:tr>
              <a:tr h="1450642">
                <a:tc>
                  <a:txBody>
                    <a:bodyPr/>
                    <a:lstStyle/>
                    <a:p>
                      <a:pPr algn="l" fontAlgn="base"/>
                      <a:r>
                        <a:rPr lang="en-US" sz="2900" b="0" i="0">
                          <a:solidFill>
                            <a:srgbClr val="000000"/>
                          </a:solidFill>
                          <a:effectLst/>
                          <a:latin typeface="Tw Cen MT" panose="020B0602020104020603" pitchFamily="34" charset="0"/>
                        </a:rPr>
                        <a:t>Complete Self-assessments in </a:t>
                      </a:r>
                      <a:r>
                        <a:rPr lang="en-US" sz="2900" b="0" i="0" err="1">
                          <a:solidFill>
                            <a:srgbClr val="000000"/>
                          </a:solidFill>
                          <a:effectLst/>
                          <a:latin typeface="Tw Cen MT" panose="020B0602020104020603" pitchFamily="34" charset="0"/>
                        </a:rPr>
                        <a:t>BBlearn</a:t>
                      </a:r>
                      <a:r>
                        <a:rPr lang="en-US" sz="2900" b="0" i="0">
                          <a:solidFill>
                            <a:srgbClr val="000000"/>
                          </a:solidFill>
                          <a:effectLst/>
                          <a:latin typeface="Tw Cen MT" panose="020B0602020104020603" pitchFamily="34" charset="0"/>
                        </a:rPr>
                        <a:t>​</a:t>
                      </a:r>
                      <a:endParaRPr lang="en-US" sz="2100" b="0"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342116"/>
                  </a:ext>
                </a:extLst>
              </a:tr>
              <a:tr h="1014365">
                <a:tc>
                  <a:txBody>
                    <a:bodyPr/>
                    <a:lstStyle/>
                    <a:p>
                      <a:pPr algn="l" fontAlgn="base"/>
                      <a:r>
                        <a:rPr lang="en-US" sz="2900" b="0" i="0">
                          <a:solidFill>
                            <a:srgbClr val="000000"/>
                          </a:solidFill>
                          <a:effectLst/>
                          <a:latin typeface="Tw Cen MT" panose="020B0602020104020603" pitchFamily="34" charset="0"/>
                        </a:rPr>
                        <a:t>Complete </a:t>
                      </a:r>
                      <a:r>
                        <a:rPr lang="en-US" sz="2900" b="0" i="0" err="1">
                          <a:solidFill>
                            <a:srgbClr val="000000"/>
                          </a:solidFill>
                          <a:effectLst/>
                          <a:latin typeface="Tw Cen MT" panose="020B0602020104020603" pitchFamily="34" charset="0"/>
                        </a:rPr>
                        <a:t>Kahoot</a:t>
                      </a:r>
                      <a:r>
                        <a:rPr lang="en-US" sz="2900" b="0" i="0">
                          <a:solidFill>
                            <a:srgbClr val="000000"/>
                          </a:solidFill>
                          <a:effectLst/>
                          <a:latin typeface="Tw Cen MT" panose="020B0602020104020603" pitchFamily="34" charset="0"/>
                        </a:rPr>
                        <a:t> Quiz​</a:t>
                      </a:r>
                      <a:endParaRPr lang="en-US" sz="2100" b="0"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73620"/>
                  </a:ext>
                </a:extLst>
              </a:tr>
              <a:tr h="578088">
                <a:tc>
                  <a:txBody>
                    <a:bodyPr/>
                    <a:lstStyle/>
                    <a:p>
                      <a:pPr algn="l" fontAlgn="base"/>
                      <a:r>
                        <a:rPr lang="en-US" sz="2900" b="0" i="0">
                          <a:solidFill>
                            <a:srgbClr val="000000"/>
                          </a:solidFill>
                          <a:effectLst/>
                          <a:latin typeface="Tw Cen MT" panose="020B0602020104020603" pitchFamily="34" charset="0"/>
                        </a:rPr>
                        <a:t>Complete Activity​</a:t>
                      </a:r>
                      <a:endParaRPr lang="en-US" sz="2100" b="0" i="0">
                        <a:solidFill>
                          <a:srgbClr val="000000"/>
                        </a:solidFill>
                        <a:effectLst/>
                      </a:endParaRP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auto"/>
                      <a:r>
                        <a:rPr lang="en-US" sz="2900" b="0" i="0">
                          <a:solidFill>
                            <a:srgbClr val="000000"/>
                          </a:solidFill>
                          <a:effectLst/>
                          <a:latin typeface="Tw Cen MT" panose="020B0602020104020603" pitchFamily="34" charset="0"/>
                        </a:rPr>
                        <a:t>​</a:t>
                      </a:r>
                    </a:p>
                  </a:txBody>
                  <a:tcPr marL="105703" marR="105703" marT="52853" marB="528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17105730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6939-25E1-4B43-9F9C-C025636888CB}"/>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C866DC2F-419C-A34F-88C4-F696C6884D0D}"/>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31244527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2000" b="1" dirty="0">
                <a:latin typeface="Arial" pitchFamily="34" charset="0"/>
                <a:ea typeface="Times New Roman" pitchFamily="18" charset="0"/>
                <a:cs typeface="Arial" pitchFamily="34" charset="0"/>
              </a:rPr>
              <a:t>Schedule Management</a:t>
            </a:r>
            <a:br>
              <a:rPr lang="en-GB" sz="2000" b="1" dirty="0">
                <a:latin typeface="Arial" pitchFamily="34" charset="0"/>
                <a:ea typeface="Times New Roman" pitchFamily="18" charset="0"/>
                <a:cs typeface="Arial" pitchFamily="34" charset="0"/>
              </a:rPr>
            </a:br>
            <a:r>
              <a:rPr lang="en-GB" sz="2000" b="1" dirty="0">
                <a:latin typeface="Arial" pitchFamily="34" charset="0"/>
                <a:ea typeface="Times New Roman" pitchFamily="18" charset="0"/>
                <a:cs typeface="Arial" pitchFamily="34" charset="0"/>
              </a:rPr>
              <a:t>Technique: Precedence Diagramming Method</a:t>
            </a:r>
            <a:br>
              <a:rPr lang="en-GB" sz="2000" b="1" dirty="0">
                <a:latin typeface="Arial" pitchFamily="34" charset="0"/>
                <a:ea typeface="Times New Roman" pitchFamily="18" charset="0"/>
                <a:cs typeface="Arial" pitchFamily="34" charset="0"/>
              </a:rPr>
            </a:br>
            <a:r>
              <a:rPr lang="en-GB" sz="2000" b="1" dirty="0">
                <a:latin typeface="Arial" pitchFamily="34" charset="0"/>
                <a:ea typeface="Times New Roman" pitchFamily="18" charset="0"/>
                <a:cs typeface="Arial" pitchFamily="34" charset="0"/>
              </a:rPr>
              <a:t> Network Diagram</a:t>
            </a:r>
            <a:endParaRPr lang="en-GB" sz="2000" dirty="0"/>
          </a:p>
        </p:txBody>
      </p:sp>
      <p:sp>
        <p:nvSpPr>
          <p:cNvPr id="4" name="Subtitle 3"/>
          <p:cNvSpPr>
            <a:spLocks noGrp="1"/>
          </p:cNvSpPr>
          <p:nvPr>
            <p:ph type="subTitle" idx="1"/>
          </p:nvPr>
        </p:nvSpPr>
        <p:spPr/>
        <p:txBody>
          <a:bodyPr/>
          <a:lstStyle/>
          <a:p>
            <a:r>
              <a:rPr lang="en-GB" dirty="0"/>
              <a:t>Guidelines to draw a Network Diagram</a:t>
            </a:r>
          </a:p>
        </p:txBody>
      </p:sp>
    </p:spTree>
    <p:extLst>
      <p:ext uri="{BB962C8B-B14F-4D97-AF65-F5344CB8AC3E}">
        <p14:creationId xmlns:p14="http://schemas.microsoft.com/office/powerpoint/2010/main" val="14805589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40" y="1141326"/>
          <a:ext cx="7589519" cy="3169729"/>
        </p:xfrm>
        <a:graphic>
          <a:graphicData uri="http://schemas.openxmlformats.org/drawingml/2006/table">
            <a:tbl>
              <a:tblPr firstRow="1" bandRow="1">
                <a:tableStyleId>{F5AB1C69-6EDB-4FF4-983F-18BD219EF322}</a:tableStyleId>
              </a:tblPr>
              <a:tblGrid>
                <a:gridCol w="1118507">
                  <a:extLst>
                    <a:ext uri="{9D8B030D-6E8A-4147-A177-3AD203B41FA5}">
                      <a16:colId xmlns:a16="http://schemas.microsoft.com/office/drawing/2014/main" val="3534627902"/>
                    </a:ext>
                  </a:extLst>
                </a:gridCol>
                <a:gridCol w="155121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24-July-2020</a:t>
                      </a:r>
                    </a:p>
                  </a:txBody>
                  <a:tcPr marL="119520" marR="119520" marT="59760" marB="59760"/>
                </a:tc>
                <a:tc>
                  <a:txBody>
                    <a:bodyPr/>
                    <a:lstStyle/>
                    <a:p>
                      <a:pPr lvl="0">
                        <a:buNone/>
                      </a:pPr>
                      <a:r>
                        <a:rPr lang="en-US" sz="2400" baseline="0" dirty="0"/>
                        <a:t>Added Summary Slides</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2818108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05000" y="274638"/>
            <a:ext cx="8305800" cy="868362"/>
          </a:xfrm>
        </p:spPr>
        <p:txBody>
          <a:bodyPr/>
          <a:lstStyle/>
          <a:p>
            <a:pPr eaLnBrk="1" hangingPunct="1">
              <a:defRPr/>
            </a:pPr>
            <a:r>
              <a:rPr lang="en-US" dirty="0"/>
              <a:t>Network Diagrams</a:t>
            </a:r>
          </a:p>
        </p:txBody>
      </p:sp>
      <p:sp>
        <p:nvSpPr>
          <p:cNvPr id="25602" name="Rectangle 3"/>
          <p:cNvSpPr>
            <a:spLocks noGrp="1" noChangeArrowheads="1"/>
          </p:cNvSpPr>
          <p:nvPr>
            <p:ph idx="1"/>
          </p:nvPr>
        </p:nvSpPr>
        <p:spPr/>
        <p:txBody>
          <a:bodyPr>
            <a:normAutofit/>
          </a:bodyPr>
          <a:lstStyle/>
          <a:p>
            <a:pPr eaLnBrk="1" hangingPunct="1"/>
            <a:r>
              <a:rPr lang="en-US" dirty="0"/>
              <a:t>Network diagrams are the preferred technique for showing activity sequencing and is used in Schedule Management</a:t>
            </a:r>
          </a:p>
          <a:p>
            <a:pPr eaLnBrk="1" hangingPunct="1"/>
            <a:r>
              <a:rPr lang="en-US" dirty="0"/>
              <a:t>A </a:t>
            </a:r>
            <a:r>
              <a:rPr lang="en-US" b="1" dirty="0"/>
              <a:t>network diagram</a:t>
            </a:r>
            <a:r>
              <a:rPr lang="en-US" dirty="0"/>
              <a:t> is a schematic display of the logical relationships among, or sequencing of, project activities</a:t>
            </a:r>
          </a:p>
          <a:p>
            <a:pPr eaLnBrk="1" hangingPunct="1"/>
            <a:r>
              <a:rPr lang="en-US" dirty="0"/>
              <a:t>Two main formats are the arrow and precedence diagramming methods (PDM)</a:t>
            </a:r>
          </a:p>
          <a:p>
            <a:pPr eaLnBrk="1" hangingPunct="1"/>
            <a:r>
              <a:rPr lang="en-US" dirty="0"/>
              <a:t>This course will use the PDM method</a:t>
            </a:r>
          </a:p>
          <a:p>
            <a:pPr eaLnBrk="1" hangingPunct="1"/>
            <a:endParaRPr lang="en-US" dirty="0"/>
          </a:p>
        </p:txBody>
      </p:sp>
      <p:sp>
        <p:nvSpPr>
          <p:cNvPr id="6" name="Slide Number Placeholder 5"/>
          <p:cNvSpPr>
            <a:spLocks noGrp="1"/>
          </p:cNvSpPr>
          <p:nvPr>
            <p:ph type="sldNum" sz="quarter" idx="12"/>
          </p:nvPr>
        </p:nvSpPr>
        <p:spPr/>
        <p:txBody>
          <a:bodyPr/>
          <a:lstStyle/>
          <a:p>
            <a:pPr>
              <a:defRPr/>
            </a:pPr>
            <a:fld id="{18FF1D07-7A1A-42B7-AA1A-3EA557D0B18D}" type="slidenum">
              <a:rPr lang="en-US"/>
              <a:pPr>
                <a:defRPr/>
              </a:pPr>
              <a:t>269</a:t>
            </a:fld>
            <a:endParaRPr lang="en-US" dirty="0"/>
          </a:p>
        </p:txBody>
      </p:sp>
    </p:spTree>
    <p:extLst>
      <p:ext uri="{BB962C8B-B14F-4D97-AF65-F5344CB8AC3E}">
        <p14:creationId xmlns:p14="http://schemas.microsoft.com/office/powerpoint/2010/main" val="1572587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0780" y="1737361"/>
            <a:ext cx="7696201" cy="4023360"/>
          </a:xfrm>
        </p:spPr>
        <p:txBody>
          <a:bodyPr>
            <a:noAutofit/>
          </a:bodyPr>
          <a:lstStyle/>
          <a:p>
            <a:pPr marL="0" indent="0">
              <a:lnSpc>
                <a:spcPct val="110000"/>
              </a:lnSpc>
              <a:spcBef>
                <a:spcPts val="600"/>
              </a:spcBef>
              <a:spcAft>
                <a:spcPts val="600"/>
              </a:spcAft>
              <a:buNone/>
            </a:pPr>
            <a:r>
              <a:rPr lang="en-US" sz="1600" b="1" u="sng" dirty="0"/>
              <a:t>Characteristics of the Process Groups over time?</a:t>
            </a:r>
            <a:r>
              <a:rPr lang="en-US" sz="1600" b="1" dirty="0"/>
              <a:t> </a:t>
            </a:r>
            <a:r>
              <a:rPr lang="en-US" altLang="en-US" sz="1600" dirty="0"/>
              <a:t>Fill with </a:t>
            </a:r>
            <a:r>
              <a:rPr lang="en-US" altLang="en-US" sz="1600" dirty="0">
                <a:solidFill>
                  <a:srgbClr val="FF0000"/>
                </a:solidFill>
              </a:rPr>
              <a:t>High</a:t>
            </a:r>
            <a:r>
              <a:rPr lang="en-US" altLang="en-US" sz="1600" dirty="0"/>
              <a:t>, </a:t>
            </a:r>
            <a:r>
              <a:rPr lang="en-US" altLang="en-US" sz="1600" dirty="0">
                <a:solidFill>
                  <a:srgbClr val="00B050"/>
                </a:solidFill>
              </a:rPr>
              <a:t>Medium</a:t>
            </a:r>
            <a:r>
              <a:rPr lang="en-US" altLang="en-US" sz="1600" dirty="0"/>
              <a:t>, or </a:t>
            </a:r>
            <a:r>
              <a:rPr lang="en-US" altLang="en-US" sz="1600" dirty="0">
                <a:solidFill>
                  <a:srgbClr val="FF0000"/>
                </a:solidFill>
              </a:rPr>
              <a:t>Low</a:t>
            </a:r>
            <a:endParaRPr lang="en-US" sz="1600" b="1" u="sng" dirty="0"/>
          </a:p>
          <a:p>
            <a:pPr marL="342900" indent="-342900" algn="ctr">
              <a:spcBef>
                <a:spcPct val="20000"/>
              </a:spcBef>
              <a:defRPr/>
            </a:pPr>
            <a:endParaRPr lang="en-US" sz="2400" b="1" kern="0" dirty="0">
              <a:solidFill>
                <a:srgbClr val="00B050"/>
              </a:solidFill>
              <a:ea typeface="ＭＳ Ｐゴシック" pitchFamily="34" charset="-128"/>
              <a:cs typeface="ＭＳ Ｐゴシック" pitchFamily="-109" charset="-128"/>
            </a:endParaRPr>
          </a:p>
          <a:p>
            <a:pPr marL="342900" indent="-342900" algn="ctr">
              <a:spcBef>
                <a:spcPct val="20000"/>
              </a:spcBef>
              <a:defRPr/>
            </a:pPr>
            <a:endParaRPr lang="en-US" sz="2400" b="1" kern="0" dirty="0">
              <a:solidFill>
                <a:srgbClr val="00B050"/>
              </a:solidFill>
              <a:ea typeface="ＭＳ Ｐゴシック" pitchFamily="34" charset="-128"/>
              <a:cs typeface="ＭＳ Ｐゴシック" pitchFamily="-109" charset="-128"/>
            </a:endParaRPr>
          </a:p>
          <a:p>
            <a:pPr marL="0" indent="0">
              <a:lnSpc>
                <a:spcPct val="110000"/>
              </a:lnSpc>
              <a:spcBef>
                <a:spcPts val="600"/>
              </a:spcBef>
              <a:spcAft>
                <a:spcPts val="600"/>
              </a:spcAft>
              <a:buNone/>
            </a:pPr>
            <a:endParaRPr lang="en-US" sz="1200" spc="-10" dirty="0">
              <a:latin typeface="+mj-lt"/>
              <a:cs typeface="Arial"/>
            </a:endParaRPr>
          </a:p>
        </p:txBody>
      </p:sp>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graphicFrame>
        <p:nvGraphicFramePr>
          <p:cNvPr id="9" name="Table 8"/>
          <p:cNvGraphicFramePr>
            <a:graphicFrameLocks noGrp="1"/>
          </p:cNvGraphicFramePr>
          <p:nvPr/>
        </p:nvGraphicFramePr>
        <p:xfrm>
          <a:off x="2430780" y="2209800"/>
          <a:ext cx="7223125" cy="4138168"/>
        </p:xfrm>
        <a:graphic>
          <a:graphicData uri="http://schemas.openxmlformats.org/drawingml/2006/table">
            <a:tbl>
              <a:tblPr firstRow="1" bandRow="1">
                <a:tableStyleId>{5940675A-B579-460E-94D1-54222C63F5DA}</a:tableStyleId>
              </a:tblPr>
              <a:tblGrid>
                <a:gridCol w="1387663">
                  <a:extLst>
                    <a:ext uri="{9D8B030D-6E8A-4147-A177-3AD203B41FA5}">
                      <a16:colId xmlns:a16="http://schemas.microsoft.com/office/drawing/2014/main" val="20000"/>
                    </a:ext>
                  </a:extLst>
                </a:gridCol>
                <a:gridCol w="1122198">
                  <a:extLst>
                    <a:ext uri="{9D8B030D-6E8A-4147-A177-3AD203B41FA5}">
                      <a16:colId xmlns:a16="http://schemas.microsoft.com/office/drawing/2014/main" val="20001"/>
                    </a:ext>
                  </a:extLst>
                </a:gridCol>
                <a:gridCol w="1104594">
                  <a:extLst>
                    <a:ext uri="{9D8B030D-6E8A-4147-A177-3AD203B41FA5}">
                      <a16:colId xmlns:a16="http://schemas.microsoft.com/office/drawing/2014/main" val="20002"/>
                    </a:ext>
                  </a:extLst>
                </a:gridCol>
                <a:gridCol w="1298547">
                  <a:extLst>
                    <a:ext uri="{9D8B030D-6E8A-4147-A177-3AD203B41FA5}">
                      <a16:colId xmlns:a16="http://schemas.microsoft.com/office/drawing/2014/main" val="20003"/>
                    </a:ext>
                  </a:extLst>
                </a:gridCol>
                <a:gridCol w="1314537">
                  <a:extLst>
                    <a:ext uri="{9D8B030D-6E8A-4147-A177-3AD203B41FA5}">
                      <a16:colId xmlns:a16="http://schemas.microsoft.com/office/drawing/2014/main" val="20004"/>
                    </a:ext>
                  </a:extLst>
                </a:gridCol>
                <a:gridCol w="995586">
                  <a:extLst>
                    <a:ext uri="{9D8B030D-6E8A-4147-A177-3AD203B41FA5}">
                      <a16:colId xmlns:a16="http://schemas.microsoft.com/office/drawing/2014/main" val="20005"/>
                    </a:ext>
                  </a:extLst>
                </a:gridCol>
              </a:tblGrid>
              <a:tr h="690239">
                <a:tc>
                  <a:txBody>
                    <a:bodyPr/>
                    <a:lstStyle/>
                    <a:p>
                      <a:endParaRPr lang="en-US" sz="1400" b="1" dirty="0"/>
                    </a:p>
                  </a:txBody>
                  <a:tcPr marL="91449" marR="91449" marT="45738" marB="45738"/>
                </a:tc>
                <a:tc>
                  <a:txBody>
                    <a:bodyPr/>
                    <a:lstStyle/>
                    <a:p>
                      <a:r>
                        <a:rPr lang="en-US" sz="1400" b="1" dirty="0"/>
                        <a:t>INITIATING</a:t>
                      </a:r>
                    </a:p>
                  </a:txBody>
                  <a:tcPr marL="91449" marR="91449" marT="45738" marB="45738"/>
                </a:tc>
                <a:tc>
                  <a:txBody>
                    <a:bodyPr/>
                    <a:lstStyle/>
                    <a:p>
                      <a:r>
                        <a:rPr lang="en-US" sz="1400" b="1" dirty="0"/>
                        <a:t>PLANNING</a:t>
                      </a:r>
                    </a:p>
                  </a:txBody>
                  <a:tcPr marL="91449" marR="91449" marT="45738" marB="45738"/>
                </a:tc>
                <a:tc>
                  <a:txBody>
                    <a:bodyPr/>
                    <a:lstStyle/>
                    <a:p>
                      <a:r>
                        <a:rPr lang="en-US" sz="1400" b="1" dirty="0"/>
                        <a:t>EXECUTING</a:t>
                      </a:r>
                    </a:p>
                  </a:txBody>
                  <a:tcPr marL="91449" marR="91449" marT="45738" marB="45738"/>
                </a:tc>
                <a:tc>
                  <a:txBody>
                    <a:bodyPr/>
                    <a:lstStyle/>
                    <a:p>
                      <a:r>
                        <a:rPr lang="en-US" sz="1400" b="1" dirty="0"/>
                        <a:t>MONITORING AND CONTROL</a:t>
                      </a:r>
                    </a:p>
                  </a:txBody>
                  <a:tcPr marL="91449" marR="91449" marT="45738" marB="45738"/>
                </a:tc>
                <a:tc>
                  <a:txBody>
                    <a:bodyPr/>
                    <a:lstStyle/>
                    <a:p>
                      <a:r>
                        <a:rPr lang="en-US" sz="1400" b="1" dirty="0"/>
                        <a:t>CLOSING</a:t>
                      </a:r>
                    </a:p>
                  </a:txBody>
                  <a:tcPr marL="91449" marR="91449" marT="45738" marB="45738"/>
                </a:tc>
                <a:extLst>
                  <a:ext uri="{0D108BD9-81ED-4DB2-BD59-A6C34878D82A}">
                    <a16:rowId xmlns:a16="http://schemas.microsoft.com/office/drawing/2014/main" val="10000"/>
                  </a:ext>
                </a:extLst>
              </a:tr>
              <a:tr h="394858">
                <a:tc>
                  <a:txBody>
                    <a:bodyPr/>
                    <a:lstStyle/>
                    <a:p>
                      <a:pPr rtl="0"/>
                      <a:r>
                        <a:rPr lang="en-US" sz="1400" b="1" dirty="0"/>
                        <a:t>Costs or</a:t>
                      </a:r>
                      <a:r>
                        <a:rPr lang="en-US" sz="1400" b="1" baseline="0" dirty="0"/>
                        <a:t> Expenditure</a:t>
                      </a:r>
                      <a:endParaRPr lang="en-US" sz="1400" b="1" dirty="0"/>
                    </a:p>
                  </a:txBody>
                  <a:tcPr marL="91449" marR="91449" marT="45738" marB="4573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Highest</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Lower</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Lowest</a:t>
                      </a:r>
                      <a:endParaRPr lang="en-US" sz="1400" dirty="0"/>
                    </a:p>
                  </a:txBody>
                  <a:tcPr marL="91449" marR="91449" marT="45738" marB="45738"/>
                </a:tc>
                <a:extLst>
                  <a:ext uri="{0D108BD9-81ED-4DB2-BD59-A6C34878D82A}">
                    <a16:rowId xmlns:a16="http://schemas.microsoft.com/office/drawing/2014/main" val="10001"/>
                  </a:ext>
                </a:extLst>
              </a:tr>
              <a:tr h="551720">
                <a:tc>
                  <a:txBody>
                    <a:bodyPr/>
                    <a:lstStyle/>
                    <a:p>
                      <a:pPr rtl="0"/>
                      <a:r>
                        <a:rPr lang="en-US" sz="1400" b="1" dirty="0"/>
                        <a:t>Staffing Levels</a:t>
                      </a:r>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extLst>
                  <a:ext uri="{0D108BD9-81ED-4DB2-BD59-A6C34878D82A}">
                    <a16:rowId xmlns:a16="http://schemas.microsoft.com/office/drawing/2014/main" val="10002"/>
                  </a:ext>
                </a:extLst>
              </a:tr>
              <a:tr h="778899">
                <a:tc>
                  <a:txBody>
                    <a:bodyPr/>
                    <a:lstStyle/>
                    <a:p>
                      <a:pPr rtl="0"/>
                      <a:r>
                        <a:rPr lang="en-US" sz="1400" b="1" dirty="0"/>
                        <a:t>Chances for Successful Completion</a:t>
                      </a:r>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Lowest</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Medium</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Highest</a:t>
                      </a:r>
                      <a:endParaRPr lang="en-US" sz="1400" dirty="0"/>
                    </a:p>
                  </a:txBody>
                  <a:tcPr marL="91449" marR="91449" marT="45738" marB="45738"/>
                </a:tc>
                <a:extLst>
                  <a:ext uri="{0D108BD9-81ED-4DB2-BD59-A6C34878D82A}">
                    <a16:rowId xmlns:a16="http://schemas.microsoft.com/office/drawing/2014/main" val="10003"/>
                  </a:ext>
                </a:extLst>
              </a:tr>
              <a:tr h="551720">
                <a:tc>
                  <a:txBody>
                    <a:bodyPr/>
                    <a:lstStyle/>
                    <a:p>
                      <a:pPr rtl="0"/>
                      <a:r>
                        <a:rPr lang="en-US" sz="1400" b="1" dirty="0"/>
                        <a:t>Stakeholder Influence</a:t>
                      </a:r>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Highest</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Medium</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Lowest</a:t>
                      </a:r>
                      <a:endParaRPr lang="en-US" sz="1400" dirty="0"/>
                    </a:p>
                  </a:txBody>
                  <a:tcPr marL="91449" marR="91449" marT="45738" marB="45738"/>
                </a:tc>
                <a:extLst>
                  <a:ext uri="{0D108BD9-81ED-4DB2-BD59-A6C34878D82A}">
                    <a16:rowId xmlns:a16="http://schemas.microsoft.com/office/drawing/2014/main" val="10004"/>
                  </a:ext>
                </a:extLst>
              </a:tr>
              <a:tr h="1006077">
                <a:tc>
                  <a:txBody>
                    <a:bodyPr/>
                    <a:lstStyle/>
                    <a:p>
                      <a:pPr rtl="0"/>
                      <a:r>
                        <a:rPr lang="en-US" sz="1400" b="1" dirty="0"/>
                        <a:t>Risk Probability of Occurrence</a:t>
                      </a:r>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Lowest</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High</a:t>
                      </a:r>
                      <a:endParaRPr lang="en-US" sz="1400" dirty="0"/>
                    </a:p>
                  </a:txBody>
                  <a:tcPr marL="91449" marR="91449" marT="45738" marB="45738"/>
                </a:tc>
                <a:tc>
                  <a:txBody>
                    <a:bodyPr/>
                    <a:lstStyle/>
                    <a:p>
                      <a:pPr algn="ctr"/>
                      <a:r>
                        <a:rPr kumimoji="0" lang="en-US" sz="1400" b="1" i="0" u="none" strike="noStrike" cap="none" normalizeH="0" baseline="0" dirty="0">
                          <a:ln>
                            <a:noFill/>
                          </a:ln>
                          <a:solidFill>
                            <a:srgbClr val="00B050"/>
                          </a:solidFill>
                          <a:effectLst/>
                          <a:latin typeface="Arial" pitchFamily="34" charset="0"/>
                          <a:ea typeface="ＭＳ Ｐゴシック" pitchFamily="34" charset="-128"/>
                          <a:cs typeface="Times New Roman" pitchFamily="18" charset="0"/>
                        </a:rPr>
                        <a:t>Lower</a:t>
                      </a:r>
                      <a:endParaRPr lang="en-US" sz="1400" dirty="0"/>
                    </a:p>
                  </a:txBody>
                  <a:tcPr marL="91449" marR="91449" marT="45738" marB="4573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831298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981200" y="548680"/>
            <a:ext cx="8363272" cy="1008112"/>
          </a:xfrm>
        </p:spPr>
        <p:txBody>
          <a:bodyPr>
            <a:normAutofit fontScale="90000"/>
          </a:bodyPr>
          <a:lstStyle/>
          <a:p>
            <a:pPr lvl="0"/>
            <a:r>
              <a:rPr lang="en-GB" dirty="0"/>
              <a:t>Start with a list of activities or a activity/task table</a:t>
            </a:r>
          </a:p>
        </p:txBody>
      </p:sp>
      <p:graphicFrame>
        <p:nvGraphicFramePr>
          <p:cNvPr id="9" name="Content Placeholder 8"/>
          <p:cNvGraphicFramePr>
            <a:graphicFrameLocks noGrp="1"/>
          </p:cNvGraphicFramePr>
          <p:nvPr>
            <p:ph idx="1"/>
          </p:nvPr>
        </p:nvGraphicFramePr>
        <p:xfrm>
          <a:off x="2063552" y="1988840"/>
          <a:ext cx="6480720" cy="2990088"/>
        </p:xfrm>
        <a:graphic>
          <a:graphicData uri="http://schemas.openxmlformats.org/drawingml/2006/table">
            <a:tbl>
              <a:tblPr firstRow="1" firstCol="1" bandRow="1">
                <a:tableStyleId>{616DA210-FB5B-4158-B5E0-FEB733F419BA}</a:tableStyleId>
              </a:tblPr>
              <a:tblGrid>
                <a:gridCol w="1053717">
                  <a:extLst>
                    <a:ext uri="{9D8B030D-6E8A-4147-A177-3AD203B41FA5}">
                      <a16:colId xmlns:a16="http://schemas.microsoft.com/office/drawing/2014/main" val="20000"/>
                    </a:ext>
                  </a:extLst>
                </a:gridCol>
                <a:gridCol w="2366988">
                  <a:extLst>
                    <a:ext uri="{9D8B030D-6E8A-4147-A177-3AD203B41FA5}">
                      <a16:colId xmlns:a16="http://schemas.microsoft.com/office/drawing/2014/main" val="20001"/>
                    </a:ext>
                  </a:extLst>
                </a:gridCol>
                <a:gridCol w="1501913">
                  <a:extLst>
                    <a:ext uri="{9D8B030D-6E8A-4147-A177-3AD203B41FA5}">
                      <a16:colId xmlns:a16="http://schemas.microsoft.com/office/drawing/2014/main" val="20002"/>
                    </a:ext>
                  </a:extLst>
                </a:gridCol>
                <a:gridCol w="1558102">
                  <a:extLst>
                    <a:ext uri="{9D8B030D-6E8A-4147-A177-3AD203B41FA5}">
                      <a16:colId xmlns:a16="http://schemas.microsoft.com/office/drawing/2014/main" val="20003"/>
                    </a:ext>
                  </a:extLst>
                </a:gridCol>
              </a:tblGrid>
              <a:tr h="528059">
                <a:tc>
                  <a:txBody>
                    <a:bodyPr/>
                    <a:lstStyle/>
                    <a:p>
                      <a:pPr>
                        <a:lnSpc>
                          <a:spcPct val="115000"/>
                        </a:lnSpc>
                        <a:spcAft>
                          <a:spcPts val="0"/>
                        </a:spcAft>
                      </a:pPr>
                      <a:r>
                        <a:rPr lang="en-GB" sz="2000" dirty="0">
                          <a:effectLst/>
                        </a:rPr>
                        <a:t>Task</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Name</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Duration (Days)</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Predecessors</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0"/>
                  </a:ext>
                </a:extLst>
              </a:tr>
              <a:tr h="264029">
                <a:tc>
                  <a:txBody>
                    <a:bodyPr/>
                    <a:lstStyle/>
                    <a:p>
                      <a:pPr>
                        <a:lnSpc>
                          <a:spcPct val="115000"/>
                        </a:lnSpc>
                        <a:spcAft>
                          <a:spcPts val="0"/>
                        </a:spcAft>
                      </a:pPr>
                      <a:r>
                        <a:rPr lang="en-GB" sz="2000" dirty="0">
                          <a:effectLst/>
                        </a:rPr>
                        <a:t>A</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Define</a:t>
                      </a:r>
                      <a:r>
                        <a:rPr lang="en-GB" sz="2000" baseline="0" dirty="0">
                          <a:effectLst/>
                        </a:rPr>
                        <a:t> Requirements</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2</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1"/>
                  </a:ext>
                </a:extLst>
              </a:tr>
              <a:tr h="264029">
                <a:tc>
                  <a:txBody>
                    <a:bodyPr/>
                    <a:lstStyle/>
                    <a:p>
                      <a:pPr>
                        <a:lnSpc>
                          <a:spcPct val="115000"/>
                        </a:lnSpc>
                        <a:spcAft>
                          <a:spcPts val="0"/>
                        </a:spcAft>
                      </a:pPr>
                      <a:r>
                        <a:rPr lang="en-GB" sz="2000" dirty="0">
                          <a:effectLst/>
                        </a:rPr>
                        <a:t>B</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Procure Hardware</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b="0" dirty="0">
                          <a:effectLst/>
                          <a:latin typeface="+mn-lt"/>
                          <a:ea typeface="+mn-ea"/>
                          <a:cs typeface="+mn-cs"/>
                        </a:rPr>
                        <a:t>3</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A</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264029">
                <a:tc>
                  <a:txBody>
                    <a:bodyPr/>
                    <a:lstStyle/>
                    <a:p>
                      <a:pPr>
                        <a:lnSpc>
                          <a:spcPct val="115000"/>
                        </a:lnSpc>
                        <a:spcAft>
                          <a:spcPts val="0"/>
                        </a:spcAft>
                      </a:pPr>
                      <a:r>
                        <a:rPr lang="en-GB" sz="2000">
                          <a:effectLst/>
                        </a:rPr>
                        <a:t>C</a:t>
                      </a:r>
                      <a:endParaRPr lang="en-GB" sz="2000" b="1">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Test Hardware</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b="0" dirty="0">
                          <a:effectLst/>
                          <a:latin typeface="+mn-lt"/>
                          <a:ea typeface="+mn-ea"/>
                          <a:cs typeface="+mn-cs"/>
                        </a:rPr>
                        <a:t>2</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B</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3"/>
                  </a:ext>
                </a:extLst>
              </a:tr>
              <a:tr h="264029">
                <a:tc>
                  <a:txBody>
                    <a:bodyPr/>
                    <a:lstStyle/>
                    <a:p>
                      <a:pPr>
                        <a:lnSpc>
                          <a:spcPct val="115000"/>
                        </a:lnSpc>
                        <a:spcAft>
                          <a:spcPts val="0"/>
                        </a:spcAft>
                      </a:pPr>
                      <a:r>
                        <a:rPr lang="en-GB" sz="2000">
                          <a:effectLst/>
                        </a:rPr>
                        <a:t>D</a:t>
                      </a:r>
                      <a:endParaRPr lang="en-GB" sz="2000" b="1">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Procure Software</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2</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A</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4"/>
                  </a:ext>
                </a:extLst>
              </a:tr>
              <a:tr h="264029">
                <a:tc>
                  <a:txBody>
                    <a:bodyPr/>
                    <a:lstStyle/>
                    <a:p>
                      <a:pPr>
                        <a:lnSpc>
                          <a:spcPct val="115000"/>
                        </a:lnSpc>
                        <a:spcAft>
                          <a:spcPts val="0"/>
                        </a:spcAft>
                      </a:pPr>
                      <a:r>
                        <a:rPr lang="en-GB" sz="2000">
                          <a:effectLst/>
                        </a:rPr>
                        <a:t>E</a:t>
                      </a:r>
                      <a:endParaRPr lang="en-GB" sz="2000" b="1">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Install Software</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2</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D</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5"/>
                  </a:ext>
                </a:extLst>
              </a:tr>
              <a:tr h="264029">
                <a:tc>
                  <a:txBody>
                    <a:bodyPr/>
                    <a:lstStyle/>
                    <a:p>
                      <a:pPr>
                        <a:lnSpc>
                          <a:spcPct val="115000"/>
                        </a:lnSpc>
                        <a:spcAft>
                          <a:spcPts val="0"/>
                        </a:spcAft>
                      </a:pPr>
                      <a:r>
                        <a:rPr lang="en-GB" sz="2000" dirty="0">
                          <a:effectLst/>
                        </a:rPr>
                        <a:t>F</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Test System</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b="0" dirty="0">
                          <a:effectLst/>
                          <a:latin typeface="+mn-lt"/>
                          <a:ea typeface="+mn-ea"/>
                          <a:cs typeface="+mn-cs"/>
                        </a:rPr>
                        <a:t>2</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dirty="0">
                          <a:effectLst/>
                        </a:rPr>
                        <a:t>C,E</a:t>
                      </a:r>
                      <a:endParaRPr lang="en-GB" sz="2000" b="1" dirty="0">
                        <a:effectLst/>
                        <a:latin typeface="Calibri"/>
                        <a:ea typeface="Calibri"/>
                        <a:cs typeface="Arial"/>
                      </a:endParaRPr>
                    </a:p>
                  </a:txBody>
                  <a:tcPr marL="68580" marR="68580" marT="0" marB="0"/>
                </a:tc>
                <a:extLst>
                  <a:ext uri="{0D108BD9-81ED-4DB2-BD59-A6C34878D82A}">
                    <a16:rowId xmlns:a16="http://schemas.microsoft.com/office/drawing/2014/main" val="10006"/>
                  </a:ext>
                </a:extLst>
              </a:tr>
              <a:tr h="264029">
                <a:tc>
                  <a:txBody>
                    <a:bodyPr/>
                    <a:lstStyle/>
                    <a:p>
                      <a:r>
                        <a:rPr lang="en-US" sz="2000" dirty="0"/>
                        <a:t>G</a:t>
                      </a:r>
                      <a:endParaRPr lang="en-US" sz="2000" b="1" dirty="0"/>
                    </a:p>
                  </a:txBody>
                  <a:tcPr marL="68580" marR="68580" marT="0" marB="0"/>
                </a:tc>
                <a:tc>
                  <a:txBody>
                    <a:bodyPr/>
                    <a:lstStyle/>
                    <a:p>
                      <a:pPr>
                        <a:lnSpc>
                          <a:spcPct val="115000"/>
                        </a:lnSpc>
                        <a:spcAft>
                          <a:spcPts val="0"/>
                        </a:spcAft>
                      </a:pPr>
                      <a:r>
                        <a:rPr lang="en-GB" sz="2000" dirty="0">
                          <a:effectLst/>
                        </a:rPr>
                        <a:t>Deploy System</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b="0" dirty="0">
                          <a:effectLst/>
                          <a:latin typeface="+mn-lt"/>
                          <a:ea typeface="+mn-ea"/>
                          <a:cs typeface="+mn-cs"/>
                        </a:rPr>
                        <a:t>1</a:t>
                      </a:r>
                      <a:endParaRPr lang="en-GB" sz="2000" b="1" dirty="0">
                        <a:effectLst/>
                        <a:latin typeface="Calibri"/>
                        <a:ea typeface="Calibri"/>
                        <a:cs typeface="Arial"/>
                      </a:endParaRPr>
                    </a:p>
                  </a:txBody>
                  <a:tcPr marL="68580" marR="68580" marT="0" marB="0"/>
                </a:tc>
                <a:tc>
                  <a:txBody>
                    <a:bodyPr/>
                    <a:lstStyle/>
                    <a:p>
                      <a:pPr>
                        <a:lnSpc>
                          <a:spcPct val="115000"/>
                        </a:lnSpc>
                        <a:spcAft>
                          <a:spcPts val="0"/>
                        </a:spcAft>
                      </a:pPr>
                      <a:r>
                        <a:rPr lang="en-GB" sz="2000" b="0" dirty="0">
                          <a:effectLst/>
                          <a:latin typeface="Calibri"/>
                          <a:ea typeface="Calibri"/>
                          <a:cs typeface="Arial"/>
                        </a:rPr>
                        <a:t>F</a:t>
                      </a:r>
                    </a:p>
                  </a:txBody>
                  <a:tcPr marL="68580" marR="68580" marT="0" marB="0"/>
                </a:tc>
                <a:extLst>
                  <a:ext uri="{0D108BD9-81ED-4DB2-BD59-A6C34878D82A}">
                    <a16:rowId xmlns:a16="http://schemas.microsoft.com/office/drawing/2014/main" val="10007"/>
                  </a:ext>
                </a:extLst>
              </a:tr>
            </a:tbl>
          </a:graphicData>
        </a:graphic>
      </p:graphicFrame>
      <p:sp>
        <p:nvSpPr>
          <p:cNvPr id="2" name="TextBox 1"/>
          <p:cNvSpPr txBox="1"/>
          <p:nvPr/>
        </p:nvSpPr>
        <p:spPr>
          <a:xfrm>
            <a:off x="1981200" y="5229200"/>
            <a:ext cx="7643192" cy="923330"/>
          </a:xfrm>
          <a:prstGeom prst="rect">
            <a:avLst/>
          </a:prstGeom>
          <a:noFill/>
        </p:spPr>
        <p:txBody>
          <a:bodyPr wrap="square" rtlCol="0">
            <a:spAutoFit/>
          </a:bodyPr>
          <a:lstStyle/>
          <a:p>
            <a:r>
              <a:rPr lang="en-US" dirty="0"/>
              <a:t>Note:  Activity attributes such as duration and predecessors are necessary.  WBS Task Id can be used in drawing the network diagram.  In this case, a single alphabet code is used for simplicity</a:t>
            </a:r>
          </a:p>
        </p:txBody>
      </p:sp>
    </p:spTree>
    <p:extLst>
      <p:ext uri="{BB962C8B-B14F-4D97-AF65-F5344CB8AC3E}">
        <p14:creationId xmlns:p14="http://schemas.microsoft.com/office/powerpoint/2010/main" val="37842294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1 – Draw a Network Diagram</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Begin with a Start indicator</a:t>
            </a:r>
          </a:p>
          <a:p>
            <a:pPr marL="514350" indent="-514350">
              <a:buFont typeface="+mj-lt"/>
              <a:buAutoNum type="arabicPeriod"/>
            </a:pPr>
            <a:r>
              <a:rPr lang="en-US" dirty="0"/>
              <a:t>Identify the first task (one which has no predecessor).  Draw a square box and label the task and include the duration</a:t>
            </a:r>
          </a:p>
          <a:p>
            <a:pPr marL="514350" indent="-514350">
              <a:buFont typeface="+mj-lt"/>
              <a:buAutoNum type="arabicPeriod"/>
            </a:pPr>
            <a:r>
              <a:rPr lang="en-US" dirty="0"/>
              <a:t>Identify activities that run in parallel (usually activities that have the same predecessor)</a:t>
            </a:r>
          </a:p>
          <a:p>
            <a:pPr marL="514350" indent="-514350">
              <a:buFont typeface="+mj-lt"/>
              <a:buAutoNum type="arabicPeriod"/>
            </a:pPr>
            <a:r>
              <a:rPr lang="en-US" dirty="0"/>
              <a:t>Identify activities that begin after more than one activity finishes (usually activities that have multiple predecessors)</a:t>
            </a:r>
          </a:p>
          <a:p>
            <a:pPr marL="514350" indent="-514350">
              <a:buFont typeface="+mj-lt"/>
              <a:buAutoNum type="arabicPeriod"/>
            </a:pPr>
            <a:r>
              <a:rPr lang="en-US" dirty="0"/>
              <a:t>Draw all activity boxes and link them</a:t>
            </a:r>
          </a:p>
          <a:p>
            <a:pPr marL="514350" indent="-514350">
              <a:buFont typeface="+mj-lt"/>
              <a:buAutoNum type="arabicPeriod"/>
            </a:pPr>
            <a:r>
              <a:rPr lang="en-US" dirty="0"/>
              <a:t>Add activity labels and duration for each task</a:t>
            </a:r>
          </a:p>
          <a:p>
            <a:pPr marL="514350" indent="-514350">
              <a:buFont typeface="+mj-lt"/>
              <a:buAutoNum type="arabicPeriod"/>
            </a:pPr>
            <a:r>
              <a:rPr lang="en-US" dirty="0"/>
              <a:t>End with a Finish indicator</a:t>
            </a:r>
          </a:p>
        </p:txBody>
      </p:sp>
    </p:spTree>
    <p:extLst>
      <p:ext uri="{BB962C8B-B14F-4D97-AF65-F5344CB8AC3E}">
        <p14:creationId xmlns:p14="http://schemas.microsoft.com/office/powerpoint/2010/main" val="33433580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Step 1 – Draw Network Diagram, Connect and label activities</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373" y="1916832"/>
            <a:ext cx="8162769" cy="407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3921622"/>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7727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 Adding Numbers to the Network: Forward Pass</a:t>
            </a:r>
            <a:endParaRPr lang="en-GB" dirty="0"/>
          </a:p>
        </p:txBody>
      </p:sp>
      <p:sp>
        <p:nvSpPr>
          <p:cNvPr id="14" name="Content Placeholder 13"/>
          <p:cNvSpPr>
            <a:spLocks noGrp="1"/>
          </p:cNvSpPr>
          <p:nvPr>
            <p:ph idx="1"/>
          </p:nvPr>
        </p:nvSpPr>
        <p:spPr>
          <a:xfrm>
            <a:off x="1991544" y="1752627"/>
            <a:ext cx="8136904" cy="740270"/>
          </a:xfrm>
        </p:spPr>
        <p:txBody>
          <a:bodyPr>
            <a:normAutofit fontScale="92500" lnSpcReduction="10000"/>
          </a:bodyPr>
          <a:lstStyle/>
          <a:p>
            <a:pPr marL="0" indent="0">
              <a:buNone/>
            </a:pPr>
            <a:r>
              <a:rPr lang="en-US" dirty="0"/>
              <a:t>Forward Pass  - In this stage the </a:t>
            </a:r>
            <a:r>
              <a:rPr lang="en-US" b="1" dirty="0">
                <a:solidFill>
                  <a:schemeClr val="tx2">
                    <a:lumMod val="75000"/>
                  </a:schemeClr>
                </a:solidFill>
              </a:rPr>
              <a:t>Early Start</a:t>
            </a:r>
            <a:r>
              <a:rPr lang="en-US" dirty="0"/>
              <a:t> and</a:t>
            </a:r>
            <a:r>
              <a:rPr lang="en-US" b="1" dirty="0">
                <a:solidFill>
                  <a:schemeClr val="tx2">
                    <a:lumMod val="75000"/>
                  </a:schemeClr>
                </a:solidFill>
              </a:rPr>
              <a:t> Early Finish days </a:t>
            </a:r>
            <a:r>
              <a:rPr lang="en-US" dirty="0"/>
              <a:t>are calculated for each activity</a:t>
            </a:r>
            <a:endParaRPr lang="en-GB" dirty="0"/>
          </a:p>
        </p:txBody>
      </p:sp>
      <p:grpSp>
        <p:nvGrpSpPr>
          <p:cNvPr id="12" name="Group 11"/>
          <p:cNvGrpSpPr/>
          <p:nvPr/>
        </p:nvGrpSpPr>
        <p:grpSpPr>
          <a:xfrm>
            <a:off x="2269180" y="2492896"/>
            <a:ext cx="3898828" cy="3456384"/>
            <a:chOff x="953598" y="1700188"/>
            <a:chExt cx="6786754" cy="4885680"/>
          </a:xfrm>
        </p:grpSpPr>
        <p:sp>
          <p:nvSpPr>
            <p:cNvPr id="4" name="Rectangle 3"/>
            <p:cNvSpPr/>
            <p:nvPr/>
          </p:nvSpPr>
          <p:spPr>
            <a:xfrm>
              <a:off x="2411760" y="2708920"/>
              <a:ext cx="4032448" cy="27363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 name="Rectangle 5"/>
            <p:cNvSpPr/>
            <p:nvPr/>
          </p:nvSpPr>
          <p:spPr>
            <a:xfrm>
              <a:off x="953598" y="1700808"/>
              <a:ext cx="1458161" cy="10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Early Start (ES)</a:t>
              </a:r>
              <a:endParaRPr lang="en-GB" sz="1600" dirty="0"/>
            </a:p>
          </p:txBody>
        </p:sp>
        <p:sp>
          <p:nvSpPr>
            <p:cNvPr id="7" name="Rectangle 6"/>
            <p:cNvSpPr/>
            <p:nvPr/>
          </p:nvSpPr>
          <p:spPr>
            <a:xfrm>
              <a:off x="6444208" y="1700808"/>
              <a:ext cx="1296144" cy="98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Early Finish (EF)</a:t>
              </a:r>
              <a:endParaRPr lang="en-GB" sz="1600" dirty="0"/>
            </a:p>
          </p:txBody>
        </p:sp>
        <p:sp>
          <p:nvSpPr>
            <p:cNvPr id="8" name="Rectangle 7"/>
            <p:cNvSpPr/>
            <p:nvPr/>
          </p:nvSpPr>
          <p:spPr>
            <a:xfrm>
              <a:off x="953598" y="5450408"/>
              <a:ext cx="1458161" cy="11354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Late Start (LS)</a:t>
              </a:r>
              <a:endParaRPr lang="en-GB" sz="1600" dirty="0"/>
            </a:p>
          </p:txBody>
        </p:sp>
        <p:sp>
          <p:nvSpPr>
            <p:cNvPr id="9" name="Rectangle 8"/>
            <p:cNvSpPr/>
            <p:nvPr/>
          </p:nvSpPr>
          <p:spPr>
            <a:xfrm>
              <a:off x="6444208" y="5436344"/>
              <a:ext cx="1296144" cy="1149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Late Finish (LF)</a:t>
              </a:r>
              <a:endParaRPr lang="en-GB" sz="1600" dirty="0"/>
            </a:p>
          </p:txBody>
        </p:sp>
        <p:sp>
          <p:nvSpPr>
            <p:cNvPr id="10" name="Rectangle 9"/>
            <p:cNvSpPr/>
            <p:nvPr/>
          </p:nvSpPr>
          <p:spPr>
            <a:xfrm>
              <a:off x="3352425" y="3573016"/>
              <a:ext cx="2151115" cy="10081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Duration</a:t>
              </a:r>
              <a:endParaRPr lang="en-GB" sz="1600" dirty="0"/>
            </a:p>
          </p:txBody>
        </p:sp>
        <p:sp>
          <p:nvSpPr>
            <p:cNvPr id="11" name="Rectangle 10"/>
            <p:cNvSpPr/>
            <p:nvPr/>
          </p:nvSpPr>
          <p:spPr>
            <a:xfrm>
              <a:off x="3833918" y="1700188"/>
              <a:ext cx="1188132" cy="9865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Float</a:t>
              </a:r>
              <a:endParaRPr lang="en-GB" sz="1600" dirty="0"/>
            </a:p>
          </p:txBody>
        </p:sp>
      </p:grpSp>
      <p:sp>
        <p:nvSpPr>
          <p:cNvPr id="5" name="TextBox 4"/>
          <p:cNvSpPr txBox="1"/>
          <p:nvPr/>
        </p:nvSpPr>
        <p:spPr>
          <a:xfrm>
            <a:off x="6888088" y="2739505"/>
            <a:ext cx="3456384" cy="2862322"/>
          </a:xfrm>
          <a:prstGeom prst="rect">
            <a:avLst/>
          </a:prstGeom>
          <a:noFill/>
        </p:spPr>
        <p:txBody>
          <a:bodyPr wrap="square" rtlCol="0">
            <a:spAutoFit/>
          </a:bodyPr>
          <a:lstStyle/>
          <a:p>
            <a:r>
              <a:rPr lang="en-US" b="1" dirty="0"/>
              <a:t>Forward Pass:</a:t>
            </a:r>
          </a:p>
          <a:p>
            <a:r>
              <a:rPr lang="en-US" dirty="0"/>
              <a:t>Early Start:</a:t>
            </a:r>
          </a:p>
          <a:p>
            <a:pPr marL="285750" indent="-285750">
              <a:buFont typeface="Arial" pitchFamily="34" charset="0"/>
              <a:buChar char="•"/>
            </a:pPr>
            <a:r>
              <a:rPr lang="en-US" dirty="0"/>
              <a:t>Is 0 for the </a:t>
            </a:r>
            <a:r>
              <a:rPr lang="en-US" b="1" dirty="0"/>
              <a:t>first</a:t>
            </a:r>
            <a:r>
              <a:rPr lang="en-US" dirty="0"/>
              <a:t> activity after Start</a:t>
            </a:r>
          </a:p>
          <a:p>
            <a:pPr marL="285750" indent="-285750">
              <a:buFont typeface="Arial" pitchFamily="34" charset="0"/>
              <a:buChar char="•"/>
            </a:pPr>
            <a:r>
              <a:rPr lang="en-GB" dirty="0"/>
              <a:t>For each subsequent task, the early start day is “the highest number of EF leading into the task” </a:t>
            </a:r>
          </a:p>
          <a:p>
            <a:endParaRPr lang="en-US" dirty="0"/>
          </a:p>
          <a:p>
            <a:r>
              <a:rPr lang="en-US" dirty="0"/>
              <a:t>Early Finish = Early Start + Duration</a:t>
            </a:r>
          </a:p>
        </p:txBody>
      </p:sp>
    </p:spTree>
    <p:extLst>
      <p:ext uri="{BB962C8B-B14F-4D97-AF65-F5344CB8AC3E}">
        <p14:creationId xmlns:p14="http://schemas.microsoft.com/office/powerpoint/2010/main" val="153344487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 Adding Numbers to the Network: Forward Pass</a:t>
            </a:r>
            <a:endParaRPr lang="en-GB" dirty="0"/>
          </a:p>
        </p:txBody>
      </p:sp>
      <p:sp>
        <p:nvSpPr>
          <p:cNvPr id="14" name="Content Placeholder 13"/>
          <p:cNvSpPr>
            <a:spLocks noGrp="1"/>
          </p:cNvSpPr>
          <p:nvPr>
            <p:ph idx="1"/>
          </p:nvPr>
        </p:nvSpPr>
        <p:spPr>
          <a:xfrm>
            <a:off x="1981200" y="1844824"/>
            <a:ext cx="8147248" cy="576064"/>
          </a:xfrm>
        </p:spPr>
        <p:txBody>
          <a:bodyPr>
            <a:normAutofit fontScale="92500" lnSpcReduction="10000"/>
          </a:bodyPr>
          <a:lstStyle/>
          <a:p>
            <a:pPr marL="0" indent="0">
              <a:buNone/>
            </a:pPr>
            <a:r>
              <a:rPr lang="en-US" sz="2000" dirty="0"/>
              <a:t>Forward Pass  - In this stage the </a:t>
            </a:r>
            <a:r>
              <a:rPr lang="en-US" sz="2000" b="1" dirty="0">
                <a:solidFill>
                  <a:schemeClr val="tx2">
                    <a:lumMod val="75000"/>
                  </a:schemeClr>
                </a:solidFill>
              </a:rPr>
              <a:t>Early Start</a:t>
            </a:r>
            <a:r>
              <a:rPr lang="en-US" sz="2000" dirty="0"/>
              <a:t> and</a:t>
            </a:r>
            <a:r>
              <a:rPr lang="en-US" sz="2000" b="1" dirty="0">
                <a:solidFill>
                  <a:schemeClr val="tx2">
                    <a:lumMod val="75000"/>
                  </a:schemeClr>
                </a:solidFill>
              </a:rPr>
              <a:t> Early Finish days </a:t>
            </a:r>
            <a:r>
              <a:rPr lang="en-US" sz="2000" dirty="0"/>
              <a:t>are calculated for each activity</a:t>
            </a:r>
            <a:endParaRPr lang="en-GB" sz="2000" dirty="0"/>
          </a:p>
        </p:txBody>
      </p:sp>
      <p:sp>
        <p:nvSpPr>
          <p:cNvPr id="5" name="TextBox 4"/>
          <p:cNvSpPr txBox="1"/>
          <p:nvPr/>
        </p:nvSpPr>
        <p:spPr>
          <a:xfrm>
            <a:off x="6877744" y="3100811"/>
            <a:ext cx="3456384" cy="369332"/>
          </a:xfrm>
          <a:prstGeom prst="rect">
            <a:avLst/>
          </a:prstGeom>
          <a:noFill/>
        </p:spPr>
        <p:txBody>
          <a:bodyPr wrap="square" rtlCol="0">
            <a:spAutoFit/>
          </a:bodyPr>
          <a:lstStyle/>
          <a:p>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490996"/>
            <a:ext cx="6912769" cy="383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8548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3 - Adding Numbers to the Network – Backward Pass</a:t>
            </a:r>
            <a:endParaRPr lang="en-GB" dirty="0"/>
          </a:p>
        </p:txBody>
      </p:sp>
      <p:sp>
        <p:nvSpPr>
          <p:cNvPr id="14" name="Content Placeholder 13"/>
          <p:cNvSpPr>
            <a:spLocks noGrp="1"/>
          </p:cNvSpPr>
          <p:nvPr>
            <p:ph idx="1"/>
          </p:nvPr>
        </p:nvSpPr>
        <p:spPr>
          <a:xfrm>
            <a:off x="1981200" y="1848013"/>
            <a:ext cx="8219256" cy="644884"/>
          </a:xfrm>
        </p:spPr>
        <p:txBody>
          <a:bodyPr>
            <a:normAutofit fontScale="85000" lnSpcReduction="20000"/>
          </a:bodyPr>
          <a:lstStyle/>
          <a:p>
            <a:pPr marL="0" indent="0">
              <a:buNone/>
            </a:pPr>
            <a:r>
              <a:rPr lang="en-US" dirty="0"/>
              <a:t>Forward Pass  - In this stage the </a:t>
            </a:r>
            <a:r>
              <a:rPr lang="en-US" b="1" dirty="0">
                <a:solidFill>
                  <a:srgbClr val="C00000"/>
                </a:solidFill>
              </a:rPr>
              <a:t>Late Finish </a:t>
            </a:r>
            <a:r>
              <a:rPr lang="en-US" dirty="0"/>
              <a:t>and </a:t>
            </a:r>
            <a:r>
              <a:rPr lang="en-US" b="1" dirty="0">
                <a:solidFill>
                  <a:srgbClr val="C00000"/>
                </a:solidFill>
              </a:rPr>
              <a:t>Late Start days </a:t>
            </a:r>
            <a:r>
              <a:rPr lang="en-US" dirty="0"/>
              <a:t>are calculated for each activity</a:t>
            </a:r>
            <a:endParaRPr lang="en-GB" dirty="0"/>
          </a:p>
        </p:txBody>
      </p:sp>
      <p:grpSp>
        <p:nvGrpSpPr>
          <p:cNvPr id="12" name="Group 11"/>
          <p:cNvGrpSpPr/>
          <p:nvPr/>
        </p:nvGrpSpPr>
        <p:grpSpPr>
          <a:xfrm>
            <a:off x="2279576" y="2739022"/>
            <a:ext cx="3672408" cy="3210259"/>
            <a:chOff x="953598" y="1700188"/>
            <a:chExt cx="6786754" cy="4885680"/>
          </a:xfrm>
        </p:grpSpPr>
        <p:sp>
          <p:nvSpPr>
            <p:cNvPr id="4" name="Rectangle 3"/>
            <p:cNvSpPr/>
            <p:nvPr/>
          </p:nvSpPr>
          <p:spPr>
            <a:xfrm>
              <a:off x="2411760" y="2708920"/>
              <a:ext cx="4032448" cy="27363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 name="Rectangle 5"/>
            <p:cNvSpPr/>
            <p:nvPr/>
          </p:nvSpPr>
          <p:spPr>
            <a:xfrm>
              <a:off x="953598" y="1700808"/>
              <a:ext cx="1458161" cy="10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Early Start (ES)</a:t>
              </a:r>
              <a:endParaRPr lang="en-GB" sz="1600" dirty="0"/>
            </a:p>
          </p:txBody>
        </p:sp>
        <p:sp>
          <p:nvSpPr>
            <p:cNvPr id="7" name="Rectangle 6"/>
            <p:cNvSpPr/>
            <p:nvPr/>
          </p:nvSpPr>
          <p:spPr>
            <a:xfrm>
              <a:off x="6444208" y="1700808"/>
              <a:ext cx="1296144" cy="98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Early Finish (EF)</a:t>
              </a:r>
              <a:endParaRPr lang="en-GB" sz="1600" dirty="0"/>
            </a:p>
          </p:txBody>
        </p:sp>
        <p:sp>
          <p:nvSpPr>
            <p:cNvPr id="8" name="Rectangle 7"/>
            <p:cNvSpPr/>
            <p:nvPr/>
          </p:nvSpPr>
          <p:spPr>
            <a:xfrm>
              <a:off x="953598" y="5450408"/>
              <a:ext cx="1458161" cy="11354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Late Start (LS)</a:t>
              </a:r>
              <a:endParaRPr lang="en-GB" sz="1600" dirty="0"/>
            </a:p>
          </p:txBody>
        </p:sp>
        <p:sp>
          <p:nvSpPr>
            <p:cNvPr id="9" name="Rectangle 8"/>
            <p:cNvSpPr/>
            <p:nvPr/>
          </p:nvSpPr>
          <p:spPr>
            <a:xfrm>
              <a:off x="6444208" y="5436344"/>
              <a:ext cx="1296144" cy="1149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Late Finish (LF)</a:t>
              </a:r>
              <a:endParaRPr lang="en-GB" sz="1600" dirty="0"/>
            </a:p>
          </p:txBody>
        </p:sp>
        <p:sp>
          <p:nvSpPr>
            <p:cNvPr id="10" name="Rectangle 9"/>
            <p:cNvSpPr/>
            <p:nvPr/>
          </p:nvSpPr>
          <p:spPr>
            <a:xfrm>
              <a:off x="3352425" y="3573016"/>
              <a:ext cx="2151115" cy="10081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Duration</a:t>
              </a:r>
              <a:endParaRPr lang="en-GB" sz="1600" dirty="0"/>
            </a:p>
          </p:txBody>
        </p:sp>
        <p:sp>
          <p:nvSpPr>
            <p:cNvPr id="11" name="Rectangle 10"/>
            <p:cNvSpPr/>
            <p:nvPr/>
          </p:nvSpPr>
          <p:spPr>
            <a:xfrm>
              <a:off x="3833918" y="1700188"/>
              <a:ext cx="1188132" cy="9865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Float</a:t>
              </a:r>
              <a:endParaRPr lang="en-GB" sz="1600" dirty="0"/>
            </a:p>
          </p:txBody>
        </p:sp>
      </p:grpSp>
      <p:sp>
        <p:nvSpPr>
          <p:cNvPr id="5" name="TextBox 4"/>
          <p:cNvSpPr txBox="1"/>
          <p:nvPr/>
        </p:nvSpPr>
        <p:spPr>
          <a:xfrm>
            <a:off x="6888088" y="2739506"/>
            <a:ext cx="3456384" cy="3139321"/>
          </a:xfrm>
          <a:prstGeom prst="rect">
            <a:avLst/>
          </a:prstGeom>
          <a:noFill/>
        </p:spPr>
        <p:txBody>
          <a:bodyPr wrap="square" rtlCol="0">
            <a:spAutoFit/>
          </a:bodyPr>
          <a:lstStyle/>
          <a:p>
            <a:r>
              <a:rPr lang="en-US" b="1" dirty="0"/>
              <a:t>Backward Pass</a:t>
            </a:r>
          </a:p>
          <a:p>
            <a:r>
              <a:rPr lang="en-US" b="1" dirty="0"/>
              <a:t>Late Finish </a:t>
            </a:r>
          </a:p>
          <a:p>
            <a:pPr marL="285750" indent="-285750">
              <a:buFont typeface="Arial" pitchFamily="34" charset="0"/>
              <a:buChar char="•"/>
            </a:pPr>
            <a:r>
              <a:rPr lang="en-GB" dirty="0"/>
              <a:t>The latest finish day of the </a:t>
            </a:r>
            <a:r>
              <a:rPr lang="en-GB" b="1" dirty="0"/>
              <a:t>last</a:t>
            </a:r>
            <a:r>
              <a:rPr lang="en-GB" dirty="0"/>
              <a:t> task is the same as its highest early finish</a:t>
            </a:r>
          </a:p>
          <a:p>
            <a:pPr marL="285750" indent="-285750">
              <a:buFont typeface="Arial" pitchFamily="34" charset="0"/>
              <a:buChar char="•"/>
            </a:pPr>
            <a:r>
              <a:rPr lang="en-GB" dirty="0"/>
              <a:t>For each subsequent task, late finish is “the lowest value of  Late Start for activities leading into the task”</a:t>
            </a:r>
          </a:p>
          <a:p>
            <a:endParaRPr lang="en-US" dirty="0"/>
          </a:p>
          <a:p>
            <a:r>
              <a:rPr lang="en-US" dirty="0"/>
              <a:t>Late Start= Late Finish - Duration</a:t>
            </a:r>
          </a:p>
        </p:txBody>
      </p:sp>
    </p:spTree>
    <p:extLst>
      <p:ext uri="{BB962C8B-B14F-4D97-AF65-F5344CB8AC3E}">
        <p14:creationId xmlns:p14="http://schemas.microsoft.com/office/powerpoint/2010/main" val="1934861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274638"/>
            <a:ext cx="8147248" cy="634082"/>
          </a:xfrm>
        </p:spPr>
        <p:txBody>
          <a:bodyPr>
            <a:normAutofit fontScale="90000"/>
          </a:bodyPr>
          <a:lstStyle/>
          <a:p>
            <a:r>
              <a:rPr lang="en-US" dirty="0"/>
              <a:t>Step 3 - Diagram after Backward Pass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1988841"/>
            <a:ext cx="7056784" cy="39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8480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4 – Calculating Float</a:t>
            </a:r>
            <a:endParaRPr lang="en-GB" dirty="0"/>
          </a:p>
        </p:txBody>
      </p:sp>
      <p:sp>
        <p:nvSpPr>
          <p:cNvPr id="14" name="Content Placeholder 13"/>
          <p:cNvSpPr>
            <a:spLocks noGrp="1"/>
          </p:cNvSpPr>
          <p:nvPr>
            <p:ph idx="1"/>
          </p:nvPr>
        </p:nvSpPr>
        <p:spPr>
          <a:xfrm>
            <a:off x="2279576" y="1844825"/>
            <a:ext cx="7848872" cy="813353"/>
          </a:xfrm>
        </p:spPr>
        <p:txBody>
          <a:bodyPr>
            <a:normAutofit fontScale="77500" lnSpcReduction="20000"/>
          </a:bodyPr>
          <a:lstStyle/>
          <a:p>
            <a:pPr marL="0" indent="0">
              <a:buNone/>
            </a:pPr>
            <a:r>
              <a:rPr lang="en-US" dirty="0">
                <a:solidFill>
                  <a:schemeClr val="accent3">
                    <a:lumMod val="75000"/>
                  </a:schemeClr>
                </a:solidFill>
              </a:rPr>
              <a:t>Float</a:t>
            </a:r>
            <a:r>
              <a:rPr lang="en-US" dirty="0">
                <a:solidFill>
                  <a:srgbClr val="92D050"/>
                </a:solidFill>
              </a:rPr>
              <a:t> </a:t>
            </a:r>
            <a:r>
              <a:rPr lang="en-US" dirty="0"/>
              <a:t>is the amount of time an activity may be delayed without delaying a succeeding activity or the project finish date.  </a:t>
            </a:r>
          </a:p>
          <a:p>
            <a:pPr marL="0" indent="0">
              <a:buNone/>
            </a:pPr>
            <a:endParaRPr lang="en-GB" dirty="0"/>
          </a:p>
        </p:txBody>
      </p:sp>
      <p:grpSp>
        <p:nvGrpSpPr>
          <p:cNvPr id="12" name="Group 11"/>
          <p:cNvGrpSpPr/>
          <p:nvPr/>
        </p:nvGrpSpPr>
        <p:grpSpPr>
          <a:xfrm>
            <a:off x="2279576" y="2739022"/>
            <a:ext cx="3600400" cy="2994235"/>
            <a:chOff x="953598" y="1700188"/>
            <a:chExt cx="6786754" cy="4885680"/>
          </a:xfrm>
        </p:grpSpPr>
        <p:sp>
          <p:nvSpPr>
            <p:cNvPr id="4" name="Rectangle 3"/>
            <p:cNvSpPr/>
            <p:nvPr/>
          </p:nvSpPr>
          <p:spPr>
            <a:xfrm>
              <a:off x="2411760" y="2708920"/>
              <a:ext cx="4032448" cy="27363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6" name="Rectangle 5"/>
            <p:cNvSpPr/>
            <p:nvPr/>
          </p:nvSpPr>
          <p:spPr>
            <a:xfrm>
              <a:off x="953598" y="1700808"/>
              <a:ext cx="1458161" cy="10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Early Start (ES)</a:t>
              </a:r>
              <a:endParaRPr lang="en-GB" sz="1400" dirty="0"/>
            </a:p>
          </p:txBody>
        </p:sp>
        <p:sp>
          <p:nvSpPr>
            <p:cNvPr id="7" name="Rectangle 6"/>
            <p:cNvSpPr/>
            <p:nvPr/>
          </p:nvSpPr>
          <p:spPr>
            <a:xfrm>
              <a:off x="6444208" y="1700808"/>
              <a:ext cx="1296144" cy="98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Early Finish (EF)</a:t>
              </a:r>
              <a:endParaRPr lang="en-GB" sz="1400" dirty="0"/>
            </a:p>
          </p:txBody>
        </p:sp>
        <p:sp>
          <p:nvSpPr>
            <p:cNvPr id="8" name="Rectangle 7"/>
            <p:cNvSpPr/>
            <p:nvPr/>
          </p:nvSpPr>
          <p:spPr>
            <a:xfrm>
              <a:off x="953598" y="5450408"/>
              <a:ext cx="1458161" cy="11354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Late Start (LS)</a:t>
              </a:r>
              <a:endParaRPr lang="en-GB" sz="1400" dirty="0"/>
            </a:p>
          </p:txBody>
        </p:sp>
        <p:sp>
          <p:nvSpPr>
            <p:cNvPr id="9" name="Rectangle 8"/>
            <p:cNvSpPr/>
            <p:nvPr/>
          </p:nvSpPr>
          <p:spPr>
            <a:xfrm>
              <a:off x="6444208" y="5436344"/>
              <a:ext cx="1296144" cy="1149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Late Finish (LF)</a:t>
              </a:r>
              <a:endParaRPr lang="en-GB" sz="1400" dirty="0"/>
            </a:p>
          </p:txBody>
        </p:sp>
        <p:sp>
          <p:nvSpPr>
            <p:cNvPr id="10" name="Rectangle 9"/>
            <p:cNvSpPr/>
            <p:nvPr/>
          </p:nvSpPr>
          <p:spPr>
            <a:xfrm>
              <a:off x="3352425" y="3573016"/>
              <a:ext cx="2151115" cy="10081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Duration</a:t>
              </a:r>
              <a:endParaRPr lang="en-GB" sz="1400" dirty="0"/>
            </a:p>
          </p:txBody>
        </p:sp>
        <p:sp>
          <p:nvSpPr>
            <p:cNvPr id="11" name="Rectangle 10"/>
            <p:cNvSpPr/>
            <p:nvPr/>
          </p:nvSpPr>
          <p:spPr>
            <a:xfrm>
              <a:off x="3833918" y="1700188"/>
              <a:ext cx="1188132" cy="9865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Float</a:t>
              </a:r>
              <a:endParaRPr lang="en-GB" sz="1400" dirty="0"/>
            </a:p>
          </p:txBody>
        </p:sp>
      </p:grpSp>
      <p:sp>
        <p:nvSpPr>
          <p:cNvPr id="5" name="TextBox 4"/>
          <p:cNvSpPr txBox="1"/>
          <p:nvPr/>
        </p:nvSpPr>
        <p:spPr>
          <a:xfrm>
            <a:off x="6888088" y="2739505"/>
            <a:ext cx="3456384" cy="1754326"/>
          </a:xfrm>
          <a:prstGeom prst="rect">
            <a:avLst/>
          </a:prstGeom>
          <a:noFill/>
        </p:spPr>
        <p:txBody>
          <a:bodyPr wrap="square" rtlCol="0">
            <a:spAutoFit/>
          </a:bodyPr>
          <a:lstStyle/>
          <a:p>
            <a:r>
              <a:rPr lang="en-US" b="1" dirty="0"/>
              <a:t>Calculating Float</a:t>
            </a:r>
          </a:p>
          <a:p>
            <a:r>
              <a:rPr lang="en-US" dirty="0"/>
              <a:t>For each activity, Subtract the early start from the late start.</a:t>
            </a:r>
          </a:p>
          <a:p>
            <a:r>
              <a:rPr lang="en-US" b="1" dirty="0"/>
              <a:t>F = LS - ES</a:t>
            </a:r>
          </a:p>
          <a:p>
            <a:endParaRPr lang="en-US" b="1" dirty="0"/>
          </a:p>
          <a:p>
            <a:endParaRPr lang="en-US" dirty="0"/>
          </a:p>
        </p:txBody>
      </p:sp>
    </p:spTree>
    <p:extLst>
      <p:ext uri="{BB962C8B-B14F-4D97-AF65-F5344CB8AC3E}">
        <p14:creationId xmlns:p14="http://schemas.microsoft.com/office/powerpoint/2010/main" val="31708190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910148"/>
          </a:xfrm>
        </p:spPr>
        <p:txBody>
          <a:bodyPr/>
          <a:lstStyle/>
          <a:p>
            <a:r>
              <a:rPr lang="en-US" dirty="0"/>
              <a:t>Diagram after calculating Float</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1484784"/>
            <a:ext cx="85439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53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384" y="0"/>
            <a:ext cx="8229600" cy="1143000"/>
          </a:xfrm>
        </p:spPr>
        <p:txBody>
          <a:bodyPr/>
          <a:lstStyle/>
          <a:p>
            <a:r>
              <a:rPr lang="en-US" dirty="0"/>
              <a:t>Step 5 Identify Critical Path</a:t>
            </a:r>
          </a:p>
        </p:txBody>
      </p:sp>
      <p:sp>
        <p:nvSpPr>
          <p:cNvPr id="3" name="Content Placeholder 2"/>
          <p:cNvSpPr>
            <a:spLocks noGrp="1"/>
          </p:cNvSpPr>
          <p:nvPr>
            <p:ph idx="1"/>
          </p:nvPr>
        </p:nvSpPr>
        <p:spPr>
          <a:xfrm>
            <a:off x="2207568" y="1120072"/>
            <a:ext cx="7848872" cy="1179693"/>
          </a:xfrm>
        </p:spPr>
        <p:txBody>
          <a:bodyPr>
            <a:noAutofit/>
          </a:bodyPr>
          <a:lstStyle/>
          <a:p>
            <a:r>
              <a:rPr lang="en-US" sz="1600" dirty="0"/>
              <a:t>A </a:t>
            </a:r>
            <a:r>
              <a:rPr lang="en-US" sz="1600" b="1" dirty="0"/>
              <a:t>critical path</a:t>
            </a:r>
            <a:r>
              <a:rPr lang="en-US" sz="1600" dirty="0"/>
              <a:t> for a project is the series of activities that determines the </a:t>
            </a:r>
            <a:r>
              <a:rPr lang="en-US" sz="1600" i="1" dirty="0"/>
              <a:t>earliest time</a:t>
            </a:r>
            <a:r>
              <a:rPr lang="en-US" sz="1600" dirty="0"/>
              <a:t> by which the project can be completed</a:t>
            </a:r>
          </a:p>
          <a:p>
            <a:r>
              <a:rPr lang="en-US" sz="1600" dirty="0"/>
              <a:t>The critical path is the </a:t>
            </a:r>
            <a:r>
              <a:rPr lang="en-US" sz="1600" i="1" dirty="0"/>
              <a:t>longest path</a:t>
            </a:r>
            <a:r>
              <a:rPr lang="en-US" sz="1600" dirty="0"/>
              <a:t> through the network diagram and has the least amount of</a:t>
            </a:r>
            <a:r>
              <a:rPr lang="en-US" sz="1600" b="1" dirty="0"/>
              <a:t> </a:t>
            </a:r>
            <a:r>
              <a:rPr lang="en-US" sz="1600" dirty="0"/>
              <a:t>slack or float</a:t>
            </a:r>
          </a:p>
          <a:p>
            <a:endParaRPr lang="en-US" sz="1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9" y="2300653"/>
            <a:ext cx="6840759" cy="37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81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Activity3- Matching Pairs on Nearpod</a:t>
            </a:r>
          </a:p>
        </p:txBody>
      </p:sp>
      <p:sp>
        <p:nvSpPr>
          <p:cNvPr id="3" name="Text Placeholder 2"/>
          <p:cNvSpPr>
            <a:spLocks noGrp="1"/>
          </p:cNvSpPr>
          <p:nvPr>
            <p:ph type="body" idx="1"/>
          </p:nvPr>
        </p:nvSpPr>
        <p:spPr/>
        <p:txBody>
          <a:bodyPr/>
          <a:lstStyle/>
          <a:p>
            <a:r>
              <a:rPr lang="en-US" dirty="0"/>
              <a:t>Elements of framework</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28</a:t>
            </a:fld>
            <a:endParaRPr lang="en-US" dirty="0"/>
          </a:p>
        </p:txBody>
      </p:sp>
    </p:spTree>
    <p:extLst>
      <p:ext uri="{BB962C8B-B14F-4D97-AF65-F5344CB8AC3E}">
        <p14:creationId xmlns:p14="http://schemas.microsoft.com/office/powerpoint/2010/main" val="6535136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Interpreting Numbers on the Network Diagram</a:t>
            </a:r>
            <a:endParaRPr lang="en-GB" dirty="0"/>
          </a:p>
        </p:txBody>
      </p:sp>
      <p:sp>
        <p:nvSpPr>
          <p:cNvPr id="13" name="Content Placeholder 12"/>
          <p:cNvSpPr>
            <a:spLocks noGrp="1"/>
          </p:cNvSpPr>
          <p:nvPr>
            <p:ph idx="1"/>
          </p:nvPr>
        </p:nvSpPr>
        <p:spPr/>
        <p:txBody>
          <a:bodyPr>
            <a:normAutofit lnSpcReduction="10000"/>
          </a:bodyPr>
          <a:lstStyle/>
          <a:p>
            <a:r>
              <a:rPr lang="en-US" dirty="0"/>
              <a:t>The ES= 4 </a:t>
            </a:r>
          </a:p>
          <a:p>
            <a:r>
              <a:rPr lang="en-US" dirty="0"/>
              <a:t>The earliest day we can start is day 4.</a:t>
            </a:r>
          </a:p>
          <a:p>
            <a:r>
              <a:rPr lang="en-US" dirty="0"/>
              <a:t>The EF = 11</a:t>
            </a:r>
          </a:p>
          <a:p>
            <a:r>
              <a:rPr lang="en-US" dirty="0"/>
              <a:t>The earliest day we can finish is day 11</a:t>
            </a:r>
          </a:p>
          <a:p>
            <a:r>
              <a:rPr lang="en-US" dirty="0"/>
              <a:t>The LS = 6</a:t>
            </a:r>
          </a:p>
          <a:p>
            <a:r>
              <a:rPr lang="en-US" dirty="0"/>
              <a:t>The latest day we can start is day 6</a:t>
            </a:r>
          </a:p>
          <a:p>
            <a:r>
              <a:rPr lang="en-US" dirty="0"/>
              <a:t>Float = 2</a:t>
            </a:r>
          </a:p>
          <a:p>
            <a:r>
              <a:rPr lang="en-US" dirty="0"/>
              <a:t>We can delay the start by 2 days</a:t>
            </a:r>
          </a:p>
          <a:p>
            <a:pPr lvl="1"/>
            <a:r>
              <a:rPr lang="en-US" dirty="0"/>
              <a:t>(6-4)</a:t>
            </a:r>
            <a:endParaRPr lang="en-GB" dirty="0"/>
          </a:p>
        </p:txBody>
      </p:sp>
      <p:grpSp>
        <p:nvGrpSpPr>
          <p:cNvPr id="5" name="Group 4"/>
          <p:cNvGrpSpPr/>
          <p:nvPr/>
        </p:nvGrpSpPr>
        <p:grpSpPr>
          <a:xfrm>
            <a:off x="7441551" y="3789041"/>
            <a:ext cx="2736304" cy="2274407"/>
            <a:chOff x="1187624" y="1870820"/>
            <a:chExt cx="6552728" cy="4424436"/>
          </a:xfrm>
        </p:grpSpPr>
        <p:sp>
          <p:nvSpPr>
            <p:cNvPr id="4" name="Rectangle 3"/>
            <p:cNvSpPr/>
            <p:nvPr/>
          </p:nvSpPr>
          <p:spPr>
            <a:xfrm>
              <a:off x="2411760" y="2708920"/>
              <a:ext cx="4032448" cy="27363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1187624" y="1870820"/>
              <a:ext cx="6552728" cy="4424436"/>
              <a:chOff x="1187624" y="1870820"/>
              <a:chExt cx="6552728" cy="4424436"/>
            </a:xfrm>
          </p:grpSpPr>
          <p:sp>
            <p:nvSpPr>
              <p:cNvPr id="6" name="Rectangle 5"/>
              <p:cNvSpPr/>
              <p:nvPr/>
            </p:nvSpPr>
            <p:spPr>
              <a:xfrm>
                <a:off x="1187624" y="1870821"/>
                <a:ext cx="1224137" cy="838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7" name="Rectangle 6"/>
              <p:cNvSpPr/>
              <p:nvPr/>
            </p:nvSpPr>
            <p:spPr>
              <a:xfrm>
                <a:off x="6444208" y="1870821"/>
                <a:ext cx="1296144" cy="816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GB" dirty="0"/>
              </a:p>
            </p:txBody>
          </p:sp>
          <p:sp>
            <p:nvSpPr>
              <p:cNvPr id="8" name="Rectangle 7"/>
              <p:cNvSpPr/>
              <p:nvPr/>
            </p:nvSpPr>
            <p:spPr>
              <a:xfrm>
                <a:off x="1187624" y="5436344"/>
                <a:ext cx="1224137" cy="858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sp>
            <p:nvSpPr>
              <p:cNvPr id="9" name="Rectangle 8"/>
              <p:cNvSpPr/>
              <p:nvPr/>
            </p:nvSpPr>
            <p:spPr>
              <a:xfrm>
                <a:off x="6444208" y="5436345"/>
                <a:ext cx="1296144" cy="858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endParaRPr lang="en-GB" dirty="0"/>
              </a:p>
            </p:txBody>
          </p:sp>
          <p:sp>
            <p:nvSpPr>
              <p:cNvPr id="10" name="Rectangle 9"/>
              <p:cNvSpPr/>
              <p:nvPr/>
            </p:nvSpPr>
            <p:spPr>
              <a:xfrm>
                <a:off x="3311030" y="3573016"/>
                <a:ext cx="2586601" cy="1008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en-GB" dirty="0"/>
              </a:p>
            </p:txBody>
          </p:sp>
          <p:sp>
            <p:nvSpPr>
              <p:cNvPr id="11" name="Rectangle 10"/>
              <p:cNvSpPr/>
              <p:nvPr/>
            </p:nvSpPr>
            <p:spPr>
              <a:xfrm>
                <a:off x="3833918" y="1870820"/>
                <a:ext cx="1188132" cy="815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grpSp>
      </p:grpSp>
    </p:spTree>
    <p:extLst>
      <p:ext uri="{BB962C8B-B14F-4D97-AF65-F5344CB8AC3E}">
        <p14:creationId xmlns:p14="http://schemas.microsoft.com/office/powerpoint/2010/main" val="18915570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critical path?</a:t>
            </a:r>
            <a:endParaRPr lang="en-GB" dirty="0"/>
          </a:p>
        </p:txBody>
      </p:sp>
      <p:sp>
        <p:nvSpPr>
          <p:cNvPr id="3" name="Content Placeholder 2"/>
          <p:cNvSpPr>
            <a:spLocks noGrp="1"/>
          </p:cNvSpPr>
          <p:nvPr>
            <p:ph idx="1"/>
          </p:nvPr>
        </p:nvSpPr>
        <p:spPr/>
        <p:txBody>
          <a:bodyPr>
            <a:normAutofit/>
          </a:bodyPr>
          <a:lstStyle/>
          <a:p>
            <a:r>
              <a:rPr lang="en-US" dirty="0"/>
              <a:t>A </a:t>
            </a:r>
            <a:r>
              <a:rPr lang="en-US" b="1" dirty="0"/>
              <a:t>critical path</a:t>
            </a:r>
            <a:r>
              <a:rPr lang="en-US" dirty="0"/>
              <a:t> for a project is the series of activities that determines the </a:t>
            </a:r>
            <a:r>
              <a:rPr lang="en-US" i="1" dirty="0"/>
              <a:t>earliest time</a:t>
            </a:r>
            <a:r>
              <a:rPr lang="en-US" dirty="0"/>
              <a:t> by which the project can be completed</a:t>
            </a:r>
          </a:p>
          <a:p>
            <a:r>
              <a:rPr lang="en-US" dirty="0"/>
              <a:t>The list of tasks which have no float.</a:t>
            </a:r>
          </a:p>
          <a:p>
            <a:r>
              <a:rPr lang="en-US" dirty="0"/>
              <a:t>They cannot be delayed without delaying the project.</a:t>
            </a:r>
          </a:p>
          <a:p>
            <a:pPr>
              <a:lnSpc>
                <a:spcPct val="90000"/>
              </a:lnSpc>
            </a:pPr>
            <a:r>
              <a:rPr lang="en-US" dirty="0"/>
              <a:t>The critical path is the </a:t>
            </a:r>
            <a:r>
              <a:rPr lang="en-US" i="1" dirty="0"/>
              <a:t>longest path</a:t>
            </a:r>
            <a:r>
              <a:rPr lang="en-US" dirty="0"/>
              <a:t> through the network diagram and has the least amount of</a:t>
            </a:r>
            <a:r>
              <a:rPr lang="en-US" b="1" dirty="0"/>
              <a:t> </a:t>
            </a:r>
            <a:r>
              <a:rPr lang="en-US" dirty="0"/>
              <a:t>slack or float</a:t>
            </a:r>
          </a:p>
          <a:p>
            <a:endParaRPr lang="en-GB" dirty="0"/>
          </a:p>
        </p:txBody>
      </p:sp>
    </p:spTree>
    <p:extLst>
      <p:ext uri="{BB962C8B-B14F-4D97-AF65-F5344CB8AC3E}">
        <p14:creationId xmlns:p14="http://schemas.microsoft.com/office/powerpoint/2010/main" val="5887029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Critical Path to Shorten the duration of a Project </a:t>
            </a:r>
          </a:p>
        </p:txBody>
      </p:sp>
      <p:sp>
        <p:nvSpPr>
          <p:cNvPr id="3" name="Content Placeholder 2"/>
          <p:cNvSpPr>
            <a:spLocks noGrp="1"/>
          </p:cNvSpPr>
          <p:nvPr>
            <p:ph idx="1"/>
          </p:nvPr>
        </p:nvSpPr>
        <p:spPr/>
        <p:txBody>
          <a:bodyPr/>
          <a:lstStyle/>
          <a:p>
            <a:r>
              <a:rPr lang="en-US" dirty="0"/>
              <a:t>Crashing – Is a technique used to reduce the duration of an activity by additional resource to an activity.  This results in an increase in cost – a tradeoff is necessary.</a:t>
            </a:r>
          </a:p>
          <a:p>
            <a:r>
              <a:rPr lang="en-US" dirty="0"/>
              <a:t>Fast Tracking – Is a technique in which you do activities in parallel rather than in sequence.</a:t>
            </a:r>
          </a:p>
          <a:p>
            <a:endParaRPr lang="en-US" dirty="0"/>
          </a:p>
        </p:txBody>
      </p:sp>
    </p:spTree>
    <p:extLst>
      <p:ext uri="{BB962C8B-B14F-4D97-AF65-F5344CB8AC3E}">
        <p14:creationId xmlns:p14="http://schemas.microsoft.com/office/powerpoint/2010/main" val="11750180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342196"/>
          </a:xfrm>
        </p:spPr>
        <p:txBody>
          <a:bodyPr>
            <a:normAutofit fontScale="90000"/>
          </a:bodyPr>
          <a:lstStyle/>
          <a:p>
            <a:br>
              <a:rPr lang="en-US" dirty="0"/>
            </a:br>
            <a:r>
              <a:rPr lang="en-US" dirty="0"/>
              <a:t>Task 1</a:t>
            </a:r>
            <a:br>
              <a:rPr lang="en-US" dirty="0"/>
            </a:br>
            <a:endParaRPr lang="en-GB" dirty="0"/>
          </a:p>
        </p:txBody>
      </p:sp>
      <p:sp>
        <p:nvSpPr>
          <p:cNvPr id="3" name="Content Placeholder 2"/>
          <p:cNvSpPr>
            <a:spLocks noGrp="1"/>
          </p:cNvSpPr>
          <p:nvPr>
            <p:ph idx="1"/>
          </p:nvPr>
        </p:nvSpPr>
        <p:spPr>
          <a:xfrm>
            <a:off x="2135560" y="1916832"/>
            <a:ext cx="2376264" cy="3888432"/>
          </a:xfrm>
        </p:spPr>
        <p:txBody>
          <a:bodyPr>
            <a:normAutofit/>
          </a:bodyPr>
          <a:lstStyle/>
          <a:p>
            <a:pPr marL="0" indent="0">
              <a:buNone/>
            </a:pPr>
            <a:r>
              <a:rPr lang="en-US" sz="1400" dirty="0"/>
              <a:t>Working in pairs, complete the Network Diagram for this activity table</a:t>
            </a:r>
          </a:p>
          <a:p>
            <a:pPr marL="457200" indent="-457200">
              <a:buFont typeface="+mj-lt"/>
              <a:buAutoNum type="arabicPeriod"/>
            </a:pPr>
            <a:r>
              <a:rPr lang="en-US" sz="1400" dirty="0"/>
              <a:t>Draw the network diagram</a:t>
            </a:r>
          </a:p>
          <a:p>
            <a:pPr marL="457200" indent="-457200">
              <a:buFont typeface="+mj-lt"/>
              <a:buAutoNum type="arabicPeriod"/>
            </a:pPr>
            <a:r>
              <a:rPr lang="en-US" sz="1400" dirty="0"/>
              <a:t>Complete the forward pass</a:t>
            </a:r>
          </a:p>
          <a:p>
            <a:pPr marL="457200" indent="-457200">
              <a:buFont typeface="+mj-lt"/>
              <a:buAutoNum type="arabicPeriod"/>
            </a:pPr>
            <a:r>
              <a:rPr lang="en-US" sz="1400" dirty="0"/>
              <a:t>Complete the backward pass</a:t>
            </a:r>
          </a:p>
          <a:p>
            <a:pPr marL="457200" indent="-457200">
              <a:buFont typeface="+mj-lt"/>
              <a:buAutoNum type="arabicPeriod"/>
            </a:pPr>
            <a:r>
              <a:rPr lang="en-US" sz="1400" dirty="0"/>
              <a:t>What is the project duration?</a:t>
            </a:r>
          </a:p>
          <a:p>
            <a:pPr marL="457200" indent="-457200">
              <a:buFont typeface="+mj-lt"/>
              <a:buAutoNum type="arabicPeriod"/>
            </a:pPr>
            <a:r>
              <a:rPr lang="en-US" sz="1400" dirty="0"/>
              <a:t>Calculate the float</a:t>
            </a:r>
          </a:p>
          <a:p>
            <a:pPr marL="457200" indent="-457200">
              <a:buFont typeface="+mj-lt"/>
              <a:buAutoNum type="arabicPeriod"/>
            </a:pPr>
            <a:r>
              <a:rPr lang="en-US" sz="1400" dirty="0"/>
              <a:t>Identify the critical path </a:t>
            </a:r>
            <a:endParaRPr lang="en-GB" sz="1400" dirty="0"/>
          </a:p>
        </p:txBody>
      </p:sp>
      <p:graphicFrame>
        <p:nvGraphicFramePr>
          <p:cNvPr id="5" name="Table 4"/>
          <p:cNvGraphicFramePr>
            <a:graphicFrameLocks noGrp="1"/>
          </p:cNvGraphicFramePr>
          <p:nvPr/>
        </p:nvGraphicFramePr>
        <p:xfrm>
          <a:off x="4511825" y="1988841"/>
          <a:ext cx="5544617" cy="3456385"/>
        </p:xfrm>
        <a:graphic>
          <a:graphicData uri="http://schemas.openxmlformats.org/drawingml/2006/table">
            <a:tbl>
              <a:tblPr firstRow="1" firstCol="1" bandRow="1">
                <a:tableStyleId>{C083E6E3-FA7D-4D7B-A595-EF9225AFEA82}</a:tableStyleId>
              </a:tblPr>
              <a:tblGrid>
                <a:gridCol w="894293">
                  <a:extLst>
                    <a:ext uri="{9D8B030D-6E8A-4147-A177-3AD203B41FA5}">
                      <a16:colId xmlns:a16="http://schemas.microsoft.com/office/drawing/2014/main" val="20000"/>
                    </a:ext>
                  </a:extLst>
                </a:gridCol>
                <a:gridCol w="905907">
                  <a:extLst>
                    <a:ext uri="{9D8B030D-6E8A-4147-A177-3AD203B41FA5}">
                      <a16:colId xmlns:a16="http://schemas.microsoft.com/office/drawing/2014/main" val="20001"/>
                    </a:ext>
                  </a:extLst>
                </a:gridCol>
                <a:gridCol w="1121157">
                  <a:extLst>
                    <a:ext uri="{9D8B030D-6E8A-4147-A177-3AD203B41FA5}">
                      <a16:colId xmlns:a16="http://schemas.microsoft.com/office/drawing/2014/main" val="20002"/>
                    </a:ext>
                  </a:extLst>
                </a:gridCol>
                <a:gridCol w="953913">
                  <a:extLst>
                    <a:ext uri="{9D8B030D-6E8A-4147-A177-3AD203B41FA5}">
                      <a16:colId xmlns:a16="http://schemas.microsoft.com/office/drawing/2014/main" val="20003"/>
                    </a:ext>
                  </a:extLst>
                </a:gridCol>
                <a:gridCol w="953913">
                  <a:extLst>
                    <a:ext uri="{9D8B030D-6E8A-4147-A177-3AD203B41FA5}">
                      <a16:colId xmlns:a16="http://schemas.microsoft.com/office/drawing/2014/main" val="3682239499"/>
                    </a:ext>
                  </a:extLst>
                </a:gridCol>
                <a:gridCol w="715434">
                  <a:extLst>
                    <a:ext uri="{9D8B030D-6E8A-4147-A177-3AD203B41FA5}">
                      <a16:colId xmlns:a16="http://schemas.microsoft.com/office/drawing/2014/main" val="20004"/>
                    </a:ext>
                  </a:extLst>
                </a:gridCol>
              </a:tblGrid>
              <a:tr h="978690">
                <a:tc>
                  <a:txBody>
                    <a:bodyPr/>
                    <a:lstStyle/>
                    <a:p>
                      <a:pPr algn="ctr" rtl="0" fontAlgn="ctr"/>
                      <a:r>
                        <a:rPr lang="en-US" sz="1800" u="none" strike="noStrike" dirty="0">
                          <a:effectLst/>
                        </a:rPr>
                        <a:t>Task</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Optimistic Duration</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Most Likely Duration (days)</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Pessimistic Duration</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PERT</a:t>
                      </a:r>
                      <a:r>
                        <a:rPr lang="en-US" sz="1800" u="none" strike="noStrike" baseline="0" dirty="0">
                          <a:effectLst/>
                        </a:rPr>
                        <a:t> Duration</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Predecessors</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0"/>
                  </a:ext>
                </a:extLst>
              </a:tr>
              <a:tr h="495539">
                <a:tc>
                  <a:txBody>
                    <a:bodyPr/>
                    <a:lstStyle/>
                    <a:p>
                      <a:pPr algn="ctr" rtl="0" fontAlgn="ctr"/>
                      <a:r>
                        <a:rPr lang="en-US" sz="1800" u="none" strike="noStrike" dirty="0">
                          <a:effectLst/>
                        </a:rPr>
                        <a:t>A</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2</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3</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5</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C</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1"/>
                  </a:ext>
                </a:extLst>
              </a:tr>
              <a:tr h="495539">
                <a:tc>
                  <a:txBody>
                    <a:bodyPr/>
                    <a:lstStyle/>
                    <a:p>
                      <a:pPr algn="ctr" rtl="0" fontAlgn="ctr"/>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3</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4</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6</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D</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2"/>
                  </a:ext>
                </a:extLst>
              </a:tr>
              <a:tr h="495539">
                <a:tc>
                  <a:txBody>
                    <a:bodyPr/>
                    <a:lstStyle/>
                    <a:p>
                      <a:pPr algn="ctr" rtl="0" fontAlgn="ctr"/>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1</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2</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3</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3"/>
                  </a:ext>
                </a:extLst>
              </a:tr>
              <a:tr h="495539">
                <a:tc>
                  <a:txBody>
                    <a:bodyPr/>
                    <a:lstStyle/>
                    <a:p>
                      <a:pPr algn="ctr" rtl="0" fontAlgn="ctr"/>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a:effectLst/>
                        </a:rPr>
                        <a:t>2</a:t>
                      </a:r>
                      <a:endParaRPr lang="en-US" sz="1800" b="1" i="0" u="none" strike="noStrike">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3</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5</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4"/>
                  </a:ext>
                </a:extLst>
              </a:tr>
              <a:tr h="495539">
                <a:tc>
                  <a:txBody>
                    <a:bodyPr/>
                    <a:lstStyle/>
                    <a:p>
                      <a:pPr algn="ctr" rtl="0" fontAlgn="ctr"/>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a:effectLst/>
                        </a:rPr>
                        <a:t>2</a:t>
                      </a:r>
                      <a:endParaRPr lang="en-US" sz="1800" b="1" i="0" u="none" strike="noStrike">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3</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5</a:t>
                      </a: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endParaRPr lang="en-US" sz="1800" b="1" i="0" u="none" strike="noStrike" dirty="0">
                        <a:solidFill>
                          <a:schemeClr val="accent2">
                            <a:lumMod val="50000"/>
                          </a:schemeClr>
                        </a:solidFill>
                        <a:effectLst/>
                        <a:latin typeface="Calibri" panose="020F0502020204030204" pitchFamily="34" charset="0"/>
                      </a:endParaRPr>
                    </a:p>
                  </a:txBody>
                  <a:tcPr marL="7620" marR="7620" marT="7620" marB="0" anchor="ctr"/>
                </a:tc>
                <a:tc>
                  <a:txBody>
                    <a:bodyPr/>
                    <a:lstStyle/>
                    <a:p>
                      <a:pPr algn="ctr" rtl="0" fontAlgn="ctr"/>
                      <a:r>
                        <a:rPr lang="en-US" sz="1800" u="none" strike="noStrike" dirty="0">
                          <a:effectLst/>
                        </a:rPr>
                        <a:t>A, B</a:t>
                      </a:r>
                      <a:endParaRPr lang="en-U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70049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Task 2</a:t>
            </a:r>
            <a:br>
              <a:rPr lang="en-US" dirty="0"/>
            </a:br>
            <a:endParaRPr lang="en-GB" dirty="0"/>
          </a:p>
        </p:txBody>
      </p:sp>
      <p:sp>
        <p:nvSpPr>
          <p:cNvPr id="3" name="Content Placeholder 2"/>
          <p:cNvSpPr>
            <a:spLocks noGrp="1"/>
          </p:cNvSpPr>
          <p:nvPr>
            <p:ph idx="1"/>
          </p:nvPr>
        </p:nvSpPr>
        <p:spPr>
          <a:xfrm>
            <a:off x="1981200" y="1916833"/>
            <a:ext cx="2674640" cy="4209331"/>
          </a:xfrm>
        </p:spPr>
        <p:txBody>
          <a:bodyPr>
            <a:normAutofit fontScale="85000" lnSpcReduction="20000"/>
          </a:bodyPr>
          <a:lstStyle/>
          <a:p>
            <a:pPr marL="0" indent="0">
              <a:buNone/>
            </a:pPr>
            <a:r>
              <a:rPr lang="en-US" sz="2400" dirty="0"/>
              <a:t>Working in pairs, complete the Network Diagram for this activity table</a:t>
            </a:r>
          </a:p>
          <a:p>
            <a:pPr marL="457200" indent="-457200">
              <a:buFont typeface="+mj-lt"/>
              <a:buAutoNum type="arabicPeriod"/>
            </a:pPr>
            <a:r>
              <a:rPr lang="en-US" sz="2400" dirty="0"/>
              <a:t>Draw the network diagram</a:t>
            </a:r>
          </a:p>
          <a:p>
            <a:pPr marL="457200" indent="-457200">
              <a:buFont typeface="+mj-lt"/>
              <a:buAutoNum type="arabicPeriod"/>
            </a:pPr>
            <a:r>
              <a:rPr lang="en-US" sz="2400" dirty="0"/>
              <a:t>Complete the forward pass</a:t>
            </a:r>
          </a:p>
          <a:p>
            <a:pPr marL="457200" indent="-457200">
              <a:buFont typeface="+mj-lt"/>
              <a:buAutoNum type="arabicPeriod"/>
            </a:pPr>
            <a:r>
              <a:rPr lang="en-US" sz="2400" dirty="0"/>
              <a:t>Complete the backward pass</a:t>
            </a:r>
          </a:p>
          <a:p>
            <a:pPr marL="457200" indent="-457200">
              <a:buFont typeface="+mj-lt"/>
              <a:buAutoNum type="arabicPeriod"/>
            </a:pPr>
            <a:r>
              <a:rPr lang="en-US" sz="2400" dirty="0"/>
              <a:t>What is the project duration?</a:t>
            </a:r>
          </a:p>
          <a:p>
            <a:pPr marL="457200" indent="-457200">
              <a:buFont typeface="+mj-lt"/>
              <a:buAutoNum type="arabicPeriod"/>
            </a:pPr>
            <a:r>
              <a:rPr lang="en-US" sz="2400" dirty="0"/>
              <a:t>Calculate the float</a:t>
            </a:r>
          </a:p>
          <a:p>
            <a:pPr marL="457200" indent="-457200">
              <a:buFont typeface="+mj-lt"/>
              <a:buAutoNum type="arabicPeriod"/>
            </a:pPr>
            <a:r>
              <a:rPr lang="en-US" sz="2400" dirty="0"/>
              <a:t>Identify the critical path </a:t>
            </a:r>
            <a:endParaRPr lang="en-GB" sz="2400" dirty="0"/>
          </a:p>
        </p:txBody>
      </p:sp>
      <p:graphicFrame>
        <p:nvGraphicFramePr>
          <p:cNvPr id="6" name="Content Placeholder 3"/>
          <p:cNvGraphicFramePr>
            <a:graphicFrameLocks/>
          </p:cNvGraphicFramePr>
          <p:nvPr/>
        </p:nvGraphicFramePr>
        <p:xfrm>
          <a:off x="5015880" y="2030138"/>
          <a:ext cx="5256584" cy="4345305"/>
        </p:xfrm>
        <a:graphic>
          <a:graphicData uri="http://schemas.openxmlformats.org/drawingml/2006/table">
            <a:tbl>
              <a:tblPr bandRow="1">
                <a:tableStyleId>{C083E6E3-FA7D-4D7B-A595-EF9225AFEA82}</a:tableStyleId>
              </a:tblPr>
              <a:tblGrid>
                <a:gridCol w="1348696">
                  <a:extLst>
                    <a:ext uri="{9D8B030D-6E8A-4147-A177-3AD203B41FA5}">
                      <a16:colId xmlns:a16="http://schemas.microsoft.com/office/drawing/2014/main" val="20000"/>
                    </a:ext>
                  </a:extLst>
                </a:gridCol>
                <a:gridCol w="1531624">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863599">
                <a:tc>
                  <a:txBody>
                    <a:bodyPr/>
                    <a:lstStyle/>
                    <a:p>
                      <a:pPr marL="0" marR="0" algn="just">
                        <a:lnSpc>
                          <a:spcPct val="150000"/>
                        </a:lnSpc>
                        <a:spcBef>
                          <a:spcPts val="0"/>
                        </a:spcBef>
                        <a:spcAft>
                          <a:spcPts val="0"/>
                        </a:spcAft>
                      </a:pPr>
                      <a:r>
                        <a:rPr lang="en-GB" sz="2000" dirty="0"/>
                        <a:t>Code</a:t>
                      </a:r>
                      <a:endParaRPr lang="en-US" sz="2000" dirty="0">
                        <a:latin typeface="Times New Roman"/>
                        <a:ea typeface="Times New Roman"/>
                      </a:endParaRPr>
                    </a:p>
                  </a:txBody>
                  <a:tcPr marL="68580" marR="68580" marT="0" marB="0"/>
                </a:tc>
                <a:tc>
                  <a:txBody>
                    <a:bodyPr/>
                    <a:lstStyle/>
                    <a:p>
                      <a:pPr marL="0" marR="0" algn="l">
                        <a:lnSpc>
                          <a:spcPct val="150000"/>
                        </a:lnSpc>
                        <a:spcBef>
                          <a:spcPts val="0"/>
                        </a:spcBef>
                        <a:spcAft>
                          <a:spcPts val="0"/>
                        </a:spcAft>
                      </a:pPr>
                      <a:r>
                        <a:rPr lang="en-GB" sz="2000" dirty="0"/>
                        <a:t>Time Required (days)</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US" sz="2000" dirty="0"/>
                        <a:t>Immediate Predecessors</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0"/>
                  </a:ext>
                </a:extLst>
              </a:tr>
              <a:tr h="431800">
                <a:tc>
                  <a:txBody>
                    <a:bodyPr/>
                    <a:lstStyle/>
                    <a:p>
                      <a:pPr marL="0" marR="0" algn="just">
                        <a:lnSpc>
                          <a:spcPct val="150000"/>
                        </a:lnSpc>
                        <a:spcBef>
                          <a:spcPts val="0"/>
                        </a:spcBef>
                        <a:spcAft>
                          <a:spcPts val="0"/>
                        </a:spcAft>
                      </a:pPr>
                      <a:r>
                        <a:rPr lang="en-GB" sz="2000"/>
                        <a:t>A</a:t>
                      </a:r>
                      <a:endParaRPr lang="en-US" sz="200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a:t>3</a:t>
                      </a:r>
                      <a:endParaRPr lang="en-US" sz="200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1"/>
                  </a:ext>
                </a:extLst>
              </a:tr>
              <a:tr h="431800">
                <a:tc>
                  <a:txBody>
                    <a:bodyPr/>
                    <a:lstStyle/>
                    <a:p>
                      <a:pPr marL="0" marR="0" algn="just">
                        <a:lnSpc>
                          <a:spcPct val="150000"/>
                        </a:lnSpc>
                        <a:spcBef>
                          <a:spcPts val="0"/>
                        </a:spcBef>
                        <a:spcAft>
                          <a:spcPts val="0"/>
                        </a:spcAft>
                      </a:pPr>
                      <a:r>
                        <a:rPr lang="en-GB" sz="2000"/>
                        <a:t>B</a:t>
                      </a:r>
                      <a:endParaRPr lang="en-US" sz="200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5</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A</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2"/>
                  </a:ext>
                </a:extLst>
              </a:tr>
              <a:tr h="431800">
                <a:tc>
                  <a:txBody>
                    <a:bodyPr/>
                    <a:lstStyle/>
                    <a:p>
                      <a:pPr marL="0" marR="0" algn="just">
                        <a:lnSpc>
                          <a:spcPct val="150000"/>
                        </a:lnSpc>
                        <a:spcBef>
                          <a:spcPts val="0"/>
                        </a:spcBef>
                        <a:spcAft>
                          <a:spcPts val="0"/>
                        </a:spcAft>
                      </a:pPr>
                      <a:r>
                        <a:rPr lang="en-GB" sz="2000" dirty="0"/>
                        <a:t>C</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2</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B, F</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3"/>
                  </a:ext>
                </a:extLst>
              </a:tr>
              <a:tr h="431800">
                <a:tc>
                  <a:txBody>
                    <a:bodyPr/>
                    <a:lstStyle/>
                    <a:p>
                      <a:pPr marL="0" marR="0" algn="just">
                        <a:lnSpc>
                          <a:spcPct val="150000"/>
                        </a:lnSpc>
                        <a:spcBef>
                          <a:spcPts val="0"/>
                        </a:spcBef>
                        <a:spcAft>
                          <a:spcPts val="0"/>
                        </a:spcAft>
                      </a:pPr>
                      <a:r>
                        <a:rPr lang="en-GB" sz="2000" dirty="0"/>
                        <a:t>D</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7</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C</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4"/>
                  </a:ext>
                </a:extLst>
              </a:tr>
              <a:tr h="431800">
                <a:tc>
                  <a:txBody>
                    <a:bodyPr/>
                    <a:lstStyle/>
                    <a:p>
                      <a:pPr marL="0" marR="0" algn="just">
                        <a:lnSpc>
                          <a:spcPct val="150000"/>
                        </a:lnSpc>
                        <a:spcBef>
                          <a:spcPts val="0"/>
                        </a:spcBef>
                        <a:spcAft>
                          <a:spcPts val="0"/>
                        </a:spcAft>
                      </a:pPr>
                      <a:r>
                        <a:rPr lang="en-GB" sz="2000" dirty="0"/>
                        <a:t>E</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9</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5"/>
                  </a:ext>
                </a:extLst>
              </a:tr>
              <a:tr h="431800">
                <a:tc>
                  <a:txBody>
                    <a:bodyPr/>
                    <a:lstStyle/>
                    <a:p>
                      <a:pPr marL="0" marR="0" algn="just">
                        <a:lnSpc>
                          <a:spcPct val="150000"/>
                        </a:lnSpc>
                        <a:spcBef>
                          <a:spcPts val="0"/>
                        </a:spcBef>
                        <a:spcAft>
                          <a:spcPts val="0"/>
                        </a:spcAft>
                      </a:pPr>
                      <a:r>
                        <a:rPr lang="en-GB" sz="2000" dirty="0"/>
                        <a:t>F</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2</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E</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6"/>
                  </a:ext>
                </a:extLst>
              </a:tr>
              <a:tr h="431800">
                <a:tc>
                  <a:txBody>
                    <a:bodyPr/>
                    <a:lstStyle/>
                    <a:p>
                      <a:pPr marL="0" marR="0" algn="just">
                        <a:lnSpc>
                          <a:spcPct val="150000"/>
                        </a:lnSpc>
                        <a:spcBef>
                          <a:spcPts val="0"/>
                        </a:spcBef>
                        <a:spcAft>
                          <a:spcPts val="0"/>
                        </a:spcAft>
                      </a:pPr>
                      <a:r>
                        <a:rPr lang="en-GB" sz="2000" dirty="0"/>
                        <a:t>G</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4</a:t>
                      </a:r>
                      <a:endParaRPr lang="en-US" sz="20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GB" sz="2000" dirty="0"/>
                        <a:t>F</a:t>
                      </a:r>
                      <a:endParaRPr lang="en-US" sz="2000" dirty="0">
                        <a:latin typeface="Times New Roman"/>
                        <a:ea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0243017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932389"/>
          </a:xfrm>
        </p:spPr>
        <p:txBody>
          <a:bodyPr>
            <a:normAutofit/>
          </a:bodyPr>
          <a:lstStyle/>
          <a:p>
            <a:r>
              <a:rPr lang="en-US" dirty="0"/>
              <a:t>Task 3</a:t>
            </a:r>
            <a:endParaRPr lang="en-GB" dirty="0"/>
          </a:p>
        </p:txBody>
      </p:sp>
      <p:sp>
        <p:nvSpPr>
          <p:cNvPr id="3" name="Content Placeholder 2"/>
          <p:cNvSpPr>
            <a:spLocks noGrp="1"/>
          </p:cNvSpPr>
          <p:nvPr>
            <p:ph idx="1"/>
          </p:nvPr>
        </p:nvSpPr>
        <p:spPr>
          <a:xfrm>
            <a:off x="1981200" y="1916833"/>
            <a:ext cx="2530624" cy="4209331"/>
          </a:xfrm>
        </p:spPr>
        <p:txBody>
          <a:bodyPr>
            <a:normAutofit fontScale="70000" lnSpcReduction="20000"/>
          </a:bodyPr>
          <a:lstStyle/>
          <a:p>
            <a:pPr marL="0" indent="0">
              <a:buNone/>
            </a:pPr>
            <a:r>
              <a:rPr lang="en-US" sz="2400" dirty="0"/>
              <a:t>Working in pairs, complete the Network Diagram for this activity table</a:t>
            </a:r>
          </a:p>
          <a:p>
            <a:pPr marL="457200" indent="-457200">
              <a:buFont typeface="+mj-lt"/>
              <a:buAutoNum type="arabicPeriod"/>
            </a:pPr>
            <a:r>
              <a:rPr lang="en-US" sz="2400" dirty="0"/>
              <a:t>Draw the network diagram</a:t>
            </a:r>
          </a:p>
          <a:p>
            <a:pPr marL="457200" indent="-457200">
              <a:buFont typeface="+mj-lt"/>
              <a:buAutoNum type="arabicPeriod"/>
            </a:pPr>
            <a:r>
              <a:rPr lang="en-US" sz="2400" dirty="0"/>
              <a:t>Complete the forward pass</a:t>
            </a:r>
          </a:p>
          <a:p>
            <a:pPr marL="457200" indent="-457200">
              <a:buFont typeface="+mj-lt"/>
              <a:buAutoNum type="arabicPeriod"/>
            </a:pPr>
            <a:r>
              <a:rPr lang="en-US" sz="2400" dirty="0"/>
              <a:t>Complete the backward pass</a:t>
            </a:r>
          </a:p>
          <a:p>
            <a:pPr marL="457200" indent="-457200">
              <a:buFont typeface="+mj-lt"/>
              <a:buAutoNum type="arabicPeriod"/>
            </a:pPr>
            <a:r>
              <a:rPr lang="en-US" sz="2400" dirty="0"/>
              <a:t>What is the project duration?</a:t>
            </a:r>
          </a:p>
          <a:p>
            <a:pPr marL="457200" indent="-457200">
              <a:buFont typeface="+mj-lt"/>
              <a:buAutoNum type="arabicPeriod"/>
            </a:pPr>
            <a:r>
              <a:rPr lang="en-US" sz="2400" dirty="0"/>
              <a:t>Calculate the float</a:t>
            </a:r>
          </a:p>
          <a:p>
            <a:pPr marL="457200" indent="-457200">
              <a:buFont typeface="+mj-lt"/>
              <a:buAutoNum type="arabicPeriod"/>
            </a:pPr>
            <a:r>
              <a:rPr lang="en-US" sz="2400" dirty="0"/>
              <a:t>Identify the duration of each path</a:t>
            </a:r>
          </a:p>
          <a:p>
            <a:pPr marL="457200" indent="-457200">
              <a:buFont typeface="+mj-lt"/>
              <a:buAutoNum type="arabicPeriod"/>
            </a:pPr>
            <a:r>
              <a:rPr lang="en-US" sz="2400" dirty="0"/>
              <a:t>Identify critical path </a:t>
            </a:r>
          </a:p>
          <a:p>
            <a:pPr marL="0" indent="0">
              <a:buNone/>
            </a:pPr>
            <a:endParaRPr lang="en-GB" sz="2400" dirty="0"/>
          </a:p>
        </p:txBody>
      </p:sp>
      <p:graphicFrame>
        <p:nvGraphicFramePr>
          <p:cNvPr id="6" name="Content Placeholder 3"/>
          <p:cNvGraphicFramePr>
            <a:graphicFrameLocks/>
          </p:cNvGraphicFramePr>
          <p:nvPr/>
        </p:nvGraphicFramePr>
        <p:xfrm>
          <a:off x="4943872" y="1916832"/>
          <a:ext cx="5328592" cy="4136633"/>
        </p:xfrm>
        <a:graphic>
          <a:graphicData uri="http://schemas.openxmlformats.org/drawingml/2006/table">
            <a:tbl>
              <a:tblPr bandRow="1">
                <a:tableStyleId>{C083E6E3-FA7D-4D7B-A595-EF9225AFEA82}</a:tableStyleId>
              </a:tblPr>
              <a:tblGrid>
                <a:gridCol w="1367171">
                  <a:extLst>
                    <a:ext uri="{9D8B030D-6E8A-4147-A177-3AD203B41FA5}">
                      <a16:colId xmlns:a16="http://schemas.microsoft.com/office/drawing/2014/main" val="20000"/>
                    </a:ext>
                  </a:extLst>
                </a:gridCol>
                <a:gridCol w="2296236">
                  <a:extLst>
                    <a:ext uri="{9D8B030D-6E8A-4147-A177-3AD203B41FA5}">
                      <a16:colId xmlns:a16="http://schemas.microsoft.com/office/drawing/2014/main" val="20001"/>
                    </a:ext>
                  </a:extLst>
                </a:gridCol>
                <a:gridCol w="1665185">
                  <a:extLst>
                    <a:ext uri="{9D8B030D-6E8A-4147-A177-3AD203B41FA5}">
                      <a16:colId xmlns:a16="http://schemas.microsoft.com/office/drawing/2014/main" val="20002"/>
                    </a:ext>
                  </a:extLst>
                </a:gridCol>
              </a:tblGrid>
              <a:tr h="630772">
                <a:tc>
                  <a:txBody>
                    <a:bodyPr/>
                    <a:lstStyle/>
                    <a:p>
                      <a:pPr marL="0" marR="0" algn="just">
                        <a:lnSpc>
                          <a:spcPct val="150000"/>
                        </a:lnSpc>
                        <a:spcBef>
                          <a:spcPts val="0"/>
                        </a:spcBef>
                        <a:spcAft>
                          <a:spcPts val="0"/>
                        </a:spcAft>
                      </a:pPr>
                      <a:r>
                        <a:rPr lang="en-GB" sz="1400" dirty="0"/>
                        <a:t>Code</a:t>
                      </a:r>
                      <a:endParaRPr lang="en-US" sz="1400" dirty="0">
                        <a:latin typeface="Times New Roman"/>
                        <a:ea typeface="Times New Roman"/>
                      </a:endParaRPr>
                    </a:p>
                  </a:txBody>
                  <a:tcPr marL="68580" marR="68580" marT="0" marB="0"/>
                </a:tc>
                <a:tc>
                  <a:txBody>
                    <a:bodyPr/>
                    <a:lstStyle/>
                    <a:p>
                      <a:pPr marL="0" marR="0" algn="l">
                        <a:lnSpc>
                          <a:spcPct val="150000"/>
                        </a:lnSpc>
                        <a:spcBef>
                          <a:spcPts val="0"/>
                        </a:spcBef>
                        <a:spcAft>
                          <a:spcPts val="0"/>
                        </a:spcAft>
                      </a:pPr>
                      <a:r>
                        <a:rPr lang="en-GB" sz="1400" dirty="0"/>
                        <a:t>Time Estimated (Months)</a:t>
                      </a:r>
                      <a:endParaRPr lang="en-US" sz="14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US" sz="1400" dirty="0"/>
                        <a:t>Immediate Predecessors</a:t>
                      </a:r>
                      <a:endParaRPr lang="en-US" sz="1400" dirty="0">
                        <a:latin typeface="Times New Roman"/>
                        <a:ea typeface="Times New Roman"/>
                      </a:endParaRPr>
                    </a:p>
                  </a:txBody>
                  <a:tcPr marL="68580" marR="68580" marT="0" marB="0"/>
                </a:tc>
                <a:extLst>
                  <a:ext uri="{0D108BD9-81ED-4DB2-BD59-A6C34878D82A}">
                    <a16:rowId xmlns:a16="http://schemas.microsoft.com/office/drawing/2014/main" val="10000"/>
                  </a:ext>
                </a:extLst>
              </a:tr>
              <a:tr h="401741">
                <a:tc>
                  <a:txBody>
                    <a:bodyPr/>
                    <a:lstStyle/>
                    <a:p>
                      <a:pPr marL="0" marR="0" algn="just">
                        <a:lnSpc>
                          <a:spcPct val="150000"/>
                        </a:lnSpc>
                        <a:spcBef>
                          <a:spcPts val="0"/>
                        </a:spcBef>
                        <a:spcAft>
                          <a:spcPts val="0"/>
                        </a:spcAft>
                      </a:pPr>
                      <a:r>
                        <a:rPr lang="en-GB" sz="1600" dirty="0"/>
                        <a:t>D</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GB" sz="1600" dirty="0"/>
                        <a:t>4</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t>
                      </a:r>
                      <a:endParaRPr lang="en-US" sz="1600" dirty="0">
                        <a:latin typeface="+mj-lt"/>
                        <a:ea typeface="Times New Roman"/>
                      </a:endParaRPr>
                    </a:p>
                  </a:txBody>
                  <a:tcPr marL="68580" marR="68580" marT="0" marB="0"/>
                </a:tc>
                <a:extLst>
                  <a:ext uri="{0D108BD9-81ED-4DB2-BD59-A6C34878D82A}">
                    <a16:rowId xmlns:a16="http://schemas.microsoft.com/office/drawing/2014/main" val="10001"/>
                  </a:ext>
                </a:extLst>
              </a:tr>
              <a:tr h="607234">
                <a:tc>
                  <a:txBody>
                    <a:bodyPr/>
                    <a:lstStyle/>
                    <a:p>
                      <a:pPr marL="0" marR="0" algn="just">
                        <a:lnSpc>
                          <a:spcPct val="150000"/>
                        </a:lnSpc>
                        <a:spcBef>
                          <a:spcPts val="0"/>
                        </a:spcBef>
                        <a:spcAft>
                          <a:spcPts val="0"/>
                        </a:spcAft>
                      </a:pPr>
                      <a:r>
                        <a:rPr lang="en-GB" sz="1600" dirty="0"/>
                        <a:t>A</a:t>
                      </a:r>
                    </a:p>
                    <a:p>
                      <a:pPr marL="0" marR="0" algn="just">
                        <a:lnSpc>
                          <a:spcPct val="150000"/>
                        </a:lnSpc>
                        <a:spcBef>
                          <a:spcPts val="0"/>
                        </a:spcBef>
                        <a:spcAft>
                          <a:spcPts val="0"/>
                        </a:spcAft>
                      </a:pP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GB" sz="1600" dirty="0"/>
                        <a:t>6</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t>
                      </a:r>
                      <a:endParaRPr lang="en-US" sz="1600" dirty="0">
                        <a:latin typeface="+mj-lt"/>
                        <a:ea typeface="Times New Roman"/>
                      </a:endParaRPr>
                    </a:p>
                  </a:txBody>
                  <a:tcPr marL="68580" marR="68580" marT="0" marB="0"/>
                </a:tc>
                <a:extLst>
                  <a:ext uri="{0D108BD9-81ED-4DB2-BD59-A6C34878D82A}">
                    <a16:rowId xmlns:a16="http://schemas.microsoft.com/office/drawing/2014/main" val="10002"/>
                  </a:ext>
                </a:extLst>
              </a:tr>
              <a:tr h="401741">
                <a:tc>
                  <a:txBody>
                    <a:bodyPr/>
                    <a:lstStyle/>
                    <a:p>
                      <a:pPr marL="0" marR="0" algn="just">
                        <a:lnSpc>
                          <a:spcPct val="150000"/>
                        </a:lnSpc>
                        <a:spcBef>
                          <a:spcPts val="0"/>
                        </a:spcBef>
                        <a:spcAft>
                          <a:spcPts val="0"/>
                        </a:spcAft>
                      </a:pPr>
                      <a:r>
                        <a:rPr lang="en-US" sz="1600" dirty="0"/>
                        <a:t>F</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7</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D,A</a:t>
                      </a:r>
                      <a:endParaRPr lang="en-US" sz="1600" dirty="0">
                        <a:latin typeface="+mj-lt"/>
                        <a:ea typeface="Times New Roman"/>
                      </a:endParaRPr>
                    </a:p>
                  </a:txBody>
                  <a:tcPr marL="68580" marR="68580" marT="0" marB="0"/>
                </a:tc>
                <a:extLst>
                  <a:ext uri="{0D108BD9-81ED-4DB2-BD59-A6C34878D82A}">
                    <a16:rowId xmlns:a16="http://schemas.microsoft.com/office/drawing/2014/main" val="10003"/>
                  </a:ext>
                </a:extLst>
              </a:tr>
              <a:tr h="401741">
                <a:tc>
                  <a:txBody>
                    <a:bodyPr/>
                    <a:lstStyle/>
                    <a:p>
                      <a:pPr marL="0" marR="0" algn="just">
                        <a:lnSpc>
                          <a:spcPct val="150000"/>
                        </a:lnSpc>
                        <a:spcBef>
                          <a:spcPts val="0"/>
                        </a:spcBef>
                        <a:spcAft>
                          <a:spcPts val="0"/>
                        </a:spcAft>
                      </a:pPr>
                      <a:r>
                        <a:rPr lang="en-US" sz="1600" dirty="0"/>
                        <a:t>E</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8</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D</a:t>
                      </a:r>
                      <a:endParaRPr lang="en-US" sz="1600" dirty="0">
                        <a:latin typeface="+mj-lt"/>
                        <a:ea typeface="Times New Roman"/>
                      </a:endParaRPr>
                    </a:p>
                  </a:txBody>
                  <a:tcPr marL="68580" marR="68580" marT="0" marB="0"/>
                </a:tc>
                <a:extLst>
                  <a:ext uri="{0D108BD9-81ED-4DB2-BD59-A6C34878D82A}">
                    <a16:rowId xmlns:a16="http://schemas.microsoft.com/office/drawing/2014/main" val="10004"/>
                  </a:ext>
                </a:extLst>
              </a:tr>
              <a:tr h="401741">
                <a:tc>
                  <a:txBody>
                    <a:bodyPr/>
                    <a:lstStyle/>
                    <a:p>
                      <a:pPr marL="0" marR="0" algn="just">
                        <a:lnSpc>
                          <a:spcPct val="150000"/>
                        </a:lnSpc>
                        <a:spcBef>
                          <a:spcPts val="0"/>
                        </a:spcBef>
                        <a:spcAft>
                          <a:spcPts val="0"/>
                        </a:spcAft>
                      </a:pPr>
                      <a:r>
                        <a:rPr lang="en-US" sz="1600" dirty="0"/>
                        <a:t>G</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5</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F,E</a:t>
                      </a:r>
                      <a:endParaRPr lang="en-US" sz="1600" dirty="0">
                        <a:latin typeface="+mj-lt"/>
                        <a:ea typeface="Times New Roman"/>
                      </a:endParaRPr>
                    </a:p>
                  </a:txBody>
                  <a:tcPr marL="68580" marR="68580" marT="0" marB="0"/>
                </a:tc>
                <a:extLst>
                  <a:ext uri="{0D108BD9-81ED-4DB2-BD59-A6C34878D82A}">
                    <a16:rowId xmlns:a16="http://schemas.microsoft.com/office/drawing/2014/main" val="10005"/>
                  </a:ext>
                </a:extLst>
              </a:tr>
              <a:tr h="401741">
                <a:tc>
                  <a:txBody>
                    <a:bodyPr/>
                    <a:lstStyle/>
                    <a:p>
                      <a:pPr marL="0" marR="0" algn="just">
                        <a:lnSpc>
                          <a:spcPct val="150000"/>
                        </a:lnSpc>
                        <a:spcBef>
                          <a:spcPts val="0"/>
                        </a:spcBef>
                        <a:spcAft>
                          <a:spcPts val="0"/>
                        </a:spcAft>
                      </a:pPr>
                      <a:r>
                        <a:rPr lang="en-US" sz="1600" dirty="0"/>
                        <a:t>B</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5</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F</a:t>
                      </a:r>
                      <a:endParaRPr lang="en-US" sz="1600" dirty="0">
                        <a:latin typeface="+mj-lt"/>
                        <a:ea typeface="Times New Roman"/>
                      </a:endParaRPr>
                    </a:p>
                  </a:txBody>
                  <a:tcPr marL="68580" marR="68580" marT="0" marB="0"/>
                </a:tc>
                <a:extLst>
                  <a:ext uri="{0D108BD9-81ED-4DB2-BD59-A6C34878D82A}">
                    <a16:rowId xmlns:a16="http://schemas.microsoft.com/office/drawing/2014/main" val="10006"/>
                  </a:ext>
                </a:extLst>
              </a:tr>
              <a:tr h="401741">
                <a:tc>
                  <a:txBody>
                    <a:bodyPr/>
                    <a:lstStyle/>
                    <a:p>
                      <a:pPr marL="0" marR="0" algn="just">
                        <a:lnSpc>
                          <a:spcPct val="150000"/>
                        </a:lnSpc>
                        <a:spcBef>
                          <a:spcPts val="0"/>
                        </a:spcBef>
                        <a:spcAft>
                          <a:spcPts val="0"/>
                        </a:spcAft>
                      </a:pPr>
                      <a:r>
                        <a:rPr lang="en-US" sz="1600" dirty="0"/>
                        <a:t>H</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7</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G</a:t>
                      </a:r>
                      <a:endParaRPr lang="en-US" sz="1600" dirty="0">
                        <a:latin typeface="+mj-lt"/>
                        <a:ea typeface="Times New Roman"/>
                      </a:endParaRPr>
                    </a:p>
                  </a:txBody>
                  <a:tcPr marL="68580" marR="68580" marT="0" marB="0"/>
                </a:tc>
                <a:extLst>
                  <a:ext uri="{0D108BD9-81ED-4DB2-BD59-A6C34878D82A}">
                    <a16:rowId xmlns:a16="http://schemas.microsoft.com/office/drawing/2014/main" val="10007"/>
                  </a:ext>
                </a:extLst>
              </a:tr>
              <a:tr h="401741">
                <a:tc>
                  <a:txBody>
                    <a:bodyPr/>
                    <a:lstStyle/>
                    <a:p>
                      <a:pPr marL="0" marR="0" algn="just">
                        <a:lnSpc>
                          <a:spcPct val="150000"/>
                        </a:lnSpc>
                        <a:spcBef>
                          <a:spcPts val="0"/>
                        </a:spcBef>
                        <a:spcAft>
                          <a:spcPts val="0"/>
                        </a:spcAft>
                      </a:pPr>
                      <a:r>
                        <a:rPr lang="en-US" sz="1600" dirty="0"/>
                        <a:t>C</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8</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H</a:t>
                      </a:r>
                      <a:endParaRPr lang="en-US" sz="1600" dirty="0">
                        <a:latin typeface="+mj-lt"/>
                        <a:ea typeface="Times New Roman"/>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68497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864" y="620688"/>
            <a:ext cx="8229600" cy="990600"/>
          </a:xfrm>
        </p:spPr>
        <p:txBody>
          <a:bodyPr>
            <a:normAutofit fontScale="90000"/>
          </a:bodyPr>
          <a:lstStyle/>
          <a:p>
            <a:br>
              <a:rPr lang="en-US" dirty="0"/>
            </a:br>
            <a:r>
              <a:rPr lang="en-US" dirty="0"/>
              <a:t>Task 4</a:t>
            </a:r>
            <a:br>
              <a:rPr lang="en-US" dirty="0"/>
            </a:br>
            <a:endParaRPr lang="en-GB" dirty="0"/>
          </a:p>
        </p:txBody>
      </p:sp>
      <p:sp>
        <p:nvSpPr>
          <p:cNvPr id="3" name="Content Placeholder 2"/>
          <p:cNvSpPr>
            <a:spLocks noGrp="1"/>
          </p:cNvSpPr>
          <p:nvPr>
            <p:ph idx="1"/>
          </p:nvPr>
        </p:nvSpPr>
        <p:spPr>
          <a:xfrm>
            <a:off x="1919536" y="1988841"/>
            <a:ext cx="2880320" cy="4104456"/>
          </a:xfrm>
        </p:spPr>
        <p:txBody>
          <a:bodyPr>
            <a:normAutofit fontScale="85000" lnSpcReduction="20000"/>
          </a:bodyPr>
          <a:lstStyle/>
          <a:p>
            <a:pPr marL="0" indent="0">
              <a:buNone/>
            </a:pPr>
            <a:r>
              <a:rPr lang="en-US" sz="2400" dirty="0"/>
              <a:t>Working in pairs, complete the Network Diagram for this activity table</a:t>
            </a:r>
          </a:p>
          <a:p>
            <a:pPr marL="457200" indent="-457200">
              <a:buFont typeface="+mj-lt"/>
              <a:buAutoNum type="arabicPeriod"/>
            </a:pPr>
            <a:r>
              <a:rPr lang="en-US" sz="2400" dirty="0"/>
              <a:t>Draw the network diagram</a:t>
            </a:r>
          </a:p>
          <a:p>
            <a:pPr marL="457200" indent="-457200">
              <a:buFont typeface="+mj-lt"/>
              <a:buAutoNum type="arabicPeriod"/>
            </a:pPr>
            <a:r>
              <a:rPr lang="en-US" sz="2400" dirty="0"/>
              <a:t>Complete the forward pass</a:t>
            </a:r>
          </a:p>
          <a:p>
            <a:pPr marL="457200" indent="-457200">
              <a:buFont typeface="+mj-lt"/>
              <a:buAutoNum type="arabicPeriod"/>
            </a:pPr>
            <a:r>
              <a:rPr lang="en-US" sz="2400" dirty="0"/>
              <a:t>Complete the backward pass</a:t>
            </a:r>
          </a:p>
          <a:p>
            <a:pPr marL="457200" indent="-457200">
              <a:buFont typeface="+mj-lt"/>
              <a:buAutoNum type="arabicPeriod"/>
            </a:pPr>
            <a:r>
              <a:rPr lang="en-US" sz="2400" dirty="0"/>
              <a:t>What is the project duration?</a:t>
            </a:r>
          </a:p>
          <a:p>
            <a:pPr marL="457200" indent="-457200">
              <a:buFont typeface="+mj-lt"/>
              <a:buAutoNum type="arabicPeriod"/>
            </a:pPr>
            <a:r>
              <a:rPr lang="en-US" sz="2400" dirty="0"/>
              <a:t>Calculate the float</a:t>
            </a:r>
          </a:p>
          <a:p>
            <a:pPr marL="457200" indent="-457200">
              <a:buFont typeface="+mj-lt"/>
              <a:buAutoNum type="arabicPeriod"/>
            </a:pPr>
            <a:r>
              <a:rPr lang="en-US" sz="2400" dirty="0"/>
              <a:t>Identify the critical path </a:t>
            </a:r>
          </a:p>
          <a:p>
            <a:pPr marL="0" indent="0">
              <a:buNone/>
            </a:pPr>
            <a:endParaRPr lang="en-GB" sz="2400" dirty="0"/>
          </a:p>
        </p:txBody>
      </p:sp>
      <p:graphicFrame>
        <p:nvGraphicFramePr>
          <p:cNvPr id="6" name="Content Placeholder 3"/>
          <p:cNvGraphicFramePr>
            <a:graphicFrameLocks/>
          </p:cNvGraphicFramePr>
          <p:nvPr/>
        </p:nvGraphicFramePr>
        <p:xfrm>
          <a:off x="5015880" y="1936548"/>
          <a:ext cx="5256584" cy="4122527"/>
        </p:xfrm>
        <a:graphic>
          <a:graphicData uri="http://schemas.openxmlformats.org/drawingml/2006/table">
            <a:tbl>
              <a:tblPr bandRow="1">
                <a:tableStyleId>{C083E6E3-FA7D-4D7B-A595-EF9225AFEA82}</a:tableStyleId>
              </a:tblPr>
              <a:tblGrid>
                <a:gridCol w="1348696">
                  <a:extLst>
                    <a:ext uri="{9D8B030D-6E8A-4147-A177-3AD203B41FA5}">
                      <a16:colId xmlns:a16="http://schemas.microsoft.com/office/drawing/2014/main" val="20000"/>
                    </a:ext>
                  </a:extLst>
                </a:gridCol>
                <a:gridCol w="2265205">
                  <a:extLst>
                    <a:ext uri="{9D8B030D-6E8A-4147-A177-3AD203B41FA5}">
                      <a16:colId xmlns:a16="http://schemas.microsoft.com/office/drawing/2014/main" val="20001"/>
                    </a:ext>
                  </a:extLst>
                </a:gridCol>
                <a:gridCol w="1642683">
                  <a:extLst>
                    <a:ext uri="{9D8B030D-6E8A-4147-A177-3AD203B41FA5}">
                      <a16:colId xmlns:a16="http://schemas.microsoft.com/office/drawing/2014/main" val="20002"/>
                    </a:ext>
                  </a:extLst>
                </a:gridCol>
              </a:tblGrid>
              <a:tr h="587790">
                <a:tc>
                  <a:txBody>
                    <a:bodyPr/>
                    <a:lstStyle/>
                    <a:p>
                      <a:pPr marL="0" marR="0" algn="just">
                        <a:lnSpc>
                          <a:spcPct val="150000"/>
                        </a:lnSpc>
                        <a:spcBef>
                          <a:spcPts val="0"/>
                        </a:spcBef>
                        <a:spcAft>
                          <a:spcPts val="0"/>
                        </a:spcAft>
                      </a:pPr>
                      <a:r>
                        <a:rPr lang="en-GB" sz="1400" dirty="0"/>
                        <a:t>Code</a:t>
                      </a:r>
                      <a:endParaRPr lang="en-US" sz="1400" dirty="0">
                        <a:latin typeface="Times New Roman"/>
                        <a:ea typeface="Times New Roman"/>
                      </a:endParaRPr>
                    </a:p>
                  </a:txBody>
                  <a:tcPr marL="68580" marR="68580" marT="0" marB="0"/>
                </a:tc>
                <a:tc>
                  <a:txBody>
                    <a:bodyPr/>
                    <a:lstStyle/>
                    <a:p>
                      <a:pPr marL="0" marR="0" algn="l">
                        <a:lnSpc>
                          <a:spcPct val="150000"/>
                        </a:lnSpc>
                        <a:spcBef>
                          <a:spcPts val="0"/>
                        </a:spcBef>
                        <a:spcAft>
                          <a:spcPts val="0"/>
                        </a:spcAft>
                      </a:pPr>
                      <a:r>
                        <a:rPr lang="en-GB" sz="1400" dirty="0"/>
                        <a:t>Time Estimated (weeks)</a:t>
                      </a:r>
                      <a:endParaRPr lang="en-US" sz="1400" dirty="0">
                        <a:latin typeface="Times New Roman"/>
                        <a:ea typeface="Times New Roman"/>
                      </a:endParaRPr>
                    </a:p>
                  </a:txBody>
                  <a:tcPr marL="68580" marR="68580" marT="0" marB="0"/>
                </a:tc>
                <a:tc>
                  <a:txBody>
                    <a:bodyPr/>
                    <a:lstStyle/>
                    <a:p>
                      <a:pPr marL="0" marR="0" algn="just">
                        <a:lnSpc>
                          <a:spcPct val="150000"/>
                        </a:lnSpc>
                        <a:spcBef>
                          <a:spcPts val="0"/>
                        </a:spcBef>
                        <a:spcAft>
                          <a:spcPts val="0"/>
                        </a:spcAft>
                      </a:pPr>
                      <a:r>
                        <a:rPr lang="en-US" sz="1400" dirty="0"/>
                        <a:t>Immediate Predecessors</a:t>
                      </a:r>
                      <a:endParaRPr lang="en-US" sz="1400" dirty="0">
                        <a:latin typeface="Times New Roman"/>
                        <a:ea typeface="Times New Roman"/>
                      </a:endParaRPr>
                    </a:p>
                  </a:txBody>
                  <a:tcPr marL="68580" marR="68580" marT="0" marB="0"/>
                </a:tc>
                <a:extLst>
                  <a:ext uri="{0D108BD9-81ED-4DB2-BD59-A6C34878D82A}">
                    <a16:rowId xmlns:a16="http://schemas.microsoft.com/office/drawing/2014/main" val="10000"/>
                  </a:ext>
                </a:extLst>
              </a:tr>
              <a:tr h="374366">
                <a:tc>
                  <a:txBody>
                    <a:bodyPr/>
                    <a:lstStyle/>
                    <a:p>
                      <a:pPr marL="0" marR="0" algn="just">
                        <a:lnSpc>
                          <a:spcPct val="150000"/>
                        </a:lnSpc>
                        <a:spcBef>
                          <a:spcPts val="0"/>
                        </a:spcBef>
                        <a:spcAft>
                          <a:spcPts val="0"/>
                        </a:spcAft>
                      </a:pPr>
                      <a:r>
                        <a:rPr lang="en-US" sz="1600" dirty="0"/>
                        <a:t>A</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3</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t>
                      </a:r>
                      <a:endParaRPr lang="en-US" sz="1600" dirty="0">
                        <a:latin typeface="+mj-lt"/>
                        <a:ea typeface="Times New Roman"/>
                      </a:endParaRPr>
                    </a:p>
                  </a:txBody>
                  <a:tcPr marL="68580" marR="68580" marT="0" marB="0"/>
                </a:tc>
                <a:extLst>
                  <a:ext uri="{0D108BD9-81ED-4DB2-BD59-A6C34878D82A}">
                    <a16:rowId xmlns:a16="http://schemas.microsoft.com/office/drawing/2014/main" val="10001"/>
                  </a:ext>
                </a:extLst>
              </a:tr>
              <a:tr h="521745">
                <a:tc>
                  <a:txBody>
                    <a:bodyPr/>
                    <a:lstStyle/>
                    <a:p>
                      <a:pPr marL="0" marR="0" algn="just">
                        <a:lnSpc>
                          <a:spcPct val="150000"/>
                        </a:lnSpc>
                        <a:spcBef>
                          <a:spcPts val="0"/>
                        </a:spcBef>
                        <a:spcAft>
                          <a:spcPts val="0"/>
                        </a:spcAft>
                      </a:pPr>
                      <a:r>
                        <a:rPr lang="en-US" sz="1600" dirty="0"/>
                        <a:t>B</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6</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t>
                      </a:r>
                      <a:endParaRPr lang="en-US" sz="1600" dirty="0">
                        <a:latin typeface="+mj-lt"/>
                        <a:ea typeface="Times New Roman"/>
                      </a:endParaRPr>
                    </a:p>
                  </a:txBody>
                  <a:tcPr marL="68580" marR="68580" marT="0" marB="0"/>
                </a:tc>
                <a:extLst>
                  <a:ext uri="{0D108BD9-81ED-4DB2-BD59-A6C34878D82A}">
                    <a16:rowId xmlns:a16="http://schemas.microsoft.com/office/drawing/2014/main" val="10002"/>
                  </a:ext>
                </a:extLst>
              </a:tr>
              <a:tr h="374366">
                <a:tc>
                  <a:txBody>
                    <a:bodyPr/>
                    <a:lstStyle/>
                    <a:p>
                      <a:pPr marL="0" marR="0" algn="just">
                        <a:lnSpc>
                          <a:spcPct val="150000"/>
                        </a:lnSpc>
                        <a:spcBef>
                          <a:spcPts val="0"/>
                        </a:spcBef>
                        <a:spcAft>
                          <a:spcPts val="0"/>
                        </a:spcAft>
                      </a:pPr>
                      <a:r>
                        <a:rPr lang="en-US" sz="1600" dirty="0"/>
                        <a:t>C</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8</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a:t>
                      </a:r>
                      <a:endParaRPr lang="en-US" sz="1600" dirty="0">
                        <a:latin typeface="+mj-lt"/>
                        <a:ea typeface="Times New Roman"/>
                      </a:endParaRPr>
                    </a:p>
                  </a:txBody>
                  <a:tcPr marL="68580" marR="68580" marT="0" marB="0"/>
                </a:tc>
                <a:extLst>
                  <a:ext uri="{0D108BD9-81ED-4DB2-BD59-A6C34878D82A}">
                    <a16:rowId xmlns:a16="http://schemas.microsoft.com/office/drawing/2014/main" val="10003"/>
                  </a:ext>
                </a:extLst>
              </a:tr>
              <a:tr h="374366">
                <a:tc>
                  <a:txBody>
                    <a:bodyPr/>
                    <a:lstStyle/>
                    <a:p>
                      <a:pPr marL="0" marR="0" algn="just">
                        <a:lnSpc>
                          <a:spcPct val="150000"/>
                        </a:lnSpc>
                        <a:spcBef>
                          <a:spcPts val="0"/>
                        </a:spcBef>
                        <a:spcAft>
                          <a:spcPts val="0"/>
                        </a:spcAft>
                      </a:pPr>
                      <a:r>
                        <a:rPr lang="en-US" sz="1600" dirty="0"/>
                        <a:t>D</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7</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A</a:t>
                      </a:r>
                      <a:endParaRPr lang="en-US" sz="1600" dirty="0">
                        <a:latin typeface="+mj-lt"/>
                        <a:ea typeface="Times New Roman"/>
                      </a:endParaRPr>
                    </a:p>
                  </a:txBody>
                  <a:tcPr marL="68580" marR="68580" marT="0" marB="0"/>
                </a:tc>
                <a:extLst>
                  <a:ext uri="{0D108BD9-81ED-4DB2-BD59-A6C34878D82A}">
                    <a16:rowId xmlns:a16="http://schemas.microsoft.com/office/drawing/2014/main" val="10004"/>
                  </a:ext>
                </a:extLst>
              </a:tr>
              <a:tr h="374366">
                <a:tc>
                  <a:txBody>
                    <a:bodyPr/>
                    <a:lstStyle/>
                    <a:p>
                      <a:pPr marL="0" marR="0" algn="just">
                        <a:lnSpc>
                          <a:spcPct val="150000"/>
                        </a:lnSpc>
                        <a:spcBef>
                          <a:spcPts val="0"/>
                        </a:spcBef>
                        <a:spcAft>
                          <a:spcPts val="0"/>
                        </a:spcAft>
                      </a:pPr>
                      <a:r>
                        <a:rPr lang="en-US" sz="1600" dirty="0"/>
                        <a:t>E</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5</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B</a:t>
                      </a:r>
                      <a:endParaRPr lang="en-US" sz="1600" dirty="0">
                        <a:latin typeface="+mj-lt"/>
                        <a:ea typeface="Times New Roman"/>
                      </a:endParaRPr>
                    </a:p>
                  </a:txBody>
                  <a:tcPr marL="68580" marR="68580" marT="0" marB="0"/>
                </a:tc>
                <a:extLst>
                  <a:ext uri="{0D108BD9-81ED-4DB2-BD59-A6C34878D82A}">
                    <a16:rowId xmlns:a16="http://schemas.microsoft.com/office/drawing/2014/main" val="10005"/>
                  </a:ext>
                </a:extLst>
              </a:tr>
              <a:tr h="374366">
                <a:tc>
                  <a:txBody>
                    <a:bodyPr/>
                    <a:lstStyle/>
                    <a:p>
                      <a:pPr marL="0" marR="0" algn="just">
                        <a:lnSpc>
                          <a:spcPct val="150000"/>
                        </a:lnSpc>
                        <a:spcBef>
                          <a:spcPts val="0"/>
                        </a:spcBef>
                        <a:spcAft>
                          <a:spcPts val="0"/>
                        </a:spcAft>
                      </a:pPr>
                      <a:r>
                        <a:rPr lang="en-US" sz="1600" dirty="0"/>
                        <a:t>F</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10</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C</a:t>
                      </a:r>
                      <a:endParaRPr lang="en-US" sz="1600" dirty="0">
                        <a:latin typeface="+mj-lt"/>
                        <a:ea typeface="Times New Roman"/>
                      </a:endParaRPr>
                    </a:p>
                  </a:txBody>
                  <a:tcPr marL="68580" marR="68580" marT="0" marB="0"/>
                </a:tc>
                <a:extLst>
                  <a:ext uri="{0D108BD9-81ED-4DB2-BD59-A6C34878D82A}">
                    <a16:rowId xmlns:a16="http://schemas.microsoft.com/office/drawing/2014/main" val="10006"/>
                  </a:ext>
                </a:extLst>
              </a:tr>
              <a:tr h="374366">
                <a:tc>
                  <a:txBody>
                    <a:bodyPr/>
                    <a:lstStyle/>
                    <a:p>
                      <a:pPr marL="0" marR="0" algn="just">
                        <a:lnSpc>
                          <a:spcPct val="150000"/>
                        </a:lnSpc>
                        <a:spcBef>
                          <a:spcPts val="0"/>
                        </a:spcBef>
                        <a:spcAft>
                          <a:spcPts val="0"/>
                        </a:spcAft>
                      </a:pPr>
                      <a:r>
                        <a:rPr lang="en-US" sz="1600" dirty="0"/>
                        <a:t>G</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4</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C</a:t>
                      </a:r>
                      <a:endParaRPr lang="en-US" sz="1600" dirty="0">
                        <a:latin typeface="+mj-lt"/>
                        <a:ea typeface="Times New Roman"/>
                      </a:endParaRPr>
                    </a:p>
                  </a:txBody>
                  <a:tcPr marL="68580" marR="68580" marT="0" marB="0"/>
                </a:tc>
                <a:extLst>
                  <a:ext uri="{0D108BD9-81ED-4DB2-BD59-A6C34878D82A}">
                    <a16:rowId xmlns:a16="http://schemas.microsoft.com/office/drawing/2014/main" val="10007"/>
                  </a:ext>
                </a:extLst>
              </a:tr>
              <a:tr h="374366">
                <a:tc>
                  <a:txBody>
                    <a:bodyPr/>
                    <a:lstStyle/>
                    <a:p>
                      <a:pPr marL="0" marR="0" algn="just">
                        <a:lnSpc>
                          <a:spcPct val="150000"/>
                        </a:lnSpc>
                        <a:spcBef>
                          <a:spcPts val="0"/>
                        </a:spcBef>
                        <a:spcAft>
                          <a:spcPts val="0"/>
                        </a:spcAft>
                      </a:pPr>
                      <a:r>
                        <a:rPr lang="en-US" sz="1600" dirty="0"/>
                        <a:t>H</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5</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D,E,F</a:t>
                      </a:r>
                      <a:endParaRPr lang="en-US" sz="1600" dirty="0">
                        <a:latin typeface="+mj-lt"/>
                        <a:ea typeface="Times New Roman"/>
                      </a:endParaRPr>
                    </a:p>
                  </a:txBody>
                  <a:tcPr marL="68580" marR="68580" marT="0" marB="0"/>
                </a:tc>
                <a:extLst>
                  <a:ext uri="{0D108BD9-81ED-4DB2-BD59-A6C34878D82A}">
                    <a16:rowId xmlns:a16="http://schemas.microsoft.com/office/drawing/2014/main" val="10008"/>
                  </a:ext>
                </a:extLst>
              </a:tr>
              <a:tr h="374366">
                <a:tc>
                  <a:txBody>
                    <a:bodyPr/>
                    <a:lstStyle/>
                    <a:p>
                      <a:pPr marL="0" marR="0" algn="just">
                        <a:lnSpc>
                          <a:spcPct val="150000"/>
                        </a:lnSpc>
                        <a:spcBef>
                          <a:spcPts val="0"/>
                        </a:spcBef>
                        <a:spcAft>
                          <a:spcPts val="0"/>
                        </a:spcAft>
                      </a:pPr>
                      <a:r>
                        <a:rPr lang="en-US" sz="1600" dirty="0"/>
                        <a:t>I</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6</a:t>
                      </a:r>
                      <a:endParaRPr lang="en-US" sz="1600" dirty="0">
                        <a:latin typeface="+mj-lt"/>
                        <a:ea typeface="Times New Roman"/>
                      </a:endParaRPr>
                    </a:p>
                  </a:txBody>
                  <a:tcPr marL="68580" marR="68580" marT="0" marB="0"/>
                </a:tc>
                <a:tc>
                  <a:txBody>
                    <a:bodyPr/>
                    <a:lstStyle/>
                    <a:p>
                      <a:pPr marL="0" marR="0" algn="just">
                        <a:lnSpc>
                          <a:spcPct val="150000"/>
                        </a:lnSpc>
                        <a:spcBef>
                          <a:spcPts val="0"/>
                        </a:spcBef>
                        <a:spcAft>
                          <a:spcPts val="0"/>
                        </a:spcAft>
                      </a:pPr>
                      <a:r>
                        <a:rPr lang="en-US" sz="1600" dirty="0"/>
                        <a:t>G</a:t>
                      </a:r>
                      <a:endParaRPr lang="en-US" sz="1600" dirty="0">
                        <a:latin typeface="+mj-lt"/>
                        <a:ea typeface="Times New Roman"/>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948440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440160"/>
          </a:xfrm>
        </p:spPr>
        <p:txBody>
          <a:bodyPr>
            <a:normAutofit fontScale="90000"/>
          </a:bodyPr>
          <a:lstStyle/>
          <a:p>
            <a:br>
              <a:rPr lang="en-US" dirty="0"/>
            </a:br>
            <a:br>
              <a:rPr lang="en-US" dirty="0"/>
            </a:br>
            <a:br>
              <a:rPr lang="en-US" dirty="0"/>
            </a:br>
            <a:r>
              <a:rPr lang="en-US" dirty="0"/>
              <a:t>Task 5</a:t>
            </a:r>
            <a:br>
              <a:rPr lang="en-US" dirty="0"/>
            </a:br>
            <a:endParaRPr lang="en-GB" dirty="0"/>
          </a:p>
        </p:txBody>
      </p:sp>
      <p:sp>
        <p:nvSpPr>
          <p:cNvPr id="3" name="Content Placeholder 2"/>
          <p:cNvSpPr>
            <a:spLocks noGrp="1"/>
          </p:cNvSpPr>
          <p:nvPr>
            <p:ph idx="1"/>
          </p:nvPr>
        </p:nvSpPr>
        <p:spPr>
          <a:xfrm>
            <a:off x="1981200" y="1916832"/>
            <a:ext cx="2602632" cy="4104457"/>
          </a:xfrm>
        </p:spPr>
        <p:txBody>
          <a:bodyPr>
            <a:normAutofit fontScale="85000" lnSpcReduction="20000"/>
          </a:bodyPr>
          <a:lstStyle/>
          <a:p>
            <a:pPr marL="0" indent="0">
              <a:buNone/>
            </a:pPr>
            <a:r>
              <a:rPr lang="en-US" sz="2400" dirty="0"/>
              <a:t>Working in pairs, complete the Network Diagram for this activity table</a:t>
            </a:r>
          </a:p>
          <a:p>
            <a:pPr marL="457200" indent="-457200">
              <a:buFont typeface="+mj-lt"/>
              <a:buAutoNum type="arabicPeriod"/>
            </a:pPr>
            <a:r>
              <a:rPr lang="en-US" sz="2400" dirty="0"/>
              <a:t>Draw the network diagram</a:t>
            </a:r>
          </a:p>
          <a:p>
            <a:pPr marL="457200" indent="-457200">
              <a:buFont typeface="+mj-lt"/>
              <a:buAutoNum type="arabicPeriod"/>
            </a:pPr>
            <a:r>
              <a:rPr lang="en-US" sz="2400" dirty="0"/>
              <a:t>Complete the forward pass</a:t>
            </a:r>
          </a:p>
          <a:p>
            <a:pPr marL="457200" indent="-457200">
              <a:buFont typeface="+mj-lt"/>
              <a:buAutoNum type="arabicPeriod"/>
            </a:pPr>
            <a:r>
              <a:rPr lang="en-US" sz="2400" dirty="0"/>
              <a:t>Complete the backward pass</a:t>
            </a:r>
          </a:p>
          <a:p>
            <a:pPr marL="457200" indent="-457200">
              <a:buFont typeface="+mj-lt"/>
              <a:buAutoNum type="arabicPeriod"/>
            </a:pPr>
            <a:r>
              <a:rPr lang="en-US" sz="2400" dirty="0"/>
              <a:t>What is the project duration?</a:t>
            </a:r>
          </a:p>
          <a:p>
            <a:pPr marL="457200" indent="-457200">
              <a:buFont typeface="+mj-lt"/>
              <a:buAutoNum type="arabicPeriod"/>
            </a:pPr>
            <a:r>
              <a:rPr lang="en-US" sz="2400" dirty="0"/>
              <a:t>Calculate the float</a:t>
            </a:r>
          </a:p>
          <a:p>
            <a:pPr marL="457200" indent="-457200">
              <a:buFont typeface="+mj-lt"/>
              <a:buAutoNum type="arabicPeriod"/>
            </a:pPr>
            <a:r>
              <a:rPr lang="en-US" sz="2400" dirty="0"/>
              <a:t>Identify the critical path </a:t>
            </a:r>
          </a:p>
          <a:p>
            <a:pPr marL="0" indent="0">
              <a:buNone/>
            </a:pPr>
            <a:endParaRPr lang="en-GB" sz="2400" dirty="0"/>
          </a:p>
        </p:txBody>
      </p:sp>
      <p:graphicFrame>
        <p:nvGraphicFramePr>
          <p:cNvPr id="4" name="Table 3"/>
          <p:cNvGraphicFramePr>
            <a:graphicFrameLocks noGrp="1"/>
          </p:cNvGraphicFramePr>
          <p:nvPr/>
        </p:nvGraphicFramePr>
        <p:xfrm>
          <a:off x="4727849" y="1824040"/>
          <a:ext cx="4896543" cy="4078283"/>
        </p:xfrm>
        <a:graphic>
          <a:graphicData uri="http://schemas.openxmlformats.org/drawingml/2006/table">
            <a:tbl>
              <a:tblPr firstRow="1" bandRow="1">
                <a:tableStyleId>{5C22544A-7EE6-4342-B048-85BDC9FD1C3A}</a:tableStyleId>
              </a:tblPr>
              <a:tblGrid>
                <a:gridCol w="1632181">
                  <a:extLst>
                    <a:ext uri="{9D8B030D-6E8A-4147-A177-3AD203B41FA5}">
                      <a16:colId xmlns:a16="http://schemas.microsoft.com/office/drawing/2014/main" val="37489717"/>
                    </a:ext>
                  </a:extLst>
                </a:gridCol>
                <a:gridCol w="1632181">
                  <a:extLst>
                    <a:ext uri="{9D8B030D-6E8A-4147-A177-3AD203B41FA5}">
                      <a16:colId xmlns:a16="http://schemas.microsoft.com/office/drawing/2014/main" val="3917198486"/>
                    </a:ext>
                  </a:extLst>
                </a:gridCol>
                <a:gridCol w="1632181">
                  <a:extLst>
                    <a:ext uri="{9D8B030D-6E8A-4147-A177-3AD203B41FA5}">
                      <a16:colId xmlns:a16="http://schemas.microsoft.com/office/drawing/2014/main" val="616597505"/>
                    </a:ext>
                  </a:extLst>
                </a:gridCol>
              </a:tblGrid>
              <a:tr h="370753">
                <a:tc>
                  <a:txBody>
                    <a:bodyPr/>
                    <a:lstStyle/>
                    <a:p>
                      <a:r>
                        <a:rPr lang="en-US" sz="1800" dirty="0">
                          <a:solidFill>
                            <a:schemeClr val="tx1"/>
                          </a:solidFill>
                        </a:rPr>
                        <a:t>Activity</a:t>
                      </a:r>
                    </a:p>
                  </a:txBody>
                  <a:tcPr marT="45709" marB="45709"/>
                </a:tc>
                <a:tc>
                  <a:txBody>
                    <a:bodyPr/>
                    <a:lstStyle/>
                    <a:p>
                      <a:r>
                        <a:rPr lang="en-US" sz="1800" dirty="0">
                          <a:solidFill>
                            <a:schemeClr val="tx1"/>
                          </a:solidFill>
                        </a:rPr>
                        <a:t>Duration</a:t>
                      </a:r>
                    </a:p>
                  </a:txBody>
                  <a:tcPr marT="45709" marB="45709"/>
                </a:tc>
                <a:tc>
                  <a:txBody>
                    <a:bodyPr/>
                    <a:lstStyle/>
                    <a:p>
                      <a:r>
                        <a:rPr lang="en-US" sz="1800" dirty="0">
                          <a:solidFill>
                            <a:schemeClr val="tx1"/>
                          </a:solidFill>
                        </a:rPr>
                        <a:t>Predecessor</a:t>
                      </a:r>
                      <a:r>
                        <a:rPr lang="en-US" sz="1800" baseline="0" dirty="0">
                          <a:solidFill>
                            <a:schemeClr val="tx1"/>
                          </a:solidFill>
                        </a:rPr>
                        <a:t> </a:t>
                      </a:r>
                      <a:endParaRPr lang="en-US" sz="1800" dirty="0">
                        <a:solidFill>
                          <a:schemeClr val="tx1"/>
                        </a:solidFill>
                      </a:endParaRPr>
                    </a:p>
                  </a:txBody>
                  <a:tcPr marT="45709" marB="45709"/>
                </a:tc>
                <a:extLst>
                  <a:ext uri="{0D108BD9-81ED-4DB2-BD59-A6C34878D82A}">
                    <a16:rowId xmlns:a16="http://schemas.microsoft.com/office/drawing/2014/main" val="1687887830"/>
                  </a:ext>
                </a:extLst>
              </a:tr>
              <a:tr h="370753">
                <a:tc>
                  <a:txBody>
                    <a:bodyPr/>
                    <a:lstStyle/>
                    <a:p>
                      <a:pPr marL="0" indent="0">
                        <a:buNone/>
                      </a:pPr>
                      <a:r>
                        <a:rPr lang="en-US" sz="1800" dirty="0"/>
                        <a:t>A</a:t>
                      </a:r>
                    </a:p>
                  </a:txBody>
                  <a:tcPr marT="45709" marB="45709"/>
                </a:tc>
                <a:tc>
                  <a:txBody>
                    <a:bodyPr/>
                    <a:lstStyle/>
                    <a:p>
                      <a:r>
                        <a:rPr lang="en-US" sz="1800" dirty="0"/>
                        <a:t>1</a:t>
                      </a:r>
                    </a:p>
                  </a:txBody>
                  <a:tcPr marT="45709" marB="45709"/>
                </a:tc>
                <a:tc>
                  <a:txBody>
                    <a:bodyPr/>
                    <a:lstStyle/>
                    <a:p>
                      <a:r>
                        <a:rPr lang="en-US" sz="1800" dirty="0"/>
                        <a:t>-</a:t>
                      </a:r>
                    </a:p>
                  </a:txBody>
                  <a:tcPr marT="45709" marB="45709"/>
                </a:tc>
                <a:extLst>
                  <a:ext uri="{0D108BD9-81ED-4DB2-BD59-A6C34878D82A}">
                    <a16:rowId xmlns:a16="http://schemas.microsoft.com/office/drawing/2014/main" val="1603269477"/>
                  </a:ext>
                </a:extLst>
              </a:tr>
              <a:tr h="370753">
                <a:tc>
                  <a:txBody>
                    <a:bodyPr/>
                    <a:lstStyle/>
                    <a:p>
                      <a:r>
                        <a:rPr lang="en-US" sz="1800" dirty="0"/>
                        <a:t>B</a:t>
                      </a:r>
                    </a:p>
                  </a:txBody>
                  <a:tcPr marT="45709" marB="45709"/>
                </a:tc>
                <a:tc>
                  <a:txBody>
                    <a:bodyPr/>
                    <a:lstStyle/>
                    <a:p>
                      <a:r>
                        <a:rPr lang="en-US" sz="1800" dirty="0"/>
                        <a:t>2</a:t>
                      </a:r>
                    </a:p>
                  </a:txBody>
                  <a:tcPr marT="45709" marB="45709"/>
                </a:tc>
                <a:tc>
                  <a:txBody>
                    <a:bodyPr/>
                    <a:lstStyle/>
                    <a:p>
                      <a:r>
                        <a:rPr lang="en-US" sz="1800" dirty="0"/>
                        <a:t>-</a:t>
                      </a:r>
                    </a:p>
                  </a:txBody>
                  <a:tcPr marT="45709" marB="45709"/>
                </a:tc>
                <a:extLst>
                  <a:ext uri="{0D108BD9-81ED-4DB2-BD59-A6C34878D82A}">
                    <a16:rowId xmlns:a16="http://schemas.microsoft.com/office/drawing/2014/main" val="2273611299"/>
                  </a:ext>
                </a:extLst>
              </a:tr>
              <a:tr h="370753">
                <a:tc>
                  <a:txBody>
                    <a:bodyPr/>
                    <a:lstStyle/>
                    <a:p>
                      <a:r>
                        <a:rPr lang="en-US" sz="1800" dirty="0"/>
                        <a:t>C</a:t>
                      </a:r>
                    </a:p>
                  </a:txBody>
                  <a:tcPr marT="45709" marB="45709"/>
                </a:tc>
                <a:tc>
                  <a:txBody>
                    <a:bodyPr/>
                    <a:lstStyle/>
                    <a:p>
                      <a:r>
                        <a:rPr lang="en-US" sz="1800" dirty="0"/>
                        <a:t>3</a:t>
                      </a:r>
                    </a:p>
                  </a:txBody>
                  <a:tcPr marT="45709" marB="45709"/>
                </a:tc>
                <a:tc>
                  <a:txBody>
                    <a:bodyPr/>
                    <a:lstStyle/>
                    <a:p>
                      <a:r>
                        <a:rPr lang="en-US" sz="1800" dirty="0"/>
                        <a:t>-</a:t>
                      </a:r>
                    </a:p>
                  </a:txBody>
                  <a:tcPr marT="45709" marB="45709"/>
                </a:tc>
                <a:extLst>
                  <a:ext uri="{0D108BD9-81ED-4DB2-BD59-A6C34878D82A}">
                    <a16:rowId xmlns:a16="http://schemas.microsoft.com/office/drawing/2014/main" val="2920337763"/>
                  </a:ext>
                </a:extLst>
              </a:tr>
              <a:tr h="370753">
                <a:tc>
                  <a:txBody>
                    <a:bodyPr/>
                    <a:lstStyle/>
                    <a:p>
                      <a:r>
                        <a:rPr lang="en-US" sz="1800" dirty="0"/>
                        <a:t>D</a:t>
                      </a:r>
                    </a:p>
                  </a:txBody>
                  <a:tcPr marT="45709" marB="45709"/>
                </a:tc>
                <a:tc>
                  <a:txBody>
                    <a:bodyPr/>
                    <a:lstStyle/>
                    <a:p>
                      <a:r>
                        <a:rPr lang="en-US" sz="1800" dirty="0"/>
                        <a:t>4</a:t>
                      </a:r>
                    </a:p>
                  </a:txBody>
                  <a:tcPr marT="45709" marB="45709"/>
                </a:tc>
                <a:tc>
                  <a:txBody>
                    <a:bodyPr/>
                    <a:lstStyle/>
                    <a:p>
                      <a:r>
                        <a:rPr lang="en-US" sz="1800" dirty="0"/>
                        <a:t>A</a:t>
                      </a:r>
                    </a:p>
                  </a:txBody>
                  <a:tcPr marT="45709" marB="45709"/>
                </a:tc>
                <a:extLst>
                  <a:ext uri="{0D108BD9-81ED-4DB2-BD59-A6C34878D82A}">
                    <a16:rowId xmlns:a16="http://schemas.microsoft.com/office/drawing/2014/main" val="1706278767"/>
                  </a:ext>
                </a:extLst>
              </a:tr>
              <a:tr h="370753">
                <a:tc>
                  <a:txBody>
                    <a:bodyPr/>
                    <a:lstStyle/>
                    <a:p>
                      <a:r>
                        <a:rPr lang="en-US" sz="1800" dirty="0"/>
                        <a:t>E</a:t>
                      </a:r>
                    </a:p>
                  </a:txBody>
                  <a:tcPr marT="45709" marB="45709"/>
                </a:tc>
                <a:tc>
                  <a:txBody>
                    <a:bodyPr/>
                    <a:lstStyle/>
                    <a:p>
                      <a:r>
                        <a:rPr lang="en-US" sz="1800" dirty="0"/>
                        <a:t>5</a:t>
                      </a:r>
                    </a:p>
                  </a:txBody>
                  <a:tcPr marT="45709" marB="45709"/>
                </a:tc>
                <a:tc>
                  <a:txBody>
                    <a:bodyPr/>
                    <a:lstStyle/>
                    <a:p>
                      <a:r>
                        <a:rPr lang="en-US" sz="1800" dirty="0"/>
                        <a:t>B</a:t>
                      </a:r>
                    </a:p>
                  </a:txBody>
                  <a:tcPr marT="45709" marB="45709"/>
                </a:tc>
                <a:extLst>
                  <a:ext uri="{0D108BD9-81ED-4DB2-BD59-A6C34878D82A}">
                    <a16:rowId xmlns:a16="http://schemas.microsoft.com/office/drawing/2014/main" val="1397378926"/>
                  </a:ext>
                </a:extLst>
              </a:tr>
              <a:tr h="370753">
                <a:tc>
                  <a:txBody>
                    <a:bodyPr/>
                    <a:lstStyle/>
                    <a:p>
                      <a:r>
                        <a:rPr lang="en-US" sz="1800" dirty="0"/>
                        <a:t>F</a:t>
                      </a:r>
                    </a:p>
                  </a:txBody>
                  <a:tcPr marT="45709" marB="45709"/>
                </a:tc>
                <a:tc>
                  <a:txBody>
                    <a:bodyPr/>
                    <a:lstStyle/>
                    <a:p>
                      <a:r>
                        <a:rPr lang="en-US" sz="1800" dirty="0"/>
                        <a:t>4</a:t>
                      </a:r>
                    </a:p>
                  </a:txBody>
                  <a:tcPr marT="45709" marB="45709"/>
                </a:tc>
                <a:tc>
                  <a:txBody>
                    <a:bodyPr/>
                    <a:lstStyle/>
                    <a:p>
                      <a:r>
                        <a:rPr lang="en-US" sz="1800" dirty="0"/>
                        <a:t>B</a:t>
                      </a:r>
                    </a:p>
                  </a:txBody>
                  <a:tcPr marT="45709" marB="45709"/>
                </a:tc>
                <a:extLst>
                  <a:ext uri="{0D108BD9-81ED-4DB2-BD59-A6C34878D82A}">
                    <a16:rowId xmlns:a16="http://schemas.microsoft.com/office/drawing/2014/main" val="2809191807"/>
                  </a:ext>
                </a:extLst>
              </a:tr>
              <a:tr h="370753">
                <a:tc>
                  <a:txBody>
                    <a:bodyPr/>
                    <a:lstStyle/>
                    <a:p>
                      <a:r>
                        <a:rPr lang="en-US" sz="1800" dirty="0"/>
                        <a:t>G</a:t>
                      </a:r>
                    </a:p>
                  </a:txBody>
                  <a:tcPr marT="45709" marB="45709"/>
                </a:tc>
                <a:tc>
                  <a:txBody>
                    <a:bodyPr/>
                    <a:lstStyle/>
                    <a:p>
                      <a:r>
                        <a:rPr lang="en-US" sz="1800" dirty="0"/>
                        <a:t>6</a:t>
                      </a:r>
                    </a:p>
                  </a:txBody>
                  <a:tcPr marT="45709" marB="45709"/>
                </a:tc>
                <a:tc>
                  <a:txBody>
                    <a:bodyPr/>
                    <a:lstStyle/>
                    <a:p>
                      <a:r>
                        <a:rPr lang="en-US" sz="1800" dirty="0"/>
                        <a:t>C</a:t>
                      </a:r>
                    </a:p>
                  </a:txBody>
                  <a:tcPr marT="45709" marB="45709"/>
                </a:tc>
                <a:extLst>
                  <a:ext uri="{0D108BD9-81ED-4DB2-BD59-A6C34878D82A}">
                    <a16:rowId xmlns:a16="http://schemas.microsoft.com/office/drawing/2014/main" val="1820272807"/>
                  </a:ext>
                </a:extLst>
              </a:tr>
              <a:tr h="370753">
                <a:tc>
                  <a:txBody>
                    <a:bodyPr/>
                    <a:lstStyle/>
                    <a:p>
                      <a:r>
                        <a:rPr lang="en-US" sz="1800" dirty="0"/>
                        <a:t>H</a:t>
                      </a:r>
                    </a:p>
                  </a:txBody>
                  <a:tcPr marT="45709" marB="45709"/>
                </a:tc>
                <a:tc>
                  <a:txBody>
                    <a:bodyPr/>
                    <a:lstStyle/>
                    <a:p>
                      <a:r>
                        <a:rPr lang="en-US" sz="1800" dirty="0"/>
                        <a:t>6</a:t>
                      </a:r>
                    </a:p>
                  </a:txBody>
                  <a:tcPr marT="45709" marB="45709"/>
                </a:tc>
                <a:tc>
                  <a:txBody>
                    <a:bodyPr/>
                    <a:lstStyle/>
                    <a:p>
                      <a:r>
                        <a:rPr lang="en-US" sz="1800" dirty="0"/>
                        <a:t>D, E</a:t>
                      </a:r>
                    </a:p>
                  </a:txBody>
                  <a:tcPr marT="45709" marB="45709"/>
                </a:tc>
                <a:extLst>
                  <a:ext uri="{0D108BD9-81ED-4DB2-BD59-A6C34878D82A}">
                    <a16:rowId xmlns:a16="http://schemas.microsoft.com/office/drawing/2014/main" val="3401483692"/>
                  </a:ext>
                </a:extLst>
              </a:tr>
              <a:tr h="370753">
                <a:tc>
                  <a:txBody>
                    <a:bodyPr/>
                    <a:lstStyle/>
                    <a:p>
                      <a:r>
                        <a:rPr lang="en-US" sz="1800" dirty="0"/>
                        <a:t>I</a:t>
                      </a:r>
                    </a:p>
                  </a:txBody>
                  <a:tcPr marT="45709" marB="45709"/>
                </a:tc>
                <a:tc>
                  <a:txBody>
                    <a:bodyPr/>
                    <a:lstStyle/>
                    <a:p>
                      <a:r>
                        <a:rPr lang="en-US" sz="1800" dirty="0"/>
                        <a:t>2</a:t>
                      </a:r>
                    </a:p>
                  </a:txBody>
                  <a:tcPr marT="45709" marB="45709"/>
                </a:tc>
                <a:tc>
                  <a:txBody>
                    <a:bodyPr/>
                    <a:lstStyle/>
                    <a:p>
                      <a:r>
                        <a:rPr lang="en-US" sz="1800" dirty="0"/>
                        <a:t>G</a:t>
                      </a:r>
                    </a:p>
                  </a:txBody>
                  <a:tcPr marT="45709" marB="45709"/>
                </a:tc>
                <a:extLst>
                  <a:ext uri="{0D108BD9-81ED-4DB2-BD59-A6C34878D82A}">
                    <a16:rowId xmlns:a16="http://schemas.microsoft.com/office/drawing/2014/main" val="2865537901"/>
                  </a:ext>
                </a:extLst>
              </a:tr>
              <a:tr h="370753">
                <a:tc>
                  <a:txBody>
                    <a:bodyPr/>
                    <a:lstStyle/>
                    <a:p>
                      <a:r>
                        <a:rPr lang="en-US" sz="1800" dirty="0"/>
                        <a:t>J</a:t>
                      </a:r>
                    </a:p>
                  </a:txBody>
                  <a:tcPr marT="45709" marB="45709"/>
                </a:tc>
                <a:tc>
                  <a:txBody>
                    <a:bodyPr/>
                    <a:lstStyle/>
                    <a:p>
                      <a:r>
                        <a:rPr lang="en-US" sz="1800" dirty="0"/>
                        <a:t>3</a:t>
                      </a:r>
                    </a:p>
                  </a:txBody>
                  <a:tcPr marT="45709" marB="45709"/>
                </a:tc>
                <a:tc>
                  <a:txBody>
                    <a:bodyPr/>
                    <a:lstStyle/>
                    <a:p>
                      <a:r>
                        <a:rPr lang="en-US" sz="1800" dirty="0"/>
                        <a:t>H, F, I</a:t>
                      </a:r>
                    </a:p>
                  </a:txBody>
                  <a:tcPr marT="45709" marB="45709"/>
                </a:tc>
                <a:extLst>
                  <a:ext uri="{0D108BD9-81ED-4DB2-BD59-A6C34878D82A}">
                    <a16:rowId xmlns:a16="http://schemas.microsoft.com/office/drawing/2014/main" val="52881987"/>
                  </a:ext>
                </a:extLst>
              </a:tr>
            </a:tbl>
          </a:graphicData>
        </a:graphic>
      </p:graphicFrame>
    </p:spTree>
    <p:extLst>
      <p:ext uri="{BB962C8B-B14F-4D97-AF65-F5344CB8AC3E}">
        <p14:creationId xmlns:p14="http://schemas.microsoft.com/office/powerpoint/2010/main" val="27385648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296144"/>
          </a:xfrm>
        </p:spPr>
        <p:txBody>
          <a:bodyPr>
            <a:normAutofit fontScale="90000"/>
          </a:bodyPr>
          <a:lstStyle/>
          <a:p>
            <a:br>
              <a:rPr lang="en-US" dirty="0"/>
            </a:br>
            <a:r>
              <a:rPr lang="en-US" dirty="0"/>
              <a:t>Task 6</a:t>
            </a:r>
            <a:br>
              <a:rPr lang="en-US" dirty="0"/>
            </a:br>
            <a:endParaRPr lang="en-GB" dirty="0"/>
          </a:p>
        </p:txBody>
      </p:sp>
      <p:sp>
        <p:nvSpPr>
          <p:cNvPr id="3" name="Content Placeholder 2"/>
          <p:cNvSpPr>
            <a:spLocks noGrp="1"/>
          </p:cNvSpPr>
          <p:nvPr>
            <p:ph idx="1"/>
          </p:nvPr>
        </p:nvSpPr>
        <p:spPr>
          <a:xfrm>
            <a:off x="1981200" y="1844824"/>
            <a:ext cx="2602632" cy="4248473"/>
          </a:xfrm>
        </p:spPr>
        <p:txBody>
          <a:bodyPr>
            <a:normAutofit fontScale="62500" lnSpcReduction="20000"/>
          </a:bodyPr>
          <a:lstStyle/>
          <a:p>
            <a:pPr marL="0" indent="0">
              <a:buNone/>
            </a:pPr>
            <a:r>
              <a:rPr lang="en-US" sz="2200" dirty="0"/>
              <a:t>Working in pairs, complete the Network Diagram for this activity table</a:t>
            </a:r>
          </a:p>
          <a:p>
            <a:pPr marL="457200" indent="-457200">
              <a:buFont typeface="+mj-lt"/>
              <a:buAutoNum type="arabicPeriod"/>
            </a:pPr>
            <a:r>
              <a:rPr lang="en-US" sz="2200" dirty="0"/>
              <a:t>Estimate duration using the PERT formula</a:t>
            </a:r>
          </a:p>
          <a:p>
            <a:pPr marL="457200" indent="-457200">
              <a:buFont typeface="+mj-lt"/>
              <a:buAutoNum type="arabicPeriod"/>
            </a:pPr>
            <a:r>
              <a:rPr lang="en-US" sz="2200" dirty="0"/>
              <a:t>Draw the network diagram</a:t>
            </a:r>
          </a:p>
          <a:p>
            <a:pPr marL="457200" indent="-457200">
              <a:buFont typeface="+mj-lt"/>
              <a:buAutoNum type="arabicPeriod"/>
            </a:pPr>
            <a:r>
              <a:rPr lang="en-US" sz="2200" dirty="0"/>
              <a:t>Complete the forward pass</a:t>
            </a:r>
          </a:p>
          <a:p>
            <a:pPr marL="457200" indent="-457200">
              <a:buFont typeface="+mj-lt"/>
              <a:buAutoNum type="arabicPeriod"/>
            </a:pPr>
            <a:r>
              <a:rPr lang="en-US" sz="2200" dirty="0"/>
              <a:t>Complete the backward pass</a:t>
            </a:r>
          </a:p>
          <a:p>
            <a:pPr marL="457200" indent="-457200">
              <a:buFont typeface="+mj-lt"/>
              <a:buAutoNum type="arabicPeriod"/>
            </a:pPr>
            <a:r>
              <a:rPr lang="en-US" sz="2200" dirty="0"/>
              <a:t>What is the project duration?</a:t>
            </a:r>
          </a:p>
          <a:p>
            <a:pPr marL="457200" indent="-457200">
              <a:buFont typeface="+mj-lt"/>
              <a:buAutoNum type="arabicPeriod"/>
            </a:pPr>
            <a:r>
              <a:rPr lang="en-US" sz="2200" dirty="0"/>
              <a:t>Calculate the float</a:t>
            </a:r>
          </a:p>
          <a:p>
            <a:pPr marL="457200" indent="-457200">
              <a:buFont typeface="+mj-lt"/>
              <a:buAutoNum type="arabicPeriod"/>
            </a:pPr>
            <a:r>
              <a:rPr lang="en-US" sz="2200" dirty="0"/>
              <a:t>Calculate the length of each path.  Identify the shortest path</a:t>
            </a:r>
          </a:p>
          <a:p>
            <a:pPr marL="457200" indent="-457200">
              <a:buFont typeface="+mj-lt"/>
              <a:buAutoNum type="arabicPeriod"/>
            </a:pPr>
            <a:r>
              <a:rPr lang="en-US" sz="2200" dirty="0"/>
              <a:t>Identify the critical path </a:t>
            </a:r>
          </a:p>
          <a:p>
            <a:pPr marL="457200" indent="-457200">
              <a:buFont typeface="+mj-lt"/>
              <a:buAutoNum type="arabicPeriod"/>
            </a:pPr>
            <a:r>
              <a:rPr lang="en-US" sz="2200" dirty="0"/>
              <a:t>Create this project in MS Project and produce a Gantt Chart showing the critical path</a:t>
            </a:r>
          </a:p>
          <a:p>
            <a:pPr marL="0" indent="0">
              <a:buNone/>
            </a:pPr>
            <a:endParaRPr lang="en-GB" sz="2400" dirty="0"/>
          </a:p>
        </p:txBody>
      </p:sp>
      <p:graphicFrame>
        <p:nvGraphicFramePr>
          <p:cNvPr id="5" name="Table 4"/>
          <p:cNvGraphicFramePr>
            <a:graphicFrameLocks noGrp="1"/>
          </p:cNvGraphicFramePr>
          <p:nvPr/>
        </p:nvGraphicFramePr>
        <p:xfrm>
          <a:off x="5303912" y="1844823"/>
          <a:ext cx="4752526" cy="3996646"/>
        </p:xfrm>
        <a:graphic>
          <a:graphicData uri="http://schemas.openxmlformats.org/drawingml/2006/table">
            <a:tbl>
              <a:tblPr bandRow="1">
                <a:tableStyleId>{0E3FDE45-AF77-4B5C-9715-49D594BDF05E}</a:tableStyleId>
              </a:tblPr>
              <a:tblGrid>
                <a:gridCol w="830326">
                  <a:extLst>
                    <a:ext uri="{9D8B030D-6E8A-4147-A177-3AD203B41FA5}">
                      <a16:colId xmlns:a16="http://schemas.microsoft.com/office/drawing/2014/main" val="20000"/>
                    </a:ext>
                  </a:extLst>
                </a:gridCol>
                <a:gridCol w="906804">
                  <a:extLst>
                    <a:ext uri="{9D8B030D-6E8A-4147-A177-3AD203B41FA5}">
                      <a16:colId xmlns:a16="http://schemas.microsoft.com/office/drawing/2014/main" val="20001"/>
                    </a:ext>
                  </a:extLst>
                </a:gridCol>
                <a:gridCol w="906804">
                  <a:extLst>
                    <a:ext uri="{9D8B030D-6E8A-4147-A177-3AD203B41FA5}">
                      <a16:colId xmlns:a16="http://schemas.microsoft.com/office/drawing/2014/main" val="20002"/>
                    </a:ext>
                  </a:extLst>
                </a:gridCol>
                <a:gridCol w="750727">
                  <a:extLst>
                    <a:ext uri="{9D8B030D-6E8A-4147-A177-3AD203B41FA5}">
                      <a16:colId xmlns:a16="http://schemas.microsoft.com/office/drawing/2014/main" val="20003"/>
                    </a:ext>
                  </a:extLst>
                </a:gridCol>
                <a:gridCol w="855300">
                  <a:extLst>
                    <a:ext uri="{9D8B030D-6E8A-4147-A177-3AD203B41FA5}">
                      <a16:colId xmlns:a16="http://schemas.microsoft.com/office/drawing/2014/main" val="20004"/>
                    </a:ext>
                  </a:extLst>
                </a:gridCol>
                <a:gridCol w="502565">
                  <a:extLst>
                    <a:ext uri="{9D8B030D-6E8A-4147-A177-3AD203B41FA5}">
                      <a16:colId xmlns:a16="http://schemas.microsoft.com/office/drawing/2014/main" val="20005"/>
                    </a:ext>
                  </a:extLst>
                </a:gridCol>
              </a:tblGrid>
              <a:tr h="398446">
                <a:tc rowSpan="2">
                  <a:txBody>
                    <a:bodyPr/>
                    <a:lstStyle/>
                    <a:p>
                      <a:pPr algn="ctr" rtl="0" fontAlgn="ctr"/>
                      <a:r>
                        <a:rPr lang="en-US" sz="1200" u="none" strike="noStrike" dirty="0">
                          <a:effectLst/>
                        </a:rPr>
                        <a:t>Code</a:t>
                      </a:r>
                      <a:endParaRPr lang="en-US" sz="1200" b="1" i="0" u="none" strike="noStrike" dirty="0">
                        <a:solidFill>
                          <a:srgbClr val="000000"/>
                        </a:solidFill>
                        <a:effectLst/>
                        <a:latin typeface="Verdana" panose="020B0604030504040204" pitchFamily="34" charset="0"/>
                      </a:endParaRPr>
                    </a:p>
                  </a:txBody>
                  <a:tcPr marL="7620" marR="7620" marT="7620" marB="0" anchor="ctr"/>
                </a:tc>
                <a:tc gridSpan="3">
                  <a:txBody>
                    <a:bodyPr/>
                    <a:lstStyle/>
                    <a:p>
                      <a:pPr algn="ctr" rtl="0" fontAlgn="ctr"/>
                      <a:r>
                        <a:rPr lang="en-US" sz="1200" u="none" strike="noStrike" dirty="0">
                          <a:effectLst/>
                        </a:rPr>
                        <a:t>Estimated Duration in Weeks</a:t>
                      </a:r>
                      <a:endParaRPr lang="en-US" sz="1200" b="1" i="0" u="none" strike="noStrike" dirty="0">
                        <a:solidFill>
                          <a:srgbClr val="000000"/>
                        </a:solidFill>
                        <a:effectLst/>
                        <a:latin typeface="Verdana" panose="020B0604030504040204" pitchFamily="34" charset="0"/>
                      </a:endParaRPr>
                    </a:p>
                  </a:txBody>
                  <a:tcPr marL="7620" marR="7620" marT="7620" marB="0" anchor="ctr"/>
                </a:tc>
                <a:tc hMerge="1">
                  <a:txBody>
                    <a:bodyPr/>
                    <a:lstStyle/>
                    <a:p>
                      <a:endParaRPr lang="en-US"/>
                    </a:p>
                  </a:txBody>
                  <a:tcPr/>
                </a:tc>
                <a:tc hMerge="1">
                  <a:txBody>
                    <a:bodyPr/>
                    <a:lstStyle/>
                    <a:p>
                      <a:endParaRPr lang="en-US"/>
                    </a:p>
                  </a:txBody>
                  <a:tcPr/>
                </a:tc>
                <a:tc rowSpan="2">
                  <a:txBody>
                    <a:bodyPr/>
                    <a:lstStyle/>
                    <a:p>
                      <a:pPr algn="ctr" rtl="0" fontAlgn="ctr"/>
                      <a:r>
                        <a:rPr lang="en-US" sz="1200" u="none" strike="noStrike">
                          <a:effectLst/>
                        </a:rPr>
                        <a:t>PERT duration</a:t>
                      </a:r>
                      <a:endParaRPr lang="en-US" sz="1200" b="1" i="0" u="none" strike="noStrike">
                        <a:solidFill>
                          <a:srgbClr val="000000"/>
                        </a:solidFill>
                        <a:effectLst/>
                        <a:latin typeface="Verdana" panose="020B0604030504040204" pitchFamily="34" charset="0"/>
                      </a:endParaRPr>
                    </a:p>
                  </a:txBody>
                  <a:tcPr marL="7620" marR="7620" marT="7620" marB="0" anchor="ctr"/>
                </a:tc>
                <a:tc rowSpan="2">
                  <a:txBody>
                    <a:bodyPr/>
                    <a:lstStyle/>
                    <a:p>
                      <a:pPr algn="just" rtl="0" fontAlgn="ctr"/>
                      <a:r>
                        <a:rPr lang="en-US" sz="1200" u="none" strike="noStrike" dirty="0">
                          <a:effectLst/>
                        </a:rPr>
                        <a:t>Predecessor</a:t>
                      </a:r>
                      <a:endParaRPr lang="en-US" sz="1200" b="1" i="0" u="none" strike="noStrike" dirty="0">
                        <a:solidFill>
                          <a:srgbClr val="000000"/>
                        </a:solidFill>
                        <a:effectLst/>
                        <a:latin typeface="Verdana" panose="020B0604030504040204" pitchFamily="34" charset="0"/>
                      </a:endParaRPr>
                    </a:p>
                  </a:txBody>
                  <a:tcPr marL="7620" marR="7620" marT="7620" marB="0" anchor="ctr"/>
                </a:tc>
                <a:extLst>
                  <a:ext uri="{0D108BD9-81ED-4DB2-BD59-A6C34878D82A}">
                    <a16:rowId xmlns:a16="http://schemas.microsoft.com/office/drawing/2014/main" val="10000"/>
                  </a:ext>
                </a:extLst>
              </a:tr>
              <a:tr h="676352">
                <a:tc vMerge="1">
                  <a:txBody>
                    <a:bodyPr/>
                    <a:lstStyle/>
                    <a:p>
                      <a:endParaRPr lang="en-US"/>
                    </a:p>
                  </a:txBody>
                  <a:tcPr/>
                </a:tc>
                <a:tc>
                  <a:txBody>
                    <a:bodyPr/>
                    <a:lstStyle/>
                    <a:p>
                      <a:pPr algn="ctr" rtl="0" fontAlgn="ctr"/>
                      <a:r>
                        <a:rPr lang="en-US" sz="1200" b="1" i="0" u="none" strike="noStrike" kern="1200" dirty="0">
                          <a:solidFill>
                            <a:srgbClr val="000000"/>
                          </a:solidFill>
                          <a:effectLst/>
                          <a:latin typeface="Verdana" panose="020B0604030504040204" pitchFamily="34" charset="0"/>
                          <a:ea typeface="+mn-ea"/>
                          <a:cs typeface="+mn-cs"/>
                        </a:rPr>
                        <a:t>Optimistic</a:t>
                      </a:r>
                    </a:p>
                  </a:txBody>
                  <a:tcPr marL="7620" marR="7620" marT="7620" marB="0" anchor="ctr">
                    <a:solidFill>
                      <a:schemeClr val="accent2">
                        <a:lumMod val="20000"/>
                        <a:lumOff val="80000"/>
                      </a:schemeClr>
                    </a:solidFill>
                  </a:tcPr>
                </a:tc>
                <a:tc>
                  <a:txBody>
                    <a:bodyPr/>
                    <a:lstStyle/>
                    <a:p>
                      <a:pPr algn="ctr" rtl="0" fontAlgn="ctr"/>
                      <a:r>
                        <a:rPr lang="en-US" sz="1200" b="1" u="none" strike="noStrike" dirty="0">
                          <a:effectLst/>
                        </a:rPr>
                        <a:t>Most Likely</a:t>
                      </a:r>
                      <a:endParaRPr lang="en-US" sz="1200" b="1" i="0" u="none" strike="noStrike" dirty="0">
                        <a:solidFill>
                          <a:srgbClr val="000000"/>
                        </a:solidFill>
                        <a:effectLst/>
                        <a:latin typeface="Verdana" panose="020B0604030504040204" pitchFamily="34" charset="0"/>
                      </a:endParaRPr>
                    </a:p>
                  </a:txBody>
                  <a:tcPr marL="7620" marR="7620" marT="7620" marB="0" anchor="ctr">
                    <a:solidFill>
                      <a:schemeClr val="accent2">
                        <a:lumMod val="20000"/>
                        <a:lumOff val="80000"/>
                      </a:schemeClr>
                    </a:solidFill>
                  </a:tcPr>
                </a:tc>
                <a:tc>
                  <a:txBody>
                    <a:bodyPr/>
                    <a:lstStyle/>
                    <a:p>
                      <a:pPr algn="ctr" rtl="0" fontAlgn="ctr"/>
                      <a:r>
                        <a:rPr lang="en-US" sz="1200" b="1" u="none" strike="noStrike" dirty="0">
                          <a:effectLst/>
                        </a:rPr>
                        <a:t>Pessimistic</a:t>
                      </a:r>
                      <a:endParaRPr lang="en-US" sz="1200" b="1" i="0" u="none" strike="noStrike" dirty="0">
                        <a:solidFill>
                          <a:srgbClr val="000000"/>
                        </a:solidFill>
                        <a:effectLst/>
                        <a:latin typeface="Verdana" panose="020B0604030504040204" pitchFamily="34" charset="0"/>
                      </a:endParaRPr>
                    </a:p>
                  </a:txBody>
                  <a:tcPr marL="7620" marR="7620" marT="7620" marB="0" anchor="ctr">
                    <a:solidFill>
                      <a:schemeClr val="accent2">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65231">
                <a:tc>
                  <a:txBody>
                    <a:bodyPr/>
                    <a:lstStyle/>
                    <a:p>
                      <a:pPr algn="ctr" rtl="0" fontAlgn="ctr"/>
                      <a:r>
                        <a:rPr lang="en-US" sz="1200" u="none" strike="noStrike" dirty="0">
                          <a:effectLst/>
                        </a:rPr>
                        <a:t>A</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2</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5</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8</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2"/>
                  </a:ext>
                </a:extLst>
              </a:tr>
              <a:tr h="365231">
                <a:tc>
                  <a:txBody>
                    <a:bodyPr/>
                    <a:lstStyle/>
                    <a:p>
                      <a:pPr algn="ctr" rtl="0" fontAlgn="ctr"/>
                      <a:r>
                        <a:rPr lang="en-US" sz="1200" u="none" strike="noStrike" dirty="0">
                          <a:effectLst/>
                        </a:rPr>
                        <a:t>B</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2</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4</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6</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A</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3"/>
                  </a:ext>
                </a:extLst>
              </a:tr>
              <a:tr h="365231">
                <a:tc>
                  <a:txBody>
                    <a:bodyPr/>
                    <a:lstStyle/>
                    <a:p>
                      <a:pPr algn="ctr" rtl="0" fontAlgn="ctr"/>
                      <a:r>
                        <a:rPr lang="en-US" sz="1200" u="none" strike="noStrike" dirty="0">
                          <a:effectLst/>
                        </a:rPr>
                        <a:t>C</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3</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5</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15</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A</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4"/>
                  </a:ext>
                </a:extLst>
              </a:tr>
              <a:tr h="365231">
                <a:tc>
                  <a:txBody>
                    <a:bodyPr/>
                    <a:lstStyle/>
                    <a:p>
                      <a:pPr algn="ctr" rtl="0" fontAlgn="ctr"/>
                      <a:r>
                        <a:rPr lang="en-US" sz="1200" u="none" strike="noStrike" dirty="0">
                          <a:effectLst/>
                        </a:rPr>
                        <a:t>D</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1</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1</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3</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A</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5"/>
                  </a:ext>
                </a:extLst>
              </a:tr>
              <a:tr h="365231">
                <a:tc>
                  <a:txBody>
                    <a:bodyPr/>
                    <a:lstStyle/>
                    <a:p>
                      <a:pPr algn="ctr" rtl="0" fontAlgn="ctr"/>
                      <a:r>
                        <a:rPr lang="en-US" sz="1200" u="none" strike="noStrike" dirty="0">
                          <a:effectLst/>
                        </a:rPr>
                        <a:t>E</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2</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4</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6</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B,C</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6"/>
                  </a:ext>
                </a:extLst>
              </a:tr>
              <a:tr h="365231">
                <a:tc>
                  <a:txBody>
                    <a:bodyPr/>
                    <a:lstStyle/>
                    <a:p>
                      <a:pPr algn="ctr" rtl="0" fontAlgn="ctr"/>
                      <a:r>
                        <a:rPr lang="en-US" sz="1200" u="none" strike="noStrike" dirty="0">
                          <a:effectLst/>
                        </a:rPr>
                        <a:t>F</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2</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5</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11</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B,C,D</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7"/>
                  </a:ext>
                </a:extLst>
              </a:tr>
              <a:tr h="365231">
                <a:tc>
                  <a:txBody>
                    <a:bodyPr/>
                    <a:lstStyle/>
                    <a:p>
                      <a:pPr algn="ctr" rtl="0" fontAlgn="ctr"/>
                      <a:r>
                        <a:rPr lang="en-US" sz="1200" u="none" strike="noStrike" dirty="0">
                          <a:effectLst/>
                        </a:rPr>
                        <a:t>G</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4</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6</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a:effectLst/>
                        </a:rPr>
                        <a:t>9</a:t>
                      </a:r>
                      <a:endParaRPr lang="en-US" sz="1200" b="0" i="0" u="none" strike="noStrike">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F</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8"/>
                  </a:ext>
                </a:extLst>
              </a:tr>
              <a:tr h="365231">
                <a:tc>
                  <a:txBody>
                    <a:bodyPr/>
                    <a:lstStyle/>
                    <a:p>
                      <a:pPr algn="ctr" rtl="0" fontAlgn="ctr"/>
                      <a:r>
                        <a:rPr lang="en-US" sz="1200" u="none" strike="noStrike" dirty="0">
                          <a:effectLst/>
                        </a:rPr>
                        <a:t>H</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5</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8</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10</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endParaRPr lang="en-US" sz="1200" b="0" i="0" u="none" strike="noStrike" dirty="0">
                        <a:solidFill>
                          <a:srgbClr val="000000"/>
                        </a:solidFill>
                        <a:effectLst/>
                        <a:latin typeface="Bookman Old Style" panose="02050604050505020204" pitchFamily="18" charset="0"/>
                      </a:endParaRPr>
                    </a:p>
                  </a:txBody>
                  <a:tcPr marL="7620" marR="7620" marT="7620" marB="0" anchor="ctr"/>
                </a:tc>
                <a:tc>
                  <a:txBody>
                    <a:bodyPr/>
                    <a:lstStyle/>
                    <a:p>
                      <a:pPr algn="ctr" rtl="0" fontAlgn="ctr"/>
                      <a:r>
                        <a:rPr lang="en-US" sz="1200" u="none" strike="noStrike" dirty="0">
                          <a:effectLst/>
                        </a:rPr>
                        <a:t>E,G</a:t>
                      </a:r>
                      <a:endParaRPr lang="en-US" sz="1200" b="0" i="0" u="none" strike="noStrike" dirty="0">
                        <a:solidFill>
                          <a:srgbClr val="000000"/>
                        </a:solidFill>
                        <a:effectLst/>
                        <a:latin typeface="Bookman Old Style" panose="02050604050505020204" pitchFamily="18" charset="0"/>
                      </a:endParaRPr>
                    </a:p>
                  </a:txBody>
                  <a:tcPr marL="7620" marR="7620" marT="762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359320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E3-D25E-4251-9AE1-908A50CD64AA}"/>
              </a:ext>
            </a:extLst>
          </p:cNvPr>
          <p:cNvSpPr>
            <a:spLocks noGrp="1"/>
          </p:cNvSpPr>
          <p:nvPr>
            <p:ph type="title"/>
          </p:nvPr>
        </p:nvSpPr>
        <p:spPr>
          <a:xfrm>
            <a:off x="7596664" y="640080"/>
            <a:ext cx="2744435" cy="2926080"/>
          </a:xfrm>
        </p:spPr>
        <p:txBody>
          <a:bodyPr vert="horz" lIns="91440" tIns="45720" rIns="91440" bIns="45720" rtlCol="0" anchor="b">
            <a:normAutofit/>
          </a:bodyPr>
          <a:lstStyle/>
          <a:p>
            <a:r>
              <a:rPr lang="en-US" sz="3200">
                <a:solidFill>
                  <a:srgbClr val="FFFFFF"/>
                </a:solidFill>
              </a:rPr>
              <a:t>End of Lesson Checklist</a:t>
            </a:r>
          </a:p>
        </p:txBody>
      </p:sp>
      <p:graphicFrame>
        <p:nvGraphicFramePr>
          <p:cNvPr id="5" name="Table 5">
            <a:extLst>
              <a:ext uri="{FF2B5EF4-FFF2-40B4-BE49-F238E27FC236}">
                <a16:creationId xmlns:a16="http://schemas.microsoft.com/office/drawing/2014/main" id="{90C2DDF0-C7EE-4CEE-8DB0-5F14D4E046CA}"/>
              </a:ext>
            </a:extLst>
          </p:cNvPr>
          <p:cNvGraphicFramePr>
            <a:graphicFrameLocks noGrp="1"/>
          </p:cNvGraphicFramePr>
          <p:nvPr/>
        </p:nvGraphicFramePr>
        <p:xfrm>
          <a:off x="2209801" y="1981200"/>
          <a:ext cx="7920741" cy="3934266"/>
        </p:xfrm>
        <a:graphic>
          <a:graphicData uri="http://schemas.openxmlformats.org/drawingml/2006/table">
            <a:tbl>
              <a:tblPr firstRow="1" bandRow="1">
                <a:tableStyleId>{616DA210-FB5B-4158-B5E0-FEB733F419BA}</a:tableStyleId>
              </a:tblPr>
              <a:tblGrid>
                <a:gridCol w="4364107">
                  <a:extLst>
                    <a:ext uri="{9D8B030D-6E8A-4147-A177-3AD203B41FA5}">
                      <a16:colId xmlns:a16="http://schemas.microsoft.com/office/drawing/2014/main" val="846220928"/>
                    </a:ext>
                  </a:extLst>
                </a:gridCol>
                <a:gridCol w="3556634">
                  <a:extLst>
                    <a:ext uri="{9D8B030D-6E8A-4147-A177-3AD203B41FA5}">
                      <a16:colId xmlns:a16="http://schemas.microsoft.com/office/drawing/2014/main" val="499184378"/>
                    </a:ext>
                  </a:extLst>
                </a:gridCol>
              </a:tblGrid>
              <a:tr h="350542">
                <a:tc>
                  <a:txBody>
                    <a:bodyPr/>
                    <a:lstStyle/>
                    <a:p>
                      <a:r>
                        <a:rPr lang="en-US" sz="2500" dirty="0"/>
                        <a:t>Task</a:t>
                      </a:r>
                    </a:p>
                  </a:txBody>
                  <a:tcPr marL="131194" marR="131194" marT="65597" marB="65597"/>
                </a:tc>
                <a:tc>
                  <a:txBody>
                    <a:bodyPr/>
                    <a:lstStyle/>
                    <a:p>
                      <a:r>
                        <a:rPr lang="en-US" sz="2500" dirty="0"/>
                        <a:t>Status</a:t>
                      </a:r>
                    </a:p>
                  </a:txBody>
                  <a:tcPr marL="131194" marR="131194" marT="65597" marB="65597"/>
                </a:tc>
                <a:extLst>
                  <a:ext uri="{0D108BD9-81ED-4DB2-BD59-A6C34878D82A}">
                    <a16:rowId xmlns:a16="http://schemas.microsoft.com/office/drawing/2014/main" val="2814107270"/>
                  </a:ext>
                </a:extLst>
              </a:tr>
              <a:tr h="350542">
                <a:tc>
                  <a:txBody>
                    <a:bodyPr/>
                    <a:lstStyle/>
                    <a:p>
                      <a:pPr lvl="0">
                        <a:buNone/>
                      </a:pPr>
                      <a:r>
                        <a:rPr lang="en-US" sz="2500" dirty="0"/>
                        <a:t>Review slides</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175608349"/>
                  </a:ext>
                </a:extLst>
              </a:tr>
              <a:tr h="872050">
                <a:tc>
                  <a:txBody>
                    <a:bodyPr/>
                    <a:lstStyle/>
                    <a:p>
                      <a:pPr lvl="0">
                        <a:buNone/>
                      </a:pPr>
                      <a:r>
                        <a:rPr lang="en-US" sz="2500" dirty="0"/>
                        <a:t>Complete Independent Learning </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691293923"/>
                  </a:ext>
                </a:extLst>
              </a:tr>
              <a:tr h="872050">
                <a:tc>
                  <a:txBody>
                    <a:bodyPr/>
                    <a:lstStyle/>
                    <a:p>
                      <a:r>
                        <a:rPr lang="en-US" sz="2500" dirty="0"/>
                        <a:t>Complete Self-assessments in </a:t>
                      </a:r>
                      <a:r>
                        <a:rPr lang="en-US" sz="2500" dirty="0" err="1"/>
                        <a:t>BBlearn</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3523945922"/>
                  </a:ext>
                </a:extLst>
              </a:tr>
              <a:tr h="611296">
                <a:tc>
                  <a:txBody>
                    <a:bodyPr/>
                    <a:lstStyle/>
                    <a:p>
                      <a:r>
                        <a:rPr lang="en-US" sz="2500" dirty="0"/>
                        <a:t>Complete Kahoot Quiz</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2695055245"/>
                  </a:ext>
                </a:extLst>
              </a:tr>
              <a:tr h="442057">
                <a:tc>
                  <a:txBody>
                    <a:bodyPr/>
                    <a:lstStyle/>
                    <a:p>
                      <a:pPr lvl="0">
                        <a:buNone/>
                      </a:pPr>
                      <a:r>
                        <a:rPr lang="en-US" sz="2500" dirty="0"/>
                        <a:t>Complete Activity</a:t>
                      </a:r>
                    </a:p>
                  </a:txBody>
                  <a:tcPr marL="131194" marR="131194" marT="65597" marB="65597"/>
                </a:tc>
                <a:tc>
                  <a:txBody>
                    <a:bodyPr/>
                    <a:lstStyle/>
                    <a:p>
                      <a:pPr lvl="0">
                        <a:buNone/>
                      </a:pPr>
                      <a:endParaRPr lang="en-US" sz="2500" dirty="0"/>
                    </a:p>
                  </a:txBody>
                  <a:tcPr marL="131194" marR="131194" marT="65597" marB="65597"/>
                </a:tc>
                <a:extLst>
                  <a:ext uri="{0D108BD9-81ED-4DB2-BD59-A6C34878D82A}">
                    <a16:rowId xmlns:a16="http://schemas.microsoft.com/office/drawing/2014/main" val="443364819"/>
                  </a:ext>
                </a:extLst>
              </a:tr>
            </a:tbl>
          </a:graphicData>
        </a:graphic>
      </p:graphicFrame>
      <p:sp>
        <p:nvSpPr>
          <p:cNvPr id="3" name="Rectangle 2"/>
          <p:cNvSpPr/>
          <p:nvPr/>
        </p:nvSpPr>
        <p:spPr>
          <a:xfrm>
            <a:off x="2229439" y="828193"/>
            <a:ext cx="670433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End of Lesson Checklist</a:t>
            </a:r>
          </a:p>
        </p:txBody>
      </p:sp>
    </p:spTree>
    <p:extLst>
      <p:ext uri="{BB962C8B-B14F-4D97-AF65-F5344CB8AC3E}">
        <p14:creationId xmlns:p14="http://schemas.microsoft.com/office/powerpoint/2010/main" val="380180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86605"/>
            <a:ext cx="7680960" cy="1389795"/>
          </a:xfrm>
        </p:spPr>
        <p:txBody>
          <a:bodyPr>
            <a:normAutofit/>
          </a:bodyPr>
          <a:lstStyle/>
          <a:p>
            <a:r>
              <a:rPr lang="en-US" sz="3200" spc="-5" dirty="0">
                <a:latin typeface="Trebuchet MS"/>
                <a:cs typeface="Trebuchet MS"/>
              </a:rPr>
              <a:t>Foundation Elements: </a:t>
            </a:r>
            <a:r>
              <a:rPr lang="en-US" sz="3200" dirty="0">
                <a:latin typeface="Trebuchet MS" panose="020B0603020202020204" pitchFamily="34" charset="0"/>
              </a:rPr>
              <a:t>Organizational Systems</a:t>
            </a:r>
            <a:endParaRPr lang="en-US" dirty="0"/>
          </a:p>
        </p:txBody>
      </p:sp>
      <p:sp>
        <p:nvSpPr>
          <p:cNvPr id="3" name="Content Placeholder 2"/>
          <p:cNvSpPr>
            <a:spLocks noGrp="1"/>
          </p:cNvSpPr>
          <p:nvPr>
            <p:ph idx="1"/>
          </p:nvPr>
        </p:nvSpPr>
        <p:spPr>
          <a:xfrm>
            <a:off x="2152650" y="1594716"/>
            <a:ext cx="7886700" cy="4351338"/>
          </a:xfrm>
        </p:spPr>
        <p:txBody>
          <a:bodyPr/>
          <a:lstStyle/>
          <a:p>
            <a:pPr marL="0" indent="0">
              <a:buNone/>
            </a:pPr>
            <a:endParaRPr lang="en-US" dirty="0"/>
          </a:p>
          <a:p>
            <a:r>
              <a:rPr lang="en-US" dirty="0"/>
              <a:t>Projects operate within organizations.</a:t>
            </a:r>
          </a:p>
          <a:p>
            <a:r>
              <a:rPr lang="en-US" dirty="0"/>
              <a:t>The project manager needs to understand where the authority reside in the organization so that he/she operates effectively.</a:t>
            </a:r>
          </a:p>
          <a:p>
            <a:r>
              <a:rPr lang="en-US" dirty="0"/>
              <a:t>Factors that affect this include:</a:t>
            </a:r>
          </a:p>
          <a:p>
            <a:pPr lvl="1">
              <a:buFont typeface="Wingdings" panose="05000000000000000000" pitchFamily="2" charset="2"/>
              <a:buChar char="§"/>
            </a:pPr>
            <a:r>
              <a:rPr lang="en-US" dirty="0"/>
              <a:t>Management elements</a:t>
            </a:r>
          </a:p>
          <a:p>
            <a:pPr lvl="1">
              <a:buFont typeface="Wingdings" panose="05000000000000000000" pitchFamily="2" charset="2"/>
              <a:buChar char="§"/>
            </a:pPr>
            <a:r>
              <a:rPr lang="en-US" dirty="0"/>
              <a:t>Governance frameworks, and </a:t>
            </a:r>
          </a:p>
          <a:p>
            <a:pPr lvl="1">
              <a:buFont typeface="Wingdings" panose="05000000000000000000" pitchFamily="2" charset="2"/>
              <a:buChar char="§"/>
            </a:pPr>
            <a:r>
              <a:rPr lang="en-US" dirty="0"/>
              <a:t>Organizational types</a:t>
            </a:r>
          </a:p>
        </p:txBody>
      </p:sp>
      <p:sp>
        <p:nvSpPr>
          <p:cNvPr id="7" name="TextBox 6"/>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0039446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6C5F-CEA2-BD4C-92C5-BBB29A9EC037}"/>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B512F58E-1FCA-6342-8323-F02B746172B9}"/>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5935968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spcBef>
                <a:spcPts val="1270"/>
              </a:spcBef>
            </a:pPr>
            <a:r>
              <a:rPr lang="en-US" sz="4800" b="1" spc="-25" dirty="0">
                <a:latin typeface="Arial"/>
                <a:cs typeface="Arial"/>
              </a:rPr>
              <a:t>Project </a:t>
            </a:r>
            <a:r>
              <a:rPr lang="en-US" sz="4800" b="1" dirty="0">
                <a:latin typeface="Arial"/>
                <a:cs typeface="Arial"/>
              </a:rPr>
              <a:t>Schedule Management</a:t>
            </a:r>
            <a:endParaRPr lang="en-US" sz="3600" dirty="0">
              <a:latin typeface="Arial"/>
              <a:cs typeface="Arial"/>
            </a:endParaRPr>
          </a:p>
        </p:txBody>
      </p:sp>
      <p:pic>
        <p:nvPicPr>
          <p:cNvPr id="4" name="Picture 3"/>
          <p:cNvPicPr>
            <a:picLocks noChangeAspect="1"/>
          </p:cNvPicPr>
          <p:nvPr/>
        </p:nvPicPr>
        <p:blipFill>
          <a:blip r:embed="rId3"/>
          <a:stretch>
            <a:fillRect/>
          </a:stretch>
        </p:blipFill>
        <p:spPr>
          <a:xfrm>
            <a:off x="8839200" y="5813287"/>
            <a:ext cx="1143000" cy="476404"/>
          </a:xfrm>
          <a:prstGeom prst="rect">
            <a:avLst/>
          </a:prstGeom>
        </p:spPr>
      </p:pic>
      <p:sp>
        <p:nvSpPr>
          <p:cNvPr id="5" name="TextBox 4"/>
          <p:cNvSpPr txBox="1"/>
          <p:nvPr/>
        </p:nvSpPr>
        <p:spPr>
          <a:xfrm>
            <a:off x="1524000" y="6371281"/>
            <a:ext cx="9144000" cy="861774"/>
          </a:xfrm>
          <a:prstGeom prst="rect">
            <a:avLst/>
          </a:prstGeom>
          <a:noFill/>
        </p:spPr>
        <p:txBody>
          <a:bodyPr wrap="square" rtlCol="0">
            <a:spAutoFit/>
          </a:bodyPr>
          <a:lstStyle/>
          <a:p>
            <a:r>
              <a:rPr lang="en-US" sz="1000" dirty="0">
                <a:solidFill>
                  <a:schemeClr val="bg1"/>
                </a:solidFill>
              </a:rPr>
              <a:t>Developed by: Padmaja Vootla, Reviewed by: Baraa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a:t>
            </a:r>
            <a:r>
              <a:rPr lang="en-US" sz="1000" dirty="0">
                <a:solidFill>
                  <a:schemeClr val="bg1"/>
                </a:solidFill>
              </a:rPr>
              <a:t>, Project Management Institute, Inc. 2017</a:t>
            </a:r>
          </a:p>
          <a:p>
            <a:endParaRPr lang="en-US" sz="1000" dirty="0">
              <a:solidFill>
                <a:schemeClr val="bg1"/>
              </a:solidFill>
            </a:endParaRPr>
          </a:p>
        </p:txBody>
      </p:sp>
    </p:spTree>
    <p:extLst>
      <p:ext uri="{BB962C8B-B14F-4D97-AF65-F5344CB8AC3E}">
        <p14:creationId xmlns:p14="http://schemas.microsoft.com/office/powerpoint/2010/main" val="17462996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40" y="1141325"/>
          <a:ext cx="7589519" cy="4844284"/>
        </p:xfrm>
        <a:graphic>
          <a:graphicData uri="http://schemas.openxmlformats.org/drawingml/2006/table">
            <a:tbl>
              <a:tblPr firstRow="1" bandRow="1">
                <a:tableStyleId>{F5AB1C69-6EDB-4FF4-983F-18BD219EF322}</a:tableStyleId>
              </a:tblPr>
              <a:tblGrid>
                <a:gridCol w="1118507">
                  <a:extLst>
                    <a:ext uri="{9D8B030D-6E8A-4147-A177-3AD203B41FA5}">
                      <a16:colId xmlns:a16="http://schemas.microsoft.com/office/drawing/2014/main" val="3534627902"/>
                    </a:ext>
                  </a:extLst>
                </a:gridCol>
                <a:gridCol w="155121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732830">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1996622">
                <a:tc>
                  <a:txBody>
                    <a:bodyPr/>
                    <a:lstStyle/>
                    <a:p>
                      <a:r>
                        <a:rPr lang="en-US" sz="2400" dirty="0"/>
                        <a:t>1.1</a:t>
                      </a:r>
                    </a:p>
                  </a:txBody>
                  <a:tcPr marL="119520" marR="119520" marT="59760" marB="59760"/>
                </a:tc>
                <a:tc>
                  <a:txBody>
                    <a:bodyPr/>
                    <a:lstStyle/>
                    <a:p>
                      <a:r>
                        <a:rPr lang="en-US" sz="2400" dirty="0"/>
                        <a:t>24-July-2020</a:t>
                      </a:r>
                    </a:p>
                  </a:txBody>
                  <a:tcPr marL="119520" marR="119520" marT="59760" marB="59760"/>
                </a:tc>
                <a:tc>
                  <a:txBody>
                    <a:bodyPr/>
                    <a:lstStyle/>
                    <a:p>
                      <a:r>
                        <a:rPr lang="en-US" sz="2400" dirty="0"/>
                        <a:t>Added</a:t>
                      </a:r>
                      <a:r>
                        <a:rPr lang="en-US" sz="2400" baseline="0" dirty="0"/>
                        <a:t> sections.  </a:t>
                      </a:r>
                    </a:p>
                    <a:p>
                      <a:pPr lvl="0">
                        <a:buNone/>
                      </a:pPr>
                      <a:r>
                        <a:rPr lang="en-US" sz="2400" baseline="0" dirty="0"/>
                        <a:t>Added Summary Slides</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r h="1996622">
                <a:tc>
                  <a:txBody>
                    <a:bodyPr/>
                    <a:lstStyle/>
                    <a:p>
                      <a:r>
                        <a:rPr lang="en-US" sz="2400" dirty="0"/>
                        <a:t>1.2</a:t>
                      </a:r>
                    </a:p>
                  </a:txBody>
                  <a:tcPr marL="119520" marR="119520" marT="59760" marB="59760"/>
                </a:tc>
                <a:tc>
                  <a:txBody>
                    <a:bodyPr/>
                    <a:lstStyle/>
                    <a:p>
                      <a:r>
                        <a:rPr lang="en-US" sz="2400" dirty="0"/>
                        <a:t>5-Oct-2020</a:t>
                      </a:r>
                    </a:p>
                  </a:txBody>
                  <a:tcPr marL="119520" marR="119520" marT="59760" marB="59760"/>
                </a:tc>
                <a:tc>
                  <a:txBody>
                    <a:bodyPr/>
                    <a:lstStyle/>
                    <a:p>
                      <a:pPr lvl="0">
                        <a:buNone/>
                      </a:pPr>
                      <a:r>
                        <a:rPr lang="en-US" sz="2400" baseline="0" dirty="0"/>
                        <a:t>Updated slide 26. Lead and Lag notes and image</a:t>
                      </a:r>
                    </a:p>
                  </a:txBody>
                  <a:tcPr marL="119520" marR="119520" marT="59760" marB="59760"/>
                </a:tc>
                <a:tc>
                  <a:txBody>
                    <a:bodyPr/>
                    <a:lstStyle/>
                    <a:p>
                      <a:r>
                        <a:rPr lang="en-US" sz="2400"/>
                        <a:t>Sharmila Siddartha</a:t>
                      </a:r>
                      <a:endParaRPr lang="en-US" sz="2400" dirty="0" err="1"/>
                    </a:p>
                  </a:txBody>
                  <a:tcPr marL="119520" marR="119520" marT="59760" marB="59760"/>
                </a:tc>
                <a:extLst>
                  <a:ext uri="{0D108BD9-81ED-4DB2-BD59-A6C34878D82A}">
                    <a16:rowId xmlns:a16="http://schemas.microsoft.com/office/drawing/2014/main" val="1254994218"/>
                  </a:ext>
                </a:extLst>
              </a:tr>
            </a:tbl>
          </a:graphicData>
        </a:graphic>
      </p:graphicFrame>
    </p:spTree>
    <p:extLst>
      <p:ext uri="{BB962C8B-B14F-4D97-AF65-F5344CB8AC3E}">
        <p14:creationId xmlns:p14="http://schemas.microsoft.com/office/powerpoint/2010/main" val="14900260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idx="1"/>
          </p:nvPr>
        </p:nvSpPr>
        <p:spPr>
          <a:xfrm>
            <a:off x="2438400" y="1828800"/>
            <a:ext cx="7924800" cy="4419600"/>
          </a:xfrm>
        </p:spPr>
        <p:txBody>
          <a:bodyPr/>
          <a:lstStyle/>
          <a:p>
            <a:pPr>
              <a:lnSpc>
                <a:spcPct val="90000"/>
              </a:lnSpc>
              <a:buFont typeface="Wingdings" panose="05000000000000000000" pitchFamily="2" charset="2"/>
              <a:buChar char="q"/>
            </a:pPr>
            <a:r>
              <a:rPr lang="en-US" altLang="en-US" dirty="0"/>
              <a:t>Describe project schedule management</a:t>
            </a:r>
          </a:p>
          <a:p>
            <a:pPr>
              <a:lnSpc>
                <a:spcPct val="90000"/>
              </a:lnSpc>
              <a:buFont typeface="Wingdings" panose="05000000000000000000" pitchFamily="2" charset="2"/>
              <a:buChar char="q"/>
            </a:pPr>
            <a:r>
              <a:rPr lang="en-US" altLang="en-US" dirty="0"/>
              <a:t>Identify and list project activities</a:t>
            </a:r>
          </a:p>
          <a:p>
            <a:pPr>
              <a:buFont typeface="Wingdings" panose="05000000000000000000" pitchFamily="2" charset="2"/>
              <a:buChar char="q"/>
            </a:pPr>
            <a:r>
              <a:rPr lang="en-US" altLang="en-US" dirty="0"/>
              <a:t>Organize project activities in logical sequence </a:t>
            </a:r>
          </a:p>
          <a:p>
            <a:pPr>
              <a:lnSpc>
                <a:spcPct val="90000"/>
              </a:lnSpc>
              <a:buFont typeface="Wingdings" panose="05000000000000000000" pitchFamily="2" charset="2"/>
              <a:buChar char="q"/>
            </a:pPr>
            <a:r>
              <a:rPr lang="en-US" altLang="en-US" dirty="0"/>
              <a:t>Analyze and estimate activity durations</a:t>
            </a:r>
          </a:p>
          <a:p>
            <a:pPr>
              <a:lnSpc>
                <a:spcPct val="90000"/>
              </a:lnSpc>
              <a:buFont typeface="Wingdings" panose="05000000000000000000" pitchFamily="2" charset="2"/>
              <a:buChar char="q"/>
            </a:pPr>
            <a:r>
              <a:rPr lang="en-US" altLang="en-US" dirty="0"/>
              <a:t>Develop project schedule and network diagrams</a:t>
            </a:r>
          </a:p>
          <a:p>
            <a:pPr>
              <a:lnSpc>
                <a:spcPct val="90000"/>
              </a:lnSpc>
              <a:buFont typeface="Wingdings" panose="05000000000000000000" pitchFamily="2" charset="2"/>
              <a:buChar char="q"/>
            </a:pPr>
            <a:r>
              <a:rPr lang="en-US" altLang="en-US" dirty="0"/>
              <a:t>Develop mechanism to control project schedule</a:t>
            </a:r>
          </a:p>
        </p:txBody>
      </p:sp>
      <p:sp>
        <p:nvSpPr>
          <p:cNvPr id="3075" name="Rectangle 2"/>
          <p:cNvSpPr>
            <a:spLocks noGrp="1" noChangeArrowheads="1"/>
          </p:cNvSpPr>
          <p:nvPr>
            <p:ph type="title"/>
          </p:nvPr>
        </p:nvSpPr>
        <p:spPr>
          <a:xfrm>
            <a:off x="2438400" y="274638"/>
            <a:ext cx="7772400" cy="1343183"/>
          </a:xfrm>
        </p:spPr>
        <p:txBody>
          <a:bodyPr/>
          <a:lstStyle/>
          <a:p>
            <a:r>
              <a:rPr lang="en-US" altLang="en-US" dirty="0"/>
              <a:t>Learning Objectives</a:t>
            </a:r>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0555724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idx="1"/>
          </p:nvPr>
        </p:nvSpPr>
        <p:spPr>
          <a:xfrm>
            <a:off x="2438400" y="1981201"/>
            <a:ext cx="7772400" cy="3900487"/>
          </a:xfrm>
        </p:spPr>
        <p:txBody>
          <a:bodyPr>
            <a:normAutofit fontScale="92500" lnSpcReduction="10000"/>
          </a:bodyPr>
          <a:lstStyle/>
          <a:p>
            <a:pPr>
              <a:buFont typeface="Wingdings" panose="05000000000000000000" pitchFamily="2" charset="2"/>
              <a:buChar char="q"/>
            </a:pPr>
            <a:r>
              <a:rPr lang="en-US" altLang="en-US" sz="2400" dirty="0"/>
              <a:t>Managers often cite delivering projects on time as one of their biggest challenges</a:t>
            </a:r>
          </a:p>
          <a:p>
            <a:pPr>
              <a:buFont typeface="Wingdings" panose="05000000000000000000" pitchFamily="2" charset="2"/>
              <a:buChar char="q"/>
            </a:pPr>
            <a:r>
              <a:rPr lang="en-US" altLang="en-US" sz="2400" dirty="0"/>
              <a:t>Time spent cannot be recovered and hence needs to be managed efficiently</a:t>
            </a:r>
          </a:p>
          <a:p>
            <a:pPr>
              <a:buFont typeface="Wingdings" panose="05000000000000000000" pitchFamily="2" charset="2"/>
              <a:buChar char="q"/>
            </a:pPr>
            <a:r>
              <a:rPr lang="en-US" altLang="en-US" sz="2400" dirty="0"/>
              <a:t>Attitudes towards time is affected by culture, working environment, geographical location and these should be factored while developing schedules</a:t>
            </a:r>
          </a:p>
          <a:p>
            <a:pPr>
              <a:buFont typeface="Wingdings" panose="05000000000000000000" pitchFamily="2" charset="2"/>
              <a:buChar char="q"/>
            </a:pPr>
            <a:r>
              <a:rPr lang="en-US" altLang="en-US" sz="2400" dirty="0"/>
              <a:t>A project schedule is a detailed plan that represents how and when the project will deliver the products, services, and results deﬁned in the project scope. </a:t>
            </a:r>
          </a:p>
          <a:p>
            <a:pPr>
              <a:buFont typeface="Wingdings" panose="05000000000000000000" pitchFamily="2" charset="2"/>
              <a:buChar char="q"/>
            </a:pPr>
            <a:r>
              <a:rPr lang="en-US" altLang="en-US" sz="2400" dirty="0"/>
              <a:t>Scheduling the process of creating a project schedule and is usually created using a software application.  </a:t>
            </a:r>
          </a:p>
        </p:txBody>
      </p:sp>
      <p:sp>
        <p:nvSpPr>
          <p:cNvPr id="9219" name="Rectangle 2"/>
          <p:cNvSpPr>
            <a:spLocks noGrp="1" noChangeArrowheads="1"/>
          </p:cNvSpPr>
          <p:nvPr>
            <p:ph type="title"/>
          </p:nvPr>
        </p:nvSpPr>
        <p:spPr>
          <a:xfrm>
            <a:off x="2438400" y="304800"/>
            <a:ext cx="7772400" cy="1371600"/>
          </a:xfrm>
        </p:spPr>
        <p:txBody>
          <a:bodyPr/>
          <a:lstStyle/>
          <a:p>
            <a:r>
              <a:rPr lang="en-US" altLang="en-US" dirty="0"/>
              <a:t>Importance of Project Schedules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06669622"/>
      </p:ext>
    </p:extLst>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Project Scope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9617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2362200" y="1905000"/>
            <a:ext cx="7543800" cy="3429000"/>
          </a:xfrm>
        </p:spPr>
        <p:txBody>
          <a:bodyPr>
            <a:normAutofit/>
          </a:bodyPr>
          <a:lstStyle/>
          <a:p>
            <a:pPr>
              <a:defRPr/>
            </a:pPr>
            <a:r>
              <a:rPr lang="en-US" sz="2400" b="1" dirty="0">
                <a:ea typeface="ＭＳ Ｐゴシック" pitchFamily="-109" charset="-128"/>
              </a:rPr>
              <a:t>Plan schedule management: </a:t>
            </a:r>
            <a:r>
              <a:rPr lang="en-US" sz="2400" dirty="0">
                <a:ea typeface="ＭＳ Ｐゴシック" pitchFamily="-109" charset="-128"/>
              </a:rPr>
              <a:t>determining the policies, procedures, and documentation that will be used for planning, executing, and controlling the project schedule</a:t>
            </a:r>
          </a:p>
          <a:p>
            <a:pPr>
              <a:defRPr/>
            </a:pPr>
            <a:r>
              <a:rPr lang="en-US" sz="2400" b="1" dirty="0">
                <a:ea typeface="ＭＳ Ｐゴシック" pitchFamily="-109" charset="-128"/>
              </a:rPr>
              <a:t>Define activities: </a:t>
            </a:r>
            <a:r>
              <a:rPr lang="en-US" sz="2400" dirty="0">
                <a:ea typeface="ＭＳ Ｐゴシック" pitchFamily="-109" charset="-128"/>
              </a:rPr>
              <a:t>identifying the specific activities that the project team members and stakeholders must perform to produce the project deliverables</a:t>
            </a:r>
            <a:endParaRPr lang="en-US" sz="2400" b="1" dirty="0">
              <a:ea typeface="ＭＳ Ｐゴシック" pitchFamily="-109" charset="-128"/>
            </a:endParaRPr>
          </a:p>
          <a:p>
            <a:pPr>
              <a:lnSpc>
                <a:spcPct val="80000"/>
              </a:lnSpc>
              <a:defRPr/>
            </a:pPr>
            <a:r>
              <a:rPr lang="en-US" sz="2400" b="1" dirty="0">
                <a:ea typeface="ＭＳ Ｐゴシック" pitchFamily="-109" charset="-128"/>
              </a:rPr>
              <a:t>Sequence activities:</a:t>
            </a:r>
            <a:r>
              <a:rPr lang="en-US" sz="2400" dirty="0">
                <a:ea typeface="ＭＳ Ｐゴシック" pitchFamily="-109" charset="-128"/>
              </a:rPr>
              <a:t> identifying and documenting the relationships between project activities</a:t>
            </a:r>
          </a:p>
          <a:p>
            <a:pPr marL="0" indent="0">
              <a:lnSpc>
                <a:spcPct val="80000"/>
              </a:lnSpc>
              <a:buNone/>
              <a:defRPr/>
            </a:pPr>
            <a:endParaRPr lang="en-US" sz="2400" b="1" dirty="0">
              <a:ea typeface="ＭＳ Ｐゴシック" pitchFamily="-109" charset="-128"/>
            </a:endParaRPr>
          </a:p>
        </p:txBody>
      </p:sp>
      <p:sp>
        <p:nvSpPr>
          <p:cNvPr id="11267" name="Rectangle 2"/>
          <p:cNvSpPr>
            <a:spLocks noGrp="1" noChangeArrowheads="1"/>
          </p:cNvSpPr>
          <p:nvPr>
            <p:ph type="title"/>
          </p:nvPr>
        </p:nvSpPr>
        <p:spPr>
          <a:xfrm>
            <a:off x="2362200" y="855821"/>
            <a:ext cx="8229600" cy="838200"/>
          </a:xfrm>
        </p:spPr>
        <p:txBody>
          <a:bodyPr>
            <a:normAutofit fontScale="90000"/>
          </a:bodyPr>
          <a:lstStyle/>
          <a:p>
            <a:r>
              <a:rPr lang="en-US" altLang="en-US" dirty="0"/>
              <a:t>Project Schedule Management Processes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877647529"/>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2362200" y="1951704"/>
            <a:ext cx="7239000" cy="3991897"/>
          </a:xfrm>
        </p:spPr>
        <p:txBody>
          <a:bodyPr>
            <a:noAutofit/>
          </a:bodyPr>
          <a:lstStyle/>
          <a:p>
            <a:pPr>
              <a:lnSpc>
                <a:spcPct val="80000"/>
              </a:lnSpc>
            </a:pPr>
            <a:r>
              <a:rPr lang="en-US" altLang="en-US" sz="2400" b="1" dirty="0"/>
              <a:t>Estimate activity durations: </a:t>
            </a:r>
            <a:r>
              <a:rPr lang="en-US" altLang="en-US" sz="2400" dirty="0"/>
              <a:t>estimating the number of work periods that are needed to complete individual activities</a:t>
            </a:r>
          </a:p>
          <a:p>
            <a:pPr>
              <a:lnSpc>
                <a:spcPct val="80000"/>
              </a:lnSpc>
            </a:pPr>
            <a:r>
              <a:rPr lang="en-US" altLang="en-US" sz="2400" b="1" dirty="0"/>
              <a:t>Develop schedule: </a:t>
            </a:r>
            <a:r>
              <a:rPr lang="en-US" altLang="en-US" sz="2400" dirty="0"/>
              <a:t>analyzing activity sequences, activity resource estimates, and activity duration estimates to create the project schedule</a:t>
            </a:r>
          </a:p>
          <a:p>
            <a:pPr>
              <a:lnSpc>
                <a:spcPct val="80000"/>
              </a:lnSpc>
            </a:pPr>
            <a:r>
              <a:rPr lang="en-US" altLang="en-US" sz="2400" b="1" dirty="0"/>
              <a:t>Control schedule:</a:t>
            </a:r>
            <a:r>
              <a:rPr lang="en-US" altLang="en-US" sz="2400" dirty="0"/>
              <a:t> controlling and managing changes to the project schedule</a:t>
            </a:r>
          </a:p>
        </p:txBody>
      </p:sp>
      <p:sp>
        <p:nvSpPr>
          <p:cNvPr id="12291" name="Rectangle 2"/>
          <p:cNvSpPr>
            <a:spLocks noGrp="1" noChangeArrowheads="1"/>
          </p:cNvSpPr>
          <p:nvPr>
            <p:ph type="title"/>
          </p:nvPr>
        </p:nvSpPr>
        <p:spPr>
          <a:xfrm>
            <a:off x="2362200" y="862541"/>
            <a:ext cx="8305800" cy="838200"/>
          </a:xfrm>
        </p:spPr>
        <p:txBody>
          <a:bodyPr>
            <a:normAutofit fontScale="90000"/>
          </a:bodyPr>
          <a:lstStyle/>
          <a:p>
            <a:r>
              <a:rPr lang="en-US" altLang="en-US" dirty="0"/>
              <a:t>Project Schedule Management Processes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558482135"/>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76200"/>
            <a:ext cx="6096000" cy="6172200"/>
          </a:xfrm>
          <a:prstGeom prst="rect">
            <a:avLst/>
          </a:prstGeom>
        </p:spPr>
      </p:pic>
      <p:sp>
        <p:nvSpPr>
          <p:cNvPr id="3" name="TextBox 2"/>
          <p:cNvSpPr txBox="1"/>
          <p:nvPr/>
        </p:nvSpPr>
        <p:spPr>
          <a:xfrm>
            <a:off x="8077200" y="1828801"/>
            <a:ext cx="2362200" cy="2031325"/>
          </a:xfrm>
          <a:prstGeom prst="rect">
            <a:avLst/>
          </a:prstGeom>
          <a:noFill/>
        </p:spPr>
        <p:txBody>
          <a:bodyPr wrap="square" rtlCol="0">
            <a:spAutoFit/>
          </a:bodyPr>
          <a:lstStyle/>
          <a:p>
            <a:r>
              <a:rPr lang="en-US" sz="2400" dirty="0"/>
              <a:t>Project Schedule  Management Overview</a:t>
            </a:r>
            <a:br>
              <a:rPr lang="en-US" dirty="0"/>
            </a:br>
            <a:endParaRPr lang="en-US" dirty="0"/>
          </a:p>
          <a:p>
            <a:r>
              <a:rPr lang="en-US" i="1" dirty="0">
                <a:solidFill>
                  <a:srgbClr val="0070C0"/>
                </a:solidFill>
                <a:latin typeface="Gill Sans MT Condensed" panose="020B0506020104020203" pitchFamily="34" charset="0"/>
              </a:rPr>
              <a:t>(Inputs, Tools &amp; Techniques, and Outputs of each component )</a:t>
            </a:r>
          </a:p>
        </p:txBody>
      </p:sp>
      <p:sp>
        <p:nvSpPr>
          <p:cNvPr id="4" name="TextBox 3"/>
          <p:cNvSpPr txBox="1"/>
          <p:nvPr/>
        </p:nvSpPr>
        <p:spPr>
          <a:xfrm>
            <a:off x="1524000" y="6304002"/>
            <a:ext cx="9144000" cy="553998"/>
          </a:xfrm>
          <a:prstGeom prst="rect">
            <a:avLst/>
          </a:prstGeom>
          <a:noFill/>
        </p:spPr>
        <p:txBody>
          <a:bodyPr wrap="square" rtlCol="0">
            <a:spAutoFit/>
          </a:bodyPr>
          <a:lstStyle/>
          <a:p>
            <a:r>
              <a:rPr lang="en-US" sz="1000">
                <a:solidFill>
                  <a:schemeClr val="bg1"/>
                </a:solidFill>
              </a:rPr>
              <a:t>The PMI Registered Education Provider logo is a registered mark of the Project Management Institute, Inc. </a:t>
            </a:r>
          </a:p>
          <a:p>
            <a:r>
              <a:rPr lang="en-US" sz="1000">
                <a:solidFill>
                  <a:schemeClr val="bg1"/>
                </a:solidFill>
              </a:rPr>
              <a:t>Excerpt from Project Management Institute, </a:t>
            </a:r>
            <a:r>
              <a:rPr lang="en-US" sz="1000" i="1">
                <a:solidFill>
                  <a:schemeClr val="bg1"/>
                </a:solidFill>
              </a:rPr>
              <a:t>A Guide to the Project Management Body of Knowledge, (PMBOK® Guide) – Sixth Edition</a:t>
            </a:r>
            <a:r>
              <a:rPr lang="en-US" sz="1000">
                <a:solidFill>
                  <a:schemeClr val="bg1"/>
                </a:solidFill>
              </a:rPr>
              <a:t>, Project Management Institute Inc., 2017, Page 174</a:t>
            </a:r>
            <a:endParaRPr lang="en-US" sz="1000" dirty="0"/>
          </a:p>
        </p:txBody>
      </p:sp>
    </p:spTree>
    <p:extLst>
      <p:ext uri="{BB962C8B-B14F-4D97-AF65-F5344CB8AC3E}">
        <p14:creationId xmlns:p14="http://schemas.microsoft.com/office/powerpoint/2010/main" val="922108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 SCHEDULE MANAGEMENT </a:t>
            </a:r>
            <a:endParaRPr lang="en-US" sz="36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46960" y="1828800"/>
            <a:ext cx="8016240" cy="3733800"/>
          </a:xfrm>
        </p:spPr>
      </p:pic>
      <p:sp>
        <p:nvSpPr>
          <p:cNvPr id="5" name="TextBox 4"/>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179</a:t>
            </a:r>
            <a:endParaRPr lang="en-US" sz="1000" dirty="0"/>
          </a:p>
        </p:txBody>
      </p:sp>
    </p:spTree>
    <p:extLst>
      <p:ext uri="{BB962C8B-B14F-4D97-AF65-F5344CB8AC3E}">
        <p14:creationId xmlns:p14="http://schemas.microsoft.com/office/powerpoint/2010/main" val="385965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1978326" y="1905000"/>
            <a:ext cx="4422474" cy="4267200"/>
          </a:xfrm>
        </p:spPr>
        <p:txBody>
          <a:bodyPr vert="horz" lIns="0" tIns="45720" rIns="0" bIns="45720" rtlCol="0" anchor="t">
            <a:noAutofit/>
          </a:bodyPr>
          <a:lstStyle/>
          <a:p>
            <a:pPr marL="0" indent="0">
              <a:lnSpc>
                <a:spcPct val="110000"/>
              </a:lnSpc>
              <a:spcBef>
                <a:spcPts val="600"/>
              </a:spcBef>
              <a:spcAft>
                <a:spcPts val="600"/>
              </a:spcAft>
              <a:buNone/>
            </a:pPr>
            <a:r>
              <a:rPr lang="en-US" altLang="en-US" sz="1800" b="1" u="sng" dirty="0"/>
              <a:t>What is a Project?</a:t>
            </a:r>
          </a:p>
          <a:p>
            <a:pPr marL="0" indent="0">
              <a:lnSpc>
                <a:spcPct val="110000"/>
              </a:lnSpc>
              <a:spcBef>
                <a:spcPts val="600"/>
              </a:spcBef>
              <a:spcAft>
                <a:spcPts val="600"/>
              </a:spcAft>
              <a:buNone/>
            </a:pPr>
            <a:r>
              <a:rPr lang="en-US" sz="1800" dirty="0"/>
              <a:t>*A project is a temporary endeavor undertaken to create a unique product, service, or result.</a:t>
            </a:r>
          </a:p>
          <a:p>
            <a:r>
              <a:rPr lang="en-US" sz="1800" b="1" dirty="0"/>
              <a:t>Examples of projects include, but are not limited to:</a:t>
            </a:r>
          </a:p>
          <a:p>
            <a:pPr marL="285750" lvl="1" indent="-285750">
              <a:lnSpc>
                <a:spcPct val="110000"/>
              </a:lnSpc>
              <a:spcBef>
                <a:spcPts val="600"/>
              </a:spcBef>
              <a:spcAft>
                <a:spcPts val="600"/>
              </a:spcAft>
              <a:buSzPct val="100000"/>
              <a:buFont typeface="Wingdings" panose="05000000000000000000" pitchFamily="2" charset="2"/>
              <a:buChar char="Ø"/>
            </a:pPr>
            <a:r>
              <a:rPr lang="en-US" dirty="0"/>
              <a:t>Constructing a building</a:t>
            </a:r>
          </a:p>
          <a:p>
            <a:pPr marL="285750" lvl="1" indent="-285750">
              <a:lnSpc>
                <a:spcPct val="110000"/>
              </a:lnSpc>
              <a:spcBef>
                <a:spcPts val="600"/>
              </a:spcBef>
              <a:spcAft>
                <a:spcPts val="600"/>
              </a:spcAft>
              <a:buSzPct val="100000"/>
              <a:buFont typeface="Wingdings" panose="05000000000000000000" pitchFamily="2" charset="2"/>
              <a:buChar char="Ø"/>
            </a:pPr>
            <a:r>
              <a:rPr lang="en-US" dirty="0"/>
              <a:t>Developing a new software application</a:t>
            </a:r>
          </a:p>
          <a:p>
            <a:pPr marL="285750" lvl="1" indent="-285750">
              <a:lnSpc>
                <a:spcPct val="110000"/>
              </a:lnSpc>
              <a:spcBef>
                <a:spcPts val="600"/>
              </a:spcBef>
              <a:spcAft>
                <a:spcPts val="600"/>
              </a:spcAft>
              <a:buSzPct val="100000"/>
              <a:buFont typeface="Wingdings" panose="05000000000000000000" pitchFamily="2" charset="2"/>
              <a:buChar char="Ø"/>
            </a:pPr>
            <a:r>
              <a:rPr lang="en-US" dirty="0"/>
              <a:t>Improving a business process within an organization</a:t>
            </a:r>
          </a:p>
          <a:p>
            <a:pPr marL="285750" lvl="1" indent="-285750">
              <a:lnSpc>
                <a:spcPct val="110000"/>
              </a:lnSpc>
              <a:spcBef>
                <a:spcPts val="600"/>
              </a:spcBef>
              <a:spcAft>
                <a:spcPts val="600"/>
              </a:spcAft>
              <a:buSzPct val="100000"/>
              <a:buFont typeface="Wingdings" panose="05000000000000000000" pitchFamily="2" charset="2"/>
              <a:buChar char="Ø"/>
            </a:pPr>
            <a:r>
              <a:rPr lang="en-US" dirty="0"/>
              <a:t>Exploring for oil in a region </a:t>
            </a:r>
          </a:p>
          <a:p>
            <a:pPr marL="0" indent="0">
              <a:lnSpc>
                <a:spcPct val="110000"/>
              </a:lnSpc>
              <a:spcBef>
                <a:spcPts val="600"/>
              </a:spcBef>
              <a:spcAft>
                <a:spcPts val="600"/>
              </a:spcAft>
              <a:buNone/>
            </a:pPr>
            <a:endParaRPr lang="en-US" sz="1400" spc="-10" dirty="0">
              <a:latin typeface="+mj-lt"/>
              <a:cs typeface="Arial"/>
            </a:endParaRP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graphicFrame>
        <p:nvGraphicFramePr>
          <p:cNvPr id="4" name="Diagram 3"/>
          <p:cNvGraphicFramePr/>
          <p:nvPr/>
        </p:nvGraphicFramePr>
        <p:xfrm>
          <a:off x="6575502" y="2286000"/>
          <a:ext cx="3635298"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6291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60F7-220E-45B6-BE62-A370CDB13F18}"/>
              </a:ext>
            </a:extLst>
          </p:cNvPr>
          <p:cNvSpPr>
            <a:spLocks noGrp="1"/>
          </p:cNvSpPr>
          <p:nvPr>
            <p:ph type="title"/>
          </p:nvPr>
        </p:nvSpPr>
        <p:spPr>
          <a:xfrm>
            <a:off x="1866900" y="594360"/>
            <a:ext cx="2400300" cy="1844041"/>
          </a:xfrm>
        </p:spPr>
        <p:txBody>
          <a:bodyPr>
            <a:normAutofit/>
          </a:bodyPr>
          <a:lstStyle/>
          <a:p>
            <a:r>
              <a:rPr lang="en-US" sz="2800" dirty="0"/>
              <a:t>Organizational Structures</a:t>
            </a:r>
          </a:p>
        </p:txBody>
      </p:sp>
      <p:sp>
        <p:nvSpPr>
          <p:cNvPr id="4" name="Text Placeholder 3">
            <a:extLst>
              <a:ext uri="{FF2B5EF4-FFF2-40B4-BE49-F238E27FC236}">
                <a16:creationId xmlns:a16="http://schemas.microsoft.com/office/drawing/2014/main" id="{23DA6846-21DE-4B72-8063-A86EB6469DCF}"/>
              </a:ext>
            </a:extLst>
          </p:cNvPr>
          <p:cNvSpPr>
            <a:spLocks noGrp="1"/>
          </p:cNvSpPr>
          <p:nvPr>
            <p:ph type="body" idx="2"/>
          </p:nvPr>
        </p:nvSpPr>
        <p:spPr>
          <a:xfrm>
            <a:off x="1524000" y="2926080"/>
            <a:ext cx="3124200" cy="3379124"/>
          </a:xfrm>
        </p:spPr>
        <p:txBody>
          <a:bodyPr>
            <a:noAutofit/>
          </a:bodyPr>
          <a:lstStyle/>
          <a:p>
            <a:pPr marL="342900" indent="-342900">
              <a:buFont typeface="Wingdings" panose="05000000000000000000" pitchFamily="2" charset="2"/>
              <a:buChar char="§"/>
            </a:pPr>
            <a:r>
              <a:rPr lang="en-US" sz="2000" dirty="0"/>
              <a:t>Projects and project managers operate within organizations</a:t>
            </a:r>
          </a:p>
          <a:p>
            <a:pPr marL="342900" indent="-342900">
              <a:buFont typeface="Wingdings" panose="05000000000000000000" pitchFamily="2" charset="2"/>
              <a:buChar char="§"/>
            </a:pPr>
            <a:r>
              <a:rPr lang="en-US" sz="2000" dirty="0"/>
              <a:t>Organizational structure determines the hierarchy of people, their function, workflow, and reporting system</a:t>
            </a:r>
          </a:p>
          <a:p>
            <a:pPr marL="342900" indent="-342900">
              <a:buFont typeface="Wingdings" panose="05000000000000000000" pitchFamily="2" charset="2"/>
              <a:buChar char="§"/>
            </a:pPr>
            <a:r>
              <a:rPr lang="en-US" sz="2000" dirty="0"/>
              <a:t>Organizational structure influences the project manager’s role and authority </a:t>
            </a:r>
          </a:p>
        </p:txBody>
      </p:sp>
      <p:graphicFrame>
        <p:nvGraphicFramePr>
          <p:cNvPr id="6" name="Diagram 5">
            <a:extLst>
              <a:ext uri="{FF2B5EF4-FFF2-40B4-BE49-F238E27FC236}">
                <a16:creationId xmlns:a16="http://schemas.microsoft.com/office/drawing/2014/main" id="{2E7F4F68-3947-432B-83E8-764AB2A41660}"/>
              </a:ext>
            </a:extLst>
          </p:cNvPr>
          <p:cNvGraphicFramePr/>
          <p:nvPr/>
        </p:nvGraphicFramePr>
        <p:xfrm>
          <a:off x="5638800" y="3048000"/>
          <a:ext cx="4191000" cy="3257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410200" y="1676400"/>
            <a:ext cx="4572000" cy="923330"/>
          </a:xfrm>
          <a:prstGeom prst="rect">
            <a:avLst/>
          </a:prstGeom>
        </p:spPr>
        <p:txBody>
          <a:bodyPr>
            <a:spAutoFit/>
          </a:bodyPr>
          <a:lstStyle/>
          <a:p>
            <a:r>
              <a:rPr lang="en-US" dirty="0"/>
              <a:t>There are several types of organization structures.  This course will focus on the following:</a:t>
            </a:r>
          </a:p>
        </p:txBody>
      </p:sp>
    </p:spTree>
    <p:extLst>
      <p:ext uri="{BB962C8B-B14F-4D97-AF65-F5344CB8AC3E}">
        <p14:creationId xmlns:p14="http://schemas.microsoft.com/office/powerpoint/2010/main" val="22988776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SCHEDULE MANAGEMENT </a:t>
            </a:r>
          </a:p>
        </p:txBody>
      </p:sp>
      <p:sp>
        <p:nvSpPr>
          <p:cNvPr id="3" name="Content Placeholder 2"/>
          <p:cNvSpPr>
            <a:spLocks noGrp="1"/>
          </p:cNvSpPr>
          <p:nvPr>
            <p:ph idx="1"/>
          </p:nvPr>
        </p:nvSpPr>
        <p:spPr/>
        <p:txBody>
          <a:bodyPr/>
          <a:lstStyle/>
          <a:p>
            <a:r>
              <a:rPr lang="en-US" dirty="0"/>
              <a:t>Quick Reading:  </a:t>
            </a:r>
          </a:p>
          <a:p>
            <a:r>
              <a:rPr lang="en-US" dirty="0">
                <a:hlinkClick r:id="rId2"/>
              </a:rPr>
              <a:t>https://blog.masterofproject.com/plan-schedule-management-process/</a:t>
            </a:r>
            <a:endParaRPr lang="en-US" dirty="0"/>
          </a:p>
          <a:p>
            <a:r>
              <a:rPr lang="en-US" dirty="0"/>
              <a:t>What goes into a schedule management plan?</a:t>
            </a:r>
          </a:p>
          <a:p>
            <a:r>
              <a:rPr lang="en-US" dirty="0"/>
              <a:t>Identify 3 popular software applications used to manage project schedule data.</a:t>
            </a:r>
          </a:p>
          <a:p>
            <a:endParaRPr lang="en-US" dirty="0"/>
          </a:p>
          <a:p>
            <a:endParaRPr lang="en-US" dirty="0"/>
          </a:p>
        </p:txBody>
      </p:sp>
    </p:spTree>
    <p:extLst>
      <p:ext uri="{BB962C8B-B14F-4D97-AF65-F5344CB8AC3E}">
        <p14:creationId xmlns:p14="http://schemas.microsoft.com/office/powerpoint/2010/main" val="10320097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2438401" y="1981201"/>
            <a:ext cx="7800975" cy="2819400"/>
          </a:xfrm>
        </p:spPr>
        <p:txBody>
          <a:bodyPr>
            <a:normAutofit/>
          </a:bodyPr>
          <a:lstStyle/>
          <a:p>
            <a:r>
              <a:rPr lang="en-US" sz="2400" dirty="0"/>
              <a:t>Define Activities is the process of identifying and documenting </a:t>
            </a:r>
            <a:r>
              <a:rPr lang="en-US" sz="2400" b="1" dirty="0"/>
              <a:t>activities or tasks</a:t>
            </a:r>
            <a:r>
              <a:rPr lang="en-US" sz="2400" dirty="0"/>
              <a:t> to be performed to produce the project deliverables.  Work packages from the WBS are decomposed into activities.</a:t>
            </a:r>
          </a:p>
          <a:p>
            <a:endParaRPr lang="en-US" altLang="en-US" sz="2400" dirty="0"/>
          </a:p>
          <a:p>
            <a:r>
              <a:rPr lang="en-US" altLang="en-US" sz="2400" dirty="0"/>
              <a:t>An </a:t>
            </a:r>
            <a:r>
              <a:rPr lang="en-US" altLang="en-US" sz="2400" b="1" dirty="0"/>
              <a:t>activity</a:t>
            </a:r>
            <a:r>
              <a:rPr lang="en-US" altLang="en-US" sz="2400" dirty="0"/>
              <a:t> or </a:t>
            </a:r>
            <a:r>
              <a:rPr lang="en-US" altLang="en-US" sz="2400" b="1" dirty="0"/>
              <a:t>task</a:t>
            </a:r>
            <a:r>
              <a:rPr lang="en-US" altLang="en-US" sz="2400" dirty="0"/>
              <a:t> is an element of work that has an expected duration, a cost, and resource requirements</a:t>
            </a:r>
          </a:p>
          <a:p>
            <a:pPr>
              <a:lnSpc>
                <a:spcPct val="80000"/>
              </a:lnSpc>
            </a:pPr>
            <a:endParaRPr lang="en-US" altLang="en-US" sz="2400" dirty="0"/>
          </a:p>
        </p:txBody>
      </p:sp>
      <p:sp>
        <p:nvSpPr>
          <p:cNvPr id="15363" name="Rectangle 2"/>
          <p:cNvSpPr>
            <a:spLocks noGrp="1" noChangeArrowheads="1"/>
          </p:cNvSpPr>
          <p:nvPr>
            <p:ph type="title"/>
          </p:nvPr>
        </p:nvSpPr>
        <p:spPr>
          <a:xfrm>
            <a:off x="2438400" y="0"/>
            <a:ext cx="8229600" cy="1752600"/>
          </a:xfrm>
        </p:spPr>
        <p:txBody>
          <a:bodyPr/>
          <a:lstStyle/>
          <a:p>
            <a:r>
              <a:rPr lang="en-US" altLang="en-US" dirty="0"/>
              <a:t>Define Activities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1904344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2" name="Rectangle 2"/>
          <p:cNvSpPr>
            <a:spLocks noGrp="1" noChangeArrowheads="1"/>
          </p:cNvSpPr>
          <p:nvPr>
            <p:ph type="title"/>
          </p:nvPr>
        </p:nvSpPr>
        <p:spPr/>
        <p:txBody>
          <a:bodyPr/>
          <a:lstStyle/>
          <a:p>
            <a:r>
              <a:rPr lang="en-US" altLang="en-US" dirty="0"/>
              <a:t>Define Activities</a:t>
            </a:r>
          </a:p>
        </p:txBody>
      </p:sp>
      <p:pic>
        <p:nvPicPr>
          <p:cNvPr id="8"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6960" y="1981200"/>
            <a:ext cx="8016240" cy="3886200"/>
          </a:xfrm>
        </p:spPr>
      </p:pic>
      <p:sp>
        <p:nvSpPr>
          <p:cNvPr id="4" name="TextBox 3"/>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183</a:t>
            </a:r>
            <a:endParaRPr lang="en-US" sz="1000" dirty="0"/>
          </a:p>
        </p:txBody>
      </p:sp>
    </p:spTree>
    <p:extLst>
      <p:ext uri="{BB962C8B-B14F-4D97-AF65-F5344CB8AC3E}">
        <p14:creationId xmlns:p14="http://schemas.microsoft.com/office/powerpoint/2010/main" val="3725149462"/>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286000" y="1905001"/>
            <a:ext cx="7696200" cy="4221163"/>
          </a:xfrm>
        </p:spPr>
        <p:txBody>
          <a:bodyPr/>
          <a:lstStyle/>
          <a:p>
            <a:r>
              <a:rPr lang="en-US" altLang="en-US" sz="2400" dirty="0"/>
              <a:t>An </a:t>
            </a:r>
            <a:r>
              <a:rPr lang="en-US" altLang="en-US" sz="2400" b="1" dirty="0"/>
              <a:t>activity list</a:t>
            </a:r>
            <a:r>
              <a:rPr lang="en-US" altLang="en-US" sz="2400" dirty="0"/>
              <a:t> is a tabulation of activities to be included on a project schedule that includes</a:t>
            </a:r>
          </a:p>
          <a:p>
            <a:pPr lvl="1"/>
            <a:r>
              <a:rPr lang="en-US" altLang="en-US" dirty="0"/>
              <a:t>the activity name</a:t>
            </a:r>
          </a:p>
          <a:p>
            <a:pPr lvl="1"/>
            <a:r>
              <a:rPr lang="en-US" altLang="en-US" dirty="0"/>
              <a:t>an activity identifier or number</a:t>
            </a:r>
          </a:p>
          <a:p>
            <a:pPr lvl="1"/>
            <a:r>
              <a:rPr lang="en-US" altLang="en-US" dirty="0"/>
              <a:t>a brief description of the activity</a:t>
            </a:r>
          </a:p>
          <a:p>
            <a:r>
              <a:rPr lang="en-US" altLang="en-US" sz="2400" b="1" dirty="0"/>
              <a:t>Activity attributes</a:t>
            </a:r>
            <a:r>
              <a:rPr lang="en-US" altLang="en-US" sz="2400" dirty="0"/>
              <a:t> provide more information about activities such as predecessors, successors, logical relationships, leads and lags, resource requirements, constraints, imposed dates, and assumptions related to the activity</a:t>
            </a:r>
          </a:p>
          <a:p>
            <a:pPr lvl="1"/>
            <a:endParaRPr lang="en-US" altLang="en-US" dirty="0"/>
          </a:p>
        </p:txBody>
      </p:sp>
      <p:sp>
        <p:nvSpPr>
          <p:cNvPr id="17412" name="Rectangle 2"/>
          <p:cNvSpPr txBox="1">
            <a:spLocks noChangeArrowheads="1"/>
          </p:cNvSpPr>
          <p:nvPr/>
        </p:nvSpPr>
        <p:spPr bwMode="auto">
          <a:xfrm>
            <a:off x="2286000" y="838200"/>
            <a:ext cx="8382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3600" dirty="0"/>
              <a:t>Defining Activities - Outputs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5153251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Activity1- Open Ended Question on Nearpod</a:t>
            </a:r>
          </a:p>
        </p:txBody>
      </p:sp>
      <p:sp>
        <p:nvSpPr>
          <p:cNvPr id="3" name="Text Placeholder 2"/>
          <p:cNvSpPr>
            <a:spLocks noGrp="1"/>
          </p:cNvSpPr>
          <p:nvPr>
            <p:ph type="body" idx="1"/>
          </p:nvPr>
        </p:nvSpPr>
        <p:spPr/>
        <p:txBody>
          <a:bodyPr/>
          <a:lstStyle/>
          <a:p>
            <a:r>
              <a:rPr lang="en-US" dirty="0"/>
              <a:t>Project schedule management</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304</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23408001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2438400" y="1981200"/>
            <a:ext cx="7239000" cy="4144963"/>
          </a:xfrm>
        </p:spPr>
        <p:txBody>
          <a:bodyPr>
            <a:normAutofit/>
          </a:bodyPr>
          <a:lstStyle/>
          <a:p>
            <a:pPr>
              <a:lnSpc>
                <a:spcPct val="90000"/>
              </a:lnSpc>
            </a:pPr>
            <a:r>
              <a:rPr lang="en-US" altLang="en-US" sz="2400" dirty="0"/>
              <a:t>A </a:t>
            </a:r>
            <a:r>
              <a:rPr lang="en-US" altLang="en-US" sz="2400" b="1" dirty="0"/>
              <a:t>milestone</a:t>
            </a:r>
            <a:r>
              <a:rPr lang="en-US" altLang="en-US" sz="2400" dirty="0"/>
              <a:t> is a significant event that normally has no duration</a:t>
            </a:r>
          </a:p>
          <a:p>
            <a:pPr>
              <a:lnSpc>
                <a:spcPct val="90000"/>
              </a:lnSpc>
            </a:pPr>
            <a:r>
              <a:rPr lang="en-US" altLang="en-US" sz="2400" dirty="0"/>
              <a:t>It often takes several activities and a lot of work to complete a milestone</a:t>
            </a:r>
          </a:p>
          <a:p>
            <a:pPr>
              <a:lnSpc>
                <a:spcPct val="90000"/>
              </a:lnSpc>
            </a:pPr>
            <a:r>
              <a:rPr lang="en-US" altLang="en-US" sz="2400" dirty="0"/>
              <a:t>They’re useful tools for setting schedule goals and monitoring progress</a:t>
            </a:r>
          </a:p>
          <a:p>
            <a:pPr>
              <a:lnSpc>
                <a:spcPct val="90000"/>
              </a:lnSpc>
            </a:pPr>
            <a:r>
              <a:rPr lang="en-US" altLang="en-US" sz="2400" dirty="0"/>
              <a:t>Examples include obtaining customer sign-off on key documents or completion of specific products</a:t>
            </a:r>
          </a:p>
          <a:p>
            <a:pPr>
              <a:lnSpc>
                <a:spcPct val="90000"/>
              </a:lnSpc>
            </a:pPr>
            <a:endParaRPr lang="en-US" altLang="en-US" sz="2400" dirty="0"/>
          </a:p>
        </p:txBody>
      </p:sp>
      <p:sp>
        <p:nvSpPr>
          <p:cNvPr id="18436" name="Rectangle 2"/>
          <p:cNvSpPr>
            <a:spLocks noGrp="1" noChangeArrowheads="1"/>
          </p:cNvSpPr>
          <p:nvPr>
            <p:ph type="title"/>
          </p:nvPr>
        </p:nvSpPr>
        <p:spPr>
          <a:xfrm>
            <a:off x="2348345" y="504982"/>
            <a:ext cx="8305800" cy="1219200"/>
          </a:xfrm>
        </p:spPr>
        <p:txBody>
          <a:bodyPr/>
          <a:lstStyle/>
          <a:p>
            <a:r>
              <a:rPr lang="en-US" altLang="en-US" dirty="0"/>
              <a:t>Defining Activities - Outputs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7276385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activity list</a:t>
            </a:r>
          </a:p>
        </p:txBody>
      </p:sp>
      <p:sp>
        <p:nvSpPr>
          <p:cNvPr id="3" name="Content Placeholder 2"/>
          <p:cNvSpPr>
            <a:spLocks noGrp="1"/>
          </p:cNvSpPr>
          <p:nvPr>
            <p:ph idx="1"/>
          </p:nvPr>
        </p:nvSpPr>
        <p:spPr/>
        <p:txBody>
          <a:bodyPr/>
          <a:lstStyle/>
          <a:p>
            <a:r>
              <a:rPr lang="en-US" dirty="0"/>
              <a:t>Create an activity list for the following </a:t>
            </a:r>
            <a:r>
              <a:rPr lang="en-US" b="1" dirty="0"/>
              <a:t>work packages</a:t>
            </a:r>
          </a:p>
          <a:p>
            <a:pPr marL="457200" indent="-457200">
              <a:buFont typeface="+mj-lt"/>
              <a:buAutoNum type="arabicPeriod"/>
            </a:pPr>
            <a:r>
              <a:rPr lang="en-US" dirty="0"/>
              <a:t>Develop project charter</a:t>
            </a:r>
          </a:p>
          <a:p>
            <a:pPr marL="457200" indent="-457200">
              <a:buFont typeface="+mj-lt"/>
              <a:buAutoNum type="arabicPeriod"/>
            </a:pPr>
            <a:r>
              <a:rPr lang="en-US" dirty="0"/>
              <a:t>Create website prototype </a:t>
            </a:r>
          </a:p>
          <a:p>
            <a:pPr marL="457200" indent="-457200">
              <a:buFont typeface="+mj-lt"/>
              <a:buAutoNum type="arabicPeriod"/>
            </a:pPr>
            <a:r>
              <a:rPr lang="en-US" dirty="0"/>
              <a:t>Design poster for an event</a:t>
            </a:r>
          </a:p>
          <a:p>
            <a:pPr marL="457200" indent="-457200">
              <a:buFont typeface="+mj-lt"/>
              <a:buAutoNum type="arabicPeriod"/>
            </a:pPr>
            <a:r>
              <a:rPr lang="en-US" dirty="0"/>
              <a:t>Obtain visa for travel</a:t>
            </a:r>
          </a:p>
          <a:p>
            <a:pPr marL="457200" indent="-457200">
              <a:buFont typeface="+mj-lt"/>
              <a:buAutoNum type="arabicPeriod"/>
            </a:pPr>
            <a:r>
              <a:rPr lang="en-US" dirty="0"/>
              <a:t>Paint a room</a:t>
            </a:r>
          </a:p>
        </p:txBody>
      </p:sp>
    </p:spTree>
    <p:extLst>
      <p:ext uri="{BB962C8B-B14F-4D97-AF65-F5344CB8AC3E}">
        <p14:creationId xmlns:p14="http://schemas.microsoft.com/office/powerpoint/2010/main" val="34283112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Activity2 – Collaborate on Nearpod</a:t>
            </a:r>
          </a:p>
        </p:txBody>
      </p:sp>
      <p:sp>
        <p:nvSpPr>
          <p:cNvPr id="3" name="Text Placeholder 2"/>
          <p:cNvSpPr>
            <a:spLocks noGrp="1"/>
          </p:cNvSpPr>
          <p:nvPr>
            <p:ph type="body" idx="1"/>
          </p:nvPr>
        </p:nvSpPr>
        <p:spPr/>
        <p:txBody>
          <a:bodyPr/>
          <a:lstStyle/>
          <a:p>
            <a:r>
              <a:rPr lang="en-US" dirty="0"/>
              <a:t>Project schedule management</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307</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12018996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B339-960C-4428-9DD3-F0E63C0A4CF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B695C370-BEE2-43BB-B3EC-454EE6B8635D}"/>
              </a:ext>
            </a:extLst>
          </p:cNvPr>
          <p:cNvSpPr>
            <a:spLocks noGrp="1"/>
          </p:cNvSpPr>
          <p:nvPr>
            <p:ph idx="1"/>
          </p:nvPr>
        </p:nvSpPr>
        <p:spPr/>
        <p:txBody>
          <a:bodyPr/>
          <a:lstStyle/>
          <a:p>
            <a:r>
              <a:rPr lang="en-US" dirty="0"/>
              <a:t>Two techniques used for Defining Activities are</a:t>
            </a:r>
          </a:p>
          <a:p>
            <a:r>
              <a:rPr lang="en-US" dirty="0"/>
              <a:t>- Decomposition</a:t>
            </a:r>
          </a:p>
          <a:p>
            <a:r>
              <a:rPr lang="en-US" dirty="0"/>
              <a:t>- Rolling Wave Planning</a:t>
            </a:r>
          </a:p>
          <a:p>
            <a:r>
              <a:rPr lang="en-US" dirty="0"/>
              <a:t>What do they mean?  </a:t>
            </a:r>
          </a:p>
          <a:p>
            <a:r>
              <a:rPr lang="en-US" dirty="0"/>
              <a:t>Under what development methodology (Agile/Structured) would you use Rolling wave planning?  Why?</a:t>
            </a:r>
          </a:p>
        </p:txBody>
      </p:sp>
    </p:spTree>
    <p:extLst>
      <p:ext uri="{BB962C8B-B14F-4D97-AF65-F5344CB8AC3E}">
        <p14:creationId xmlns:p14="http://schemas.microsoft.com/office/powerpoint/2010/main" val="1551498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2" name="Title 7"/>
          <p:cNvSpPr>
            <a:spLocks noGrp="1"/>
          </p:cNvSpPr>
          <p:nvPr>
            <p:ph type="title"/>
          </p:nvPr>
        </p:nvSpPr>
        <p:spPr/>
        <p:txBody>
          <a:bodyPr/>
          <a:lstStyle/>
          <a:p>
            <a:r>
              <a:rPr lang="en-US" altLang="en-US"/>
              <a:t>Sequence Activities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33601" y="2057400"/>
            <a:ext cx="8153399" cy="3733800"/>
          </a:xfrm>
        </p:spPr>
      </p:pic>
      <p:sp>
        <p:nvSpPr>
          <p:cNvPr id="6" name="TextBox 5"/>
          <p:cNvSpPr txBox="1"/>
          <p:nvPr/>
        </p:nvSpPr>
        <p:spPr>
          <a:xfrm>
            <a:off x="1638299" y="6348247"/>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187</a:t>
            </a:r>
            <a:endParaRPr lang="en-US" sz="1000" dirty="0"/>
          </a:p>
        </p:txBody>
      </p:sp>
    </p:spTree>
    <p:extLst>
      <p:ext uri="{BB962C8B-B14F-4D97-AF65-F5344CB8AC3E}">
        <p14:creationId xmlns:p14="http://schemas.microsoft.com/office/powerpoint/2010/main" val="12960269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343A-DEDA-45B5-8033-EF7F02E39DFE}"/>
              </a:ext>
            </a:extLst>
          </p:cNvPr>
          <p:cNvSpPr>
            <a:spLocks noGrp="1"/>
          </p:cNvSpPr>
          <p:nvPr>
            <p:ph type="title"/>
          </p:nvPr>
        </p:nvSpPr>
        <p:spPr>
          <a:xfrm>
            <a:off x="1866900" y="594359"/>
            <a:ext cx="1866900" cy="2286000"/>
          </a:xfrm>
        </p:spPr>
        <p:txBody>
          <a:bodyPr>
            <a:normAutofit/>
          </a:bodyPr>
          <a:lstStyle/>
          <a:p>
            <a:r>
              <a:rPr lang="en-US" sz="2400" dirty="0"/>
              <a:t>Organizational Structures and their Influence on Projects</a:t>
            </a:r>
          </a:p>
        </p:txBody>
      </p:sp>
      <p:sp>
        <p:nvSpPr>
          <p:cNvPr id="4" name="Text Placeholder 3">
            <a:extLst>
              <a:ext uri="{FF2B5EF4-FFF2-40B4-BE49-F238E27FC236}">
                <a16:creationId xmlns:a16="http://schemas.microsoft.com/office/drawing/2014/main" id="{BFED7707-4DFF-4B54-9128-DF3577DBF466}"/>
              </a:ext>
            </a:extLst>
          </p:cNvPr>
          <p:cNvSpPr>
            <a:spLocks noGrp="1"/>
          </p:cNvSpPr>
          <p:nvPr>
            <p:ph type="body" idx="2"/>
          </p:nvPr>
        </p:nvSpPr>
        <p:spPr>
          <a:xfrm>
            <a:off x="1866900" y="2926080"/>
            <a:ext cx="1866900" cy="3379124"/>
          </a:xfrm>
        </p:spPr>
        <p:txBody>
          <a:bodyPr>
            <a:normAutofit/>
          </a:bodyPr>
          <a:lstStyle/>
          <a:p>
            <a:pPr marL="385763" indent="-214313">
              <a:buFontTx/>
              <a:buChar char="-"/>
            </a:pPr>
            <a:r>
              <a:rPr lang="en-US" sz="1800" dirty="0"/>
              <a:t>Authority</a:t>
            </a:r>
          </a:p>
          <a:p>
            <a:pPr marL="385763" indent="-214313">
              <a:buFontTx/>
              <a:buChar char="-"/>
            </a:pPr>
            <a:r>
              <a:rPr lang="en-US" sz="1800" dirty="0"/>
              <a:t>Role</a:t>
            </a:r>
          </a:p>
          <a:p>
            <a:pPr marL="385763" indent="-214313">
              <a:buFontTx/>
              <a:buChar char="-"/>
            </a:pPr>
            <a:r>
              <a:rPr lang="en-US" sz="1800" dirty="0"/>
              <a:t>Management</a:t>
            </a:r>
          </a:p>
          <a:p>
            <a:pPr marL="385763" indent="-214313">
              <a:buFontTx/>
              <a:buChar char="-"/>
            </a:pPr>
            <a:r>
              <a:rPr lang="en-US" sz="2000" dirty="0"/>
              <a:t>Assignment</a:t>
            </a:r>
            <a:r>
              <a:rPr lang="en-US" sz="1800" dirty="0"/>
              <a:t> to Projects</a:t>
            </a:r>
          </a:p>
        </p:txBody>
      </p:sp>
      <p:pic>
        <p:nvPicPr>
          <p:cNvPr id="6" name="Picture 5">
            <a:extLst>
              <a:ext uri="{FF2B5EF4-FFF2-40B4-BE49-F238E27FC236}">
                <a16:creationId xmlns:a16="http://schemas.microsoft.com/office/drawing/2014/main" id="{9D47BEDD-6874-4C62-8040-39AA821CB5A4}"/>
              </a:ext>
            </a:extLst>
          </p:cNvPr>
          <p:cNvPicPr>
            <a:picLocks noChangeAspect="1"/>
          </p:cNvPicPr>
          <p:nvPr/>
        </p:nvPicPr>
        <p:blipFill>
          <a:blip r:embed="rId3"/>
          <a:stretch>
            <a:fillRect/>
          </a:stretch>
        </p:blipFill>
        <p:spPr>
          <a:xfrm>
            <a:off x="3652224" y="76200"/>
            <a:ext cx="6749078" cy="6781800"/>
          </a:xfrm>
          <a:prstGeom prst="rect">
            <a:avLst/>
          </a:prstGeom>
        </p:spPr>
      </p:pic>
    </p:spTree>
    <p:extLst>
      <p:ext uri="{BB962C8B-B14F-4D97-AF65-F5344CB8AC3E}">
        <p14:creationId xmlns:p14="http://schemas.microsoft.com/office/powerpoint/2010/main" val="260877691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348345" y="1967272"/>
            <a:ext cx="7938655" cy="4791075"/>
          </a:xfrm>
        </p:spPr>
        <p:txBody>
          <a:bodyPr>
            <a:normAutofit/>
          </a:bodyPr>
          <a:lstStyle/>
          <a:p>
            <a:pPr>
              <a:buFont typeface="Wingdings" panose="05000000000000000000" pitchFamily="2" charset="2"/>
              <a:buChar char="q"/>
            </a:pPr>
            <a:r>
              <a:rPr lang="en-US" altLang="en-US" dirty="0"/>
              <a:t>Involves reviewing activities and documenting dependencies or relationships between them. </a:t>
            </a:r>
          </a:p>
          <a:p>
            <a:pPr>
              <a:buFont typeface="Wingdings" panose="05000000000000000000" pitchFamily="2" charset="2"/>
              <a:buChar char="q"/>
            </a:pPr>
            <a:r>
              <a:rPr lang="en-US" dirty="0"/>
              <a:t>A </a:t>
            </a:r>
            <a:r>
              <a:rPr lang="en-US" b="1" dirty="0"/>
              <a:t>dependency</a:t>
            </a:r>
            <a:r>
              <a:rPr lang="en-US" dirty="0"/>
              <a:t> or </a:t>
            </a:r>
            <a:r>
              <a:rPr lang="en-US" b="1" dirty="0"/>
              <a:t>relationship</a:t>
            </a:r>
            <a:r>
              <a:rPr lang="en-US" dirty="0"/>
              <a:t> is the sequencing of project activities or tasks	</a:t>
            </a:r>
          </a:p>
          <a:p>
            <a:pPr>
              <a:buFont typeface="Wingdings" panose="05000000000000000000" pitchFamily="2" charset="2"/>
              <a:buChar char="q"/>
            </a:pPr>
            <a:r>
              <a:rPr lang="en-US" altLang="en-US" dirty="0"/>
              <a:t>A key output of this process is the Project Schedule Network Diagram.  </a:t>
            </a:r>
          </a:p>
        </p:txBody>
      </p:sp>
      <p:sp>
        <p:nvSpPr>
          <p:cNvPr id="21507" name="Rectangle 2"/>
          <p:cNvSpPr>
            <a:spLocks noGrp="1" noChangeArrowheads="1"/>
          </p:cNvSpPr>
          <p:nvPr>
            <p:ph type="title"/>
          </p:nvPr>
        </p:nvSpPr>
        <p:spPr>
          <a:xfrm>
            <a:off x="2348345" y="771525"/>
            <a:ext cx="8305800" cy="1066800"/>
          </a:xfrm>
        </p:spPr>
        <p:txBody>
          <a:bodyPr/>
          <a:lstStyle/>
          <a:p>
            <a:r>
              <a:rPr lang="en-US" altLang="en-US" dirty="0"/>
              <a:t>Sequence Activities</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96688696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2362200" y="1981200"/>
            <a:ext cx="7962900" cy="3752850"/>
          </a:xfrm>
        </p:spPr>
        <p:txBody>
          <a:bodyPr>
            <a:normAutofit fontScale="92500"/>
          </a:bodyPr>
          <a:lstStyle/>
          <a:p>
            <a:pPr>
              <a:lnSpc>
                <a:spcPct val="90000"/>
              </a:lnSpc>
            </a:pPr>
            <a:r>
              <a:rPr lang="en-US" altLang="en-US" sz="2400" dirty="0"/>
              <a:t>Three types of Dependencies</a:t>
            </a:r>
          </a:p>
          <a:p>
            <a:pPr lvl="1">
              <a:lnSpc>
                <a:spcPct val="90000"/>
              </a:lnSpc>
            </a:pPr>
            <a:r>
              <a:rPr lang="en-US" altLang="en-US" b="1" dirty="0"/>
              <a:t>Mandatory dependencies:</a:t>
            </a:r>
            <a:r>
              <a:rPr lang="en-US" altLang="en-US" dirty="0"/>
              <a:t> inherent in the nature of the work being performed on a project, sometimes referred to as hard logic</a:t>
            </a:r>
            <a:endParaRPr lang="en-US" altLang="en-US" b="1" dirty="0"/>
          </a:p>
          <a:p>
            <a:pPr lvl="1">
              <a:lnSpc>
                <a:spcPct val="90000"/>
              </a:lnSpc>
            </a:pPr>
            <a:endParaRPr lang="en-US" altLang="en-US" b="1" dirty="0"/>
          </a:p>
          <a:p>
            <a:pPr lvl="1">
              <a:lnSpc>
                <a:spcPct val="90000"/>
              </a:lnSpc>
            </a:pPr>
            <a:r>
              <a:rPr lang="en-US" altLang="en-US" b="1" dirty="0"/>
              <a:t>Discretionary dependencies: </a:t>
            </a:r>
            <a:r>
              <a:rPr lang="en-US" altLang="en-US" dirty="0"/>
              <a:t>defined by the project team.,  sometimes referred to as soft logic and should be used with care since they may limit later scheduling options</a:t>
            </a:r>
            <a:endParaRPr lang="en-US" altLang="en-US" b="1" dirty="0"/>
          </a:p>
          <a:p>
            <a:pPr lvl="1">
              <a:lnSpc>
                <a:spcPct val="90000"/>
              </a:lnSpc>
            </a:pPr>
            <a:endParaRPr lang="en-US" altLang="en-US" b="1" dirty="0"/>
          </a:p>
          <a:p>
            <a:pPr lvl="1">
              <a:lnSpc>
                <a:spcPct val="90000"/>
              </a:lnSpc>
            </a:pPr>
            <a:r>
              <a:rPr lang="en-US" altLang="en-US" b="1" dirty="0"/>
              <a:t>External dependencies:</a:t>
            </a:r>
            <a:r>
              <a:rPr lang="en-US" altLang="en-US" dirty="0"/>
              <a:t> involve relationships between project and non-project activities</a:t>
            </a:r>
          </a:p>
        </p:txBody>
      </p:sp>
      <p:sp>
        <p:nvSpPr>
          <p:cNvPr id="23555" name="Rectangle 2"/>
          <p:cNvSpPr>
            <a:spLocks noGrp="1" noChangeArrowheads="1"/>
          </p:cNvSpPr>
          <p:nvPr>
            <p:ph type="title"/>
          </p:nvPr>
        </p:nvSpPr>
        <p:spPr>
          <a:xfrm>
            <a:off x="2362200" y="685800"/>
            <a:ext cx="9144000" cy="1143000"/>
          </a:xfrm>
        </p:spPr>
        <p:txBody>
          <a:bodyPr>
            <a:normAutofit fontScale="90000"/>
          </a:bodyPr>
          <a:lstStyle/>
          <a:p>
            <a:r>
              <a:rPr lang="en-US" altLang="en-US" dirty="0"/>
              <a:t>Sequence Activities – Understanding dependencies</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820344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2362200" y="1883084"/>
            <a:ext cx="4191000" cy="4441517"/>
          </a:xfrm>
        </p:spPr>
        <p:txBody>
          <a:bodyPr>
            <a:normAutofit fontScale="85000" lnSpcReduction="20000"/>
          </a:bodyPr>
          <a:lstStyle/>
          <a:p>
            <a:r>
              <a:rPr lang="en-US" altLang="en-US" dirty="0"/>
              <a:t>Network diagrams are the preferred technique for showing activity sequencing</a:t>
            </a:r>
          </a:p>
          <a:p>
            <a:r>
              <a:rPr lang="en-US" altLang="en-US" dirty="0"/>
              <a:t>Sequence is the order in which activities are conducted</a:t>
            </a:r>
          </a:p>
          <a:p>
            <a:r>
              <a:rPr lang="en-US" altLang="en-US" dirty="0"/>
              <a:t>A </a:t>
            </a:r>
            <a:r>
              <a:rPr lang="en-US" altLang="en-US" b="1" dirty="0"/>
              <a:t>network diagram</a:t>
            </a:r>
            <a:r>
              <a:rPr lang="en-US" altLang="en-US" dirty="0"/>
              <a:t> is a schematic display of the logical relationships among, or sequencing of, project activities</a:t>
            </a:r>
          </a:p>
          <a:p>
            <a:r>
              <a:rPr lang="en-US" altLang="en-US" dirty="0"/>
              <a:t>The technique used to develop the network diagram is </a:t>
            </a:r>
            <a:r>
              <a:rPr lang="en-US" altLang="en-US" b="1" dirty="0"/>
              <a:t>precedence</a:t>
            </a:r>
            <a:r>
              <a:rPr lang="en-US" altLang="en-US" dirty="0"/>
              <a:t> </a:t>
            </a:r>
            <a:r>
              <a:rPr lang="en-US" altLang="en-US" b="1" dirty="0"/>
              <a:t>diagramming method (PDM)</a:t>
            </a:r>
          </a:p>
        </p:txBody>
      </p:sp>
      <p:sp>
        <p:nvSpPr>
          <p:cNvPr id="24580" name="Rectangle 2"/>
          <p:cNvSpPr>
            <a:spLocks noGrp="1" noChangeArrowheads="1"/>
          </p:cNvSpPr>
          <p:nvPr>
            <p:ph type="title"/>
          </p:nvPr>
        </p:nvSpPr>
        <p:spPr>
          <a:xfrm>
            <a:off x="2286000" y="567205"/>
            <a:ext cx="8382000" cy="1143000"/>
          </a:xfrm>
        </p:spPr>
        <p:txBody>
          <a:bodyPr/>
          <a:lstStyle/>
          <a:p>
            <a:r>
              <a:rPr lang="en-US" altLang="en-US" dirty="0"/>
              <a:t>Sequence Activities - Techniques</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pic>
        <p:nvPicPr>
          <p:cNvPr id="2" name="Picture 1"/>
          <p:cNvPicPr>
            <a:picLocks noChangeAspect="1"/>
          </p:cNvPicPr>
          <p:nvPr/>
        </p:nvPicPr>
        <p:blipFill>
          <a:blip r:embed="rId2"/>
          <a:stretch>
            <a:fillRect/>
          </a:stretch>
        </p:blipFill>
        <p:spPr>
          <a:xfrm>
            <a:off x="6770176" y="2743200"/>
            <a:ext cx="3657600" cy="1623588"/>
          </a:xfrm>
          <a:prstGeom prst="rect">
            <a:avLst/>
          </a:prstGeom>
        </p:spPr>
      </p:pic>
    </p:spTree>
    <p:extLst>
      <p:ext uri="{BB962C8B-B14F-4D97-AF65-F5344CB8AC3E}">
        <p14:creationId xmlns:p14="http://schemas.microsoft.com/office/powerpoint/2010/main" val="18200096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2286000" y="1905001"/>
            <a:ext cx="8229600" cy="3380509"/>
          </a:xfrm>
        </p:spPr>
        <p:txBody>
          <a:bodyPr>
            <a:noAutofit/>
          </a:bodyPr>
          <a:lstStyle/>
          <a:p>
            <a:pPr marL="0" indent="0">
              <a:buNone/>
            </a:pPr>
            <a:r>
              <a:rPr lang="en-US" altLang="en-US" sz="2400" b="1" dirty="0"/>
              <a:t>Precedence Diagramming Method (PDM)</a:t>
            </a:r>
            <a:endParaRPr lang="en-US" sz="2400" b="1" dirty="0"/>
          </a:p>
          <a:p>
            <a:pPr>
              <a:buFont typeface="Wingdings" panose="05000000000000000000" pitchFamily="2" charset="2"/>
              <a:buChar char="q"/>
            </a:pPr>
            <a:r>
              <a:rPr lang="en-US" dirty="0"/>
              <a:t>Activities are represented by nodes </a:t>
            </a:r>
          </a:p>
          <a:p>
            <a:pPr>
              <a:buFont typeface="Wingdings" panose="05000000000000000000" pitchFamily="2" charset="2"/>
              <a:buChar char="q"/>
            </a:pPr>
            <a:r>
              <a:rPr lang="en-US" dirty="0"/>
              <a:t>graphically linked by one or more logical relationships to show the sequence in which</a:t>
            </a:r>
            <a:br>
              <a:rPr lang="en-US" dirty="0"/>
            </a:br>
            <a:r>
              <a:rPr lang="en-US" dirty="0"/>
              <a:t>the activities are to be performed.</a:t>
            </a:r>
          </a:p>
          <a:p>
            <a:pPr>
              <a:buFont typeface="Wingdings" panose="05000000000000000000" pitchFamily="2" charset="2"/>
              <a:buChar char="q"/>
            </a:pPr>
            <a:r>
              <a:rPr lang="en-US" dirty="0"/>
              <a:t> includes four types of dependencies or logical relationships.</a:t>
            </a:r>
          </a:p>
          <a:p>
            <a:pPr marL="0" indent="0">
              <a:buNone/>
            </a:pPr>
            <a:r>
              <a:rPr lang="en-US" dirty="0"/>
              <a:t>A predecessor activity is an activity that logically comes before a dependent activity in a schedule. </a:t>
            </a:r>
          </a:p>
          <a:p>
            <a:pPr marL="0" indent="0">
              <a:buNone/>
            </a:pPr>
            <a:r>
              <a:rPr lang="en-US" dirty="0"/>
              <a:t>A successor activity is a dependent activity that logically comes after another activity in a schedule. </a:t>
            </a:r>
            <a:br>
              <a:rPr lang="en-US" dirty="0"/>
            </a:br>
            <a:endParaRPr lang="en-US" altLang="en-US" dirty="0"/>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
        <p:nvSpPr>
          <p:cNvPr id="7" name="Rectangle 2"/>
          <p:cNvSpPr txBox="1">
            <a:spLocks noChangeArrowheads="1"/>
          </p:cNvSpPr>
          <p:nvPr/>
        </p:nvSpPr>
        <p:spPr>
          <a:xfrm>
            <a:off x="2286000" y="567205"/>
            <a:ext cx="8382000" cy="1143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dirty="0"/>
              <a:t>Sequence Activities - Techniques</a:t>
            </a:r>
          </a:p>
        </p:txBody>
      </p:sp>
    </p:spTree>
    <p:extLst>
      <p:ext uri="{BB962C8B-B14F-4D97-AF65-F5344CB8AC3E}">
        <p14:creationId xmlns:p14="http://schemas.microsoft.com/office/powerpoint/2010/main" val="1698377950"/>
      </p:ext>
    </p:extLst>
  </p:cSld>
  <p:clrMapOvr>
    <a:masterClrMapping/>
  </p:clrMapOvr>
  <p:transition spd="slow"/>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057400" y="381001"/>
            <a:ext cx="7924800" cy="1295400"/>
          </a:xfrm>
        </p:spPr>
        <p:txBody>
          <a:bodyPr>
            <a:normAutofit fontScale="90000"/>
          </a:bodyPr>
          <a:lstStyle/>
          <a:p>
            <a:r>
              <a:rPr lang="en-US" altLang="en-US" sz="3200" dirty="0"/>
              <a:t>Sequence Activities - Techniques</a:t>
            </a:r>
            <a:br>
              <a:rPr lang="en-US" altLang="en-US" sz="3200" dirty="0"/>
            </a:br>
            <a:r>
              <a:rPr lang="en-US" altLang="en-US" sz="3200" dirty="0"/>
              <a:t>Precedence Diagramming Method (PDM) showing Task Dependency Types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2392680"/>
            <a:ext cx="7315200" cy="3474720"/>
          </a:xfrm>
          <a:prstGeom prst="rect">
            <a:avLst/>
          </a:prstGeom>
        </p:spPr>
      </p:pic>
      <p:sp>
        <p:nvSpPr>
          <p:cNvPr id="7" name="TextBox 6"/>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190</a:t>
            </a:r>
            <a:endParaRPr lang="en-US" sz="1000" dirty="0"/>
          </a:p>
        </p:txBody>
      </p:sp>
    </p:spTree>
    <p:extLst>
      <p:ext uri="{BB962C8B-B14F-4D97-AF65-F5344CB8AC3E}">
        <p14:creationId xmlns:p14="http://schemas.microsoft.com/office/powerpoint/2010/main" val="30057152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dependencies</a:t>
            </a:r>
          </a:p>
        </p:txBody>
      </p:sp>
      <p:sp>
        <p:nvSpPr>
          <p:cNvPr id="3" name="Content Placeholder 2"/>
          <p:cNvSpPr>
            <a:spLocks noGrp="1"/>
          </p:cNvSpPr>
          <p:nvPr>
            <p:ph idx="1"/>
          </p:nvPr>
        </p:nvSpPr>
        <p:spPr>
          <a:xfrm>
            <a:off x="2346960" y="1845734"/>
            <a:ext cx="3215641" cy="4023360"/>
          </a:xfrm>
        </p:spPr>
        <p:txBody>
          <a:bodyPr>
            <a:normAutofit fontScale="70000" lnSpcReduction="20000"/>
          </a:bodyPr>
          <a:lstStyle/>
          <a:p>
            <a:pPr marL="457200" indent="-457200">
              <a:buFont typeface="+mj-lt"/>
              <a:buAutoNum type="arabicPeriod"/>
            </a:pPr>
            <a:r>
              <a:rPr lang="en-US" dirty="0"/>
              <a:t>Write project report, Obtain feedback from teacher</a:t>
            </a:r>
          </a:p>
          <a:p>
            <a:pPr marL="457200" indent="-457200">
              <a:buFont typeface="+mj-lt"/>
              <a:buAutoNum type="arabicPeriod"/>
            </a:pPr>
            <a:r>
              <a:rPr lang="en-US" dirty="0"/>
              <a:t>Write project report, Format project report</a:t>
            </a:r>
          </a:p>
          <a:p>
            <a:pPr marL="457200" indent="-457200">
              <a:buFont typeface="+mj-lt"/>
              <a:buAutoNum type="arabicPeriod"/>
            </a:pPr>
            <a:r>
              <a:rPr lang="en-US" dirty="0"/>
              <a:t>Submit project report, Upload project documents</a:t>
            </a:r>
          </a:p>
          <a:p>
            <a:pPr marL="457200" indent="-457200">
              <a:buFont typeface="+mj-lt"/>
              <a:buAutoNum type="arabicPeriod"/>
            </a:pPr>
            <a:r>
              <a:rPr lang="en-US" dirty="0"/>
              <a:t>Write individual reflection, Submit group project report (the abstract from the individual reflection must be included in the group project report)</a:t>
            </a:r>
          </a:p>
          <a:p>
            <a:pPr marL="457200" indent="-45720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5916938" y="2133600"/>
            <a:ext cx="3973822" cy="3124200"/>
          </a:xfrm>
          <a:prstGeom prst="rect">
            <a:avLst/>
          </a:prstGeom>
        </p:spPr>
      </p:pic>
    </p:spTree>
    <p:extLst>
      <p:ext uri="{BB962C8B-B14F-4D97-AF65-F5344CB8AC3E}">
        <p14:creationId xmlns:p14="http://schemas.microsoft.com/office/powerpoint/2010/main" val="24603180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192.</a:t>
            </a:r>
            <a:endParaRPr lang="en-US" sz="1000" dirty="0"/>
          </a:p>
        </p:txBody>
      </p:sp>
      <p:sp>
        <p:nvSpPr>
          <p:cNvPr id="6" name="Rectangle 2"/>
          <p:cNvSpPr>
            <a:spLocks noGrp="1" noChangeArrowheads="1"/>
          </p:cNvSpPr>
          <p:nvPr>
            <p:ph type="title"/>
          </p:nvPr>
        </p:nvSpPr>
        <p:spPr>
          <a:xfrm>
            <a:off x="2255134" y="677293"/>
            <a:ext cx="8382000" cy="831017"/>
          </a:xfrm>
        </p:spPr>
        <p:txBody>
          <a:bodyPr anchor="t">
            <a:normAutofit fontScale="90000"/>
          </a:bodyPr>
          <a:lstStyle/>
          <a:p>
            <a:r>
              <a:rPr lang="en-US" altLang="en-US" dirty="0"/>
              <a:t>Sequence Activities – Leads and Lags</a:t>
            </a:r>
          </a:p>
        </p:txBody>
      </p:sp>
      <p:sp>
        <p:nvSpPr>
          <p:cNvPr id="3" name="Rectangle 2">
            <a:extLst>
              <a:ext uri="{FF2B5EF4-FFF2-40B4-BE49-F238E27FC236}">
                <a16:creationId xmlns:a16="http://schemas.microsoft.com/office/drawing/2014/main" id="{D88B76C8-B286-4F1A-BFF2-69CCC4489572}"/>
              </a:ext>
            </a:extLst>
          </p:cNvPr>
          <p:cNvSpPr/>
          <p:nvPr/>
        </p:nvSpPr>
        <p:spPr>
          <a:xfrm>
            <a:off x="1940689" y="1749974"/>
            <a:ext cx="5795962" cy="4647426"/>
          </a:xfrm>
          <a:prstGeom prst="rect">
            <a:avLst/>
          </a:prstGeom>
        </p:spPr>
        <p:txBody>
          <a:bodyPr wrap="square">
            <a:spAutoFit/>
          </a:bodyPr>
          <a:lstStyle/>
          <a:p>
            <a:r>
              <a:rPr lang="en-US" sz="2000" dirty="0"/>
              <a:t>The concept of lead and lag times are used in scheduling project activities</a:t>
            </a:r>
          </a:p>
          <a:p>
            <a:endParaRPr lang="en-US" sz="2000" dirty="0"/>
          </a:p>
          <a:p>
            <a:r>
              <a:rPr lang="en-US" sz="2000" b="1" dirty="0"/>
              <a:t>Lead</a:t>
            </a:r>
            <a:r>
              <a:rPr lang="en-US" sz="2000" dirty="0"/>
              <a:t> is the amount of time a successor activity can be brought forward (advanced), reducing the time taken.  Leads are prefixed with a “negative” sign. </a:t>
            </a:r>
          </a:p>
          <a:p>
            <a:r>
              <a:rPr lang="en-US" sz="2000" dirty="0"/>
              <a:t>Landscaping can begin 2 weeks before Complete Punch list</a:t>
            </a:r>
          </a:p>
          <a:p>
            <a:endParaRPr lang="en-US" sz="2000" dirty="0"/>
          </a:p>
          <a:p>
            <a:r>
              <a:rPr lang="en-US" sz="2000" b="1" dirty="0"/>
              <a:t>Lag</a:t>
            </a:r>
            <a:r>
              <a:rPr lang="en-US" sz="2000" dirty="0"/>
              <a:t> is the amount of time a successor activity will be delayed.  Lag results in more time being taken or a delay and is prefixed with a “plus” sign.  Edit draft will begin 15 days after writing draft begins.</a:t>
            </a:r>
          </a:p>
          <a:p>
            <a:endParaRPr lang="en-US" dirty="0"/>
          </a:p>
          <a:p>
            <a:r>
              <a:rPr lang="en-US" dirty="0"/>
              <a:t>Reading: </a:t>
            </a:r>
            <a:r>
              <a:rPr lang="en-US" sz="1200" dirty="0">
                <a:hlinkClick r:id="rId3"/>
              </a:rPr>
              <a:t>https://blog.masterofproject.com/precedence-diagramming-method/</a:t>
            </a:r>
            <a:endParaRPr lang="en-US" sz="1200" dirty="0"/>
          </a:p>
        </p:txBody>
      </p:sp>
      <p:pic>
        <p:nvPicPr>
          <p:cNvPr id="8" name="Picture 7"/>
          <p:cNvPicPr>
            <a:picLocks noChangeAspect="1"/>
          </p:cNvPicPr>
          <p:nvPr/>
        </p:nvPicPr>
        <p:blipFill>
          <a:blip r:embed="rId4"/>
          <a:stretch>
            <a:fillRect/>
          </a:stretch>
        </p:blipFill>
        <p:spPr>
          <a:xfrm>
            <a:off x="7736652" y="4119454"/>
            <a:ext cx="2619375" cy="1800225"/>
          </a:xfrm>
          <a:prstGeom prst="rect">
            <a:avLst/>
          </a:prstGeom>
        </p:spPr>
      </p:pic>
      <p:pic>
        <p:nvPicPr>
          <p:cNvPr id="9" name="Picture 8"/>
          <p:cNvPicPr>
            <a:picLocks noChangeAspect="1"/>
          </p:cNvPicPr>
          <p:nvPr/>
        </p:nvPicPr>
        <p:blipFill>
          <a:blip r:embed="rId5"/>
          <a:stretch>
            <a:fillRect/>
          </a:stretch>
        </p:blipFill>
        <p:spPr>
          <a:xfrm>
            <a:off x="7700962" y="1690949"/>
            <a:ext cx="2457450" cy="2228850"/>
          </a:xfrm>
          <a:prstGeom prst="rect">
            <a:avLst/>
          </a:prstGeom>
        </p:spPr>
      </p:pic>
    </p:spTree>
    <p:extLst>
      <p:ext uri="{BB962C8B-B14F-4D97-AF65-F5344CB8AC3E}">
        <p14:creationId xmlns:p14="http://schemas.microsoft.com/office/powerpoint/2010/main" val="4597040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09800" y="1296143"/>
            <a:ext cx="9144000" cy="1143000"/>
          </a:xfrm>
        </p:spPr>
        <p:txBody>
          <a:bodyPr/>
          <a:lstStyle/>
          <a:p>
            <a:r>
              <a:rPr lang="en-US" altLang="en-US" sz="3200" dirty="0"/>
              <a:t>Sample PDM Network Diagram</a:t>
            </a:r>
            <a:endParaRPr lang="en-US" altLang="en-US" sz="3200"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2362200"/>
            <a:ext cx="7467600" cy="3730752"/>
          </a:xfrm>
          <a:prstGeom prst="rect">
            <a:avLst/>
          </a:prstGeom>
        </p:spPr>
      </p:pic>
      <p:sp>
        <p:nvSpPr>
          <p:cNvPr id="6" name="TextBox 5"/>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193</a:t>
            </a:r>
            <a:endParaRPr lang="en-US" sz="1000" dirty="0"/>
          </a:p>
        </p:txBody>
      </p:sp>
      <p:sp>
        <p:nvSpPr>
          <p:cNvPr id="7" name="Rectangle 2"/>
          <p:cNvSpPr txBox="1">
            <a:spLocks noChangeArrowheads="1"/>
          </p:cNvSpPr>
          <p:nvPr/>
        </p:nvSpPr>
        <p:spPr>
          <a:xfrm>
            <a:off x="2286000" y="567205"/>
            <a:ext cx="8382000" cy="1143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dirty="0"/>
              <a:t>Sequence Activities</a:t>
            </a:r>
          </a:p>
        </p:txBody>
      </p:sp>
    </p:spTree>
    <p:extLst>
      <p:ext uri="{BB962C8B-B14F-4D97-AF65-F5344CB8AC3E}">
        <p14:creationId xmlns:p14="http://schemas.microsoft.com/office/powerpoint/2010/main" val="39002836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 Identify dependencies between tasks</a:t>
            </a:r>
          </a:p>
        </p:txBody>
      </p:sp>
      <p:sp>
        <p:nvSpPr>
          <p:cNvPr id="3" name="Content Placeholder 2"/>
          <p:cNvSpPr>
            <a:spLocks noGrp="1"/>
          </p:cNvSpPr>
          <p:nvPr>
            <p:ph idx="1"/>
          </p:nvPr>
        </p:nvSpPr>
        <p:spPr>
          <a:xfrm>
            <a:off x="2462758" y="2286003"/>
            <a:ext cx="3861842" cy="3593591"/>
          </a:xfrm>
        </p:spPr>
        <p:txBody>
          <a:bodyPr>
            <a:normAutofit fontScale="92500" lnSpcReduction="10000"/>
          </a:bodyPr>
          <a:lstStyle/>
          <a:p>
            <a:pPr marL="0" indent="0">
              <a:buNone/>
            </a:pPr>
            <a:r>
              <a:rPr lang="en-US" sz="2000" dirty="0"/>
              <a:t>Project :  Organize Holiday to Europe</a:t>
            </a:r>
          </a:p>
          <a:p>
            <a:r>
              <a:rPr lang="en-US" sz="2000" dirty="0"/>
              <a:t>Task 1 - Prepare travel schedule</a:t>
            </a:r>
          </a:p>
          <a:p>
            <a:r>
              <a:rPr lang="en-US" sz="2000" dirty="0"/>
              <a:t>Task 2 - Book Airline</a:t>
            </a:r>
          </a:p>
          <a:p>
            <a:r>
              <a:rPr lang="en-US" sz="2000" dirty="0"/>
              <a:t>Task 3 - Book Hotel </a:t>
            </a:r>
          </a:p>
          <a:p>
            <a:r>
              <a:rPr lang="en-US" sz="2000" dirty="0"/>
              <a:t>Task 4 - Apply for a passport</a:t>
            </a:r>
          </a:p>
          <a:p>
            <a:r>
              <a:rPr lang="en-US" sz="2000" dirty="0"/>
              <a:t>Task 5 - Apply for a Visa online</a:t>
            </a:r>
          </a:p>
          <a:p>
            <a:endParaRPr lang="en-US" sz="2000" dirty="0"/>
          </a:p>
          <a:p>
            <a:pPr marL="0" indent="0">
              <a:buNone/>
            </a:pPr>
            <a:r>
              <a:rPr lang="en-US" sz="2000" dirty="0"/>
              <a:t>Note: you can begin the online visa application and save drafts, but you can submit the form only after receiving the passport.</a:t>
            </a:r>
          </a:p>
        </p:txBody>
      </p:sp>
      <p:pic>
        <p:nvPicPr>
          <p:cNvPr id="4" name="Picture 3"/>
          <p:cNvPicPr>
            <a:picLocks noChangeAspect="1"/>
          </p:cNvPicPr>
          <p:nvPr/>
        </p:nvPicPr>
        <p:blipFill rotWithShape="1">
          <a:blip r:embed="rId3"/>
          <a:srcRect t="26343" r="57001"/>
          <a:stretch/>
        </p:blipFill>
        <p:spPr>
          <a:xfrm>
            <a:off x="6497365" y="2209801"/>
            <a:ext cx="3621397" cy="2846999"/>
          </a:xfrm>
          <a:prstGeom prst="rect">
            <a:avLst/>
          </a:prstGeom>
        </p:spPr>
      </p:pic>
    </p:spTree>
    <p:extLst>
      <p:ext uri="{BB962C8B-B14F-4D97-AF65-F5344CB8AC3E}">
        <p14:creationId xmlns:p14="http://schemas.microsoft.com/office/powerpoint/2010/main" val="7254544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3- </a:t>
            </a:r>
            <a:r>
              <a:rPr lang="en-US" sz="6600" dirty="0" err="1"/>
              <a:t>Drawit</a:t>
            </a:r>
            <a:r>
              <a:rPr lang="en-US" sz="6600" dirty="0"/>
              <a:t> on Nearpod</a:t>
            </a:r>
          </a:p>
        </p:txBody>
      </p:sp>
      <p:sp>
        <p:nvSpPr>
          <p:cNvPr id="3" name="Text Placeholder 2"/>
          <p:cNvSpPr>
            <a:spLocks noGrp="1"/>
          </p:cNvSpPr>
          <p:nvPr>
            <p:ph type="body" idx="1"/>
          </p:nvPr>
        </p:nvSpPr>
        <p:spPr/>
        <p:txBody>
          <a:bodyPr/>
          <a:lstStyle/>
          <a:p>
            <a:r>
              <a:rPr lang="en-US" dirty="0"/>
              <a:t>Project schedule management</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319</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211838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362200" y="-1"/>
            <a:ext cx="8305800" cy="1689161"/>
          </a:xfrm>
        </p:spPr>
        <p:txBody>
          <a:bodyPr>
            <a:normAutofit/>
          </a:bodyPr>
          <a:lstStyle/>
          <a:p>
            <a:pPr eaLnBrk="1" hangingPunct="1"/>
            <a:r>
              <a:rPr lang="en-US" altLang="en-US" sz="3200" dirty="0">
                <a:latin typeface="Trebuchet MS" panose="020B0603020202020204" pitchFamily="34" charset="0"/>
              </a:rPr>
              <a:t>Functional Organization Structure – Employees are grouped by the work they do</a:t>
            </a:r>
          </a:p>
        </p:txBody>
      </p:sp>
      <p:sp>
        <p:nvSpPr>
          <p:cNvPr id="37892" name="AutoShape 5" descr="data:image/jpg;base64,/9j/4AAQSkZJRgABAQAAAQABAAD/2wCEAAkGBg8GDw0SExQSEhISEBQOExAQDRYTEBERHxIWHR8cHhQjJzIfIyUvJRcSHzssIycqODguFyA9NTIvNSYzODABCQoKDQwNGQ8PGiskHB41MCk0NTI1NTU1LDUvNSw2NSw1LTUzNikxNTQ1KTU1LyotLCosLjQsNTEpMTUsNTU0Kf/AABEIAF0AfAMBIgACEQEDEQH/xAAbAAEAAgMBAQAAAAAAAAAAAAAABAYCAwUHAf/EADAQAAICAQMDAgUACwAAAAAAAAECABEDBBIhBRMxIlEGQWGBkRQVJTJSYnFykqHx/8QAGQEBAAMBAQAAAAAAAAAAAAAAAAECAwQF/8QAIREBAAICAgEFAQAAAAAAAAAAAAECAxEhMfASUXHB4RP/2gAMAwEAAhEDEQA/APcYiICIiAiIgIiICIiAiIgIiICIiAiIgIiICIiAiJp1WrXRjc3iwLAugTVn6C+T8pEzERuUxG26IiSgiIgIiICIiAiIgIiIEHL1ZcOc4Srlu33lIAIdd1GueSOLH1Ezx9UxZQxDcKdrMUZVU/MFiKBnN+L+k/rLT71VWy4D38asPS9D1IfowtfxOTpspzo2PCu3u+pGyEHKxF5DuXxzwBdA8k/XhzZ8mK2u/OI+nXjxVvXa0P1BWIXHWRiSKDcLVWSfl5H5Eipqe62oGRASqsCGYbNm1bFEA0bPNVx54mjQWWwouMoApG9nG8otrz/Nu2+4on3oztPiZe6C1nkC+fvzx7WAAPxJi1smp35r9V9Na8NGh1B0CYlZW7ZY4lZmLMgs7Qx9vC7rPy55udM5FAuxXvfH5nNyu+mxBhZ3ZPDubG4kKL5ItigPmrNV4FcV8mnyvkRdozjIiYtxG2ir5W3iqAfvAVyTlFcR/W2ONTyj0ReVwbXYku3QUNxvIvA95uVg4BHIPII8ESldN0A6pqcuEO76bFty5gzkqzOBkXDXgjkZGPz3IvC2JdgKm2HJa8bmFMlYrOoIiJuyIiICIiAiIgfCLlJ6Xo9QmpzVkxpi0rth5LJk7Z9QtvBFEfvX9KMu8pHxJ8P9TXJqMmkOlfusrnu4gNQlLtpXIKVXuAZz5qbmtojpvitqJrvtPRtOHUjV4rVjk2YyHB9uNxIPB5FEkm7uTcefFl2E5XPn1NpiisDzRO2gLAP28mzdR0GXWYARr8HU2b1W+m1TthK/2YiK/wB+D71J+PXdMxMD+0cTAcb/ANPBPnnnj8zGNRHERHy0mJme9/CyanTL1D091CLZqU0/NjhgeOCRYFn7m4HXdPl0el3EYyuF/wBJyAuRjYAlm4oH+Jqv8jgwG+KcBO3GOoZL8Vp+4p/zBP8AyQu91HrWHUYTo+MinGrZAdOqi/L0fVQ5oLzMrXi06137eSvWlo5nqPdZ/hDpzdP0mPfXdzFtVmIN3myNuPP0sL/RRO1MMClVUNVhQDtFLdc0PaZz0aRqsQ47TuZIiJZUiIgIiICIiAiIgIiICIiAiIgIiICIiAiIgIiICIiAiIgIiICIiAiIgIiIH//Z"/>
          <p:cNvSpPr>
            <a:spLocks noChangeAspect="1" noChangeArrowheads="1"/>
          </p:cNvSpPr>
          <p:nvPr/>
        </p:nvSpPr>
        <p:spPr bwMode="auto">
          <a:xfrm>
            <a:off x="1700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sp>
        <p:nvSpPr>
          <p:cNvPr id="37893" name="AutoShape 7" descr="data:image/jpg;base64,/9j/4AAQSkZJRgABAQAAAQABAAD/2wCEAAkGBg8GDw0SExQSEhISEBQOExAQDRYTEBERHxIWHR8cHhQjJzIfIyUvJRcSHzssIycqODguFyA9NTIvNSYzODABCQoKDQwNGQ8PGiskHB41MCk0NTI1NTU1LDUvNSw2NSw1LTUzNikxNTQ1KTU1LyotLCosLjQsNTEpMTUsNTU0Kf/AABEIAF0AfAMBIgACEQEDEQH/xAAbAAEAAgMBAQAAAAAAAAAAAAAABAYCAwUHAf/EADAQAAICAQMDAgUACwAAAAAAAAECABEDBBIhBRMxIlEGQWGBkRQVJTJSYnFykqHx/8QAGQEBAAMBAQAAAAAAAAAAAAAAAAECAwQF/8QAIREBAAICAgEFAQAAAAAAAAAAAAECAxEhMfASUXHB4RP/2gAMAwEAAhEDEQA/APcYiICIiAiIgIiICIiAiIgIiICIiAiIgIiICIiAiJp1WrXRjc3iwLAugTVn6C+T8pEzERuUxG26IiSgiIgIiICIiAiIgIiIEHL1ZcOc4Srlu33lIAIdd1GueSOLH1Ezx9UxZQxDcKdrMUZVU/MFiKBnN+L+k/rLT71VWy4D38asPS9D1IfowtfxOTpspzo2PCu3u+pGyEHKxF5DuXxzwBdA8k/XhzZ8mK2u/OI+nXjxVvXa0P1BWIXHWRiSKDcLVWSfl5H5Eipqe62oGRASqsCGYbNm1bFEA0bPNVx54mjQWWwouMoApG9nG8otrz/Nu2+4on3oztPiZe6C1nkC+fvzx7WAAPxJi1smp35r9V9Na8NGh1B0CYlZW7ZY4lZmLMgs7Qx9vC7rPy55udM5FAuxXvfH5nNyu+mxBhZ3ZPDubG4kKL5ItigPmrNV4FcV8mnyvkRdozjIiYtxG2ir5W3iqAfvAVyTlFcR/W2ONTyj0ReVwbXYku3QUNxvIvA95uVg4BHIPII8ESldN0A6pqcuEO76bFty5gzkqzOBkXDXgjkZGPz3IvC2JdgKm2HJa8bmFMlYrOoIiJuyIiICIiAiIgfCLlJ6Xo9QmpzVkxpi0rth5LJk7Z9QtvBFEfvX9KMu8pHxJ8P9TXJqMmkOlfusrnu4gNQlLtpXIKVXuAZz5qbmtojpvitqJrvtPRtOHUjV4rVjk2YyHB9uNxIPB5FEkm7uTcefFl2E5XPn1NpiisDzRO2gLAP28mzdR0GXWYARr8HU2b1W+m1TthK/2YiK/wB+D71J+PXdMxMD+0cTAcb/ANPBPnnnj8zGNRHERHy0mJme9/CyanTL1D091CLZqU0/NjhgeOCRYFn7m4HXdPl0el3EYyuF/wBJyAuRjYAlm4oH+Jqv8jgwG+KcBO3GOoZL8Vp+4p/zBP8AyQu91HrWHUYTo+MinGrZAdOqi/L0fVQ5oLzMrXi06137eSvWlo5nqPdZ/hDpzdP0mPfXdzFtVmIN3myNuPP0sL/RRO1MMClVUNVhQDtFLdc0PaZz0aRqsQ47TuZIiJZUiIgIiICIiAiIgIiICIiAiIgIiICIiAiIgIiICIiAiIgIiICIiAiIgIiIH//Z"/>
          <p:cNvSpPr>
            <a:spLocks noChangeAspect="1" noChangeArrowheads="1"/>
          </p:cNvSpPr>
          <p:nvPr/>
        </p:nvSpPr>
        <p:spPr bwMode="auto">
          <a:xfrm>
            <a:off x="1700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sp>
        <p:nvSpPr>
          <p:cNvPr id="37894" name="AutoShape 9" descr="data:image/jpg;base64,/9j/4AAQSkZJRgABAQAAAQABAAD/2wCEAAkGBg8GDw0SExQSEhISEBQOExAQDRYTEBERHxIWHR8cHhQjJzIfIyUvJRcSHzssIycqODguFyA9NTIvNSYzODABCQoKDQwNGQ8PGiskHB41MCk0NTI1NTU1LDUvNSw2NSw1LTUzNikxNTQ1KTU1LyotLCosLjQsNTEpMTUsNTU0Kf/AABEIAF0AfAMBIgACEQEDEQH/xAAbAAEAAgMBAQAAAAAAAAAAAAAABAYCAwUHAf/EADAQAAICAQMDAgUACwAAAAAAAAECABEDBBIhBRMxIlEGQWGBkRQVJTJSYnFykqHx/8QAGQEBAAMBAQAAAAAAAAAAAAAAAAECAwQF/8QAIREBAAICAgEFAQAAAAAAAAAAAAECAxEhMfASUXHB4RP/2gAMAwEAAhEDEQA/APcYiICIiAiIgIiICIiAiIgIiICIiAiIgIiICIiAiJp1WrXRjc3iwLAugTVn6C+T8pEzERuUxG26IiSgiIgIiICIiAiIgIiIEHL1ZcOc4Srlu33lIAIdd1GueSOLH1Ezx9UxZQxDcKdrMUZVU/MFiKBnN+L+k/rLT71VWy4D38asPS9D1IfowtfxOTpspzo2PCu3u+pGyEHKxF5DuXxzwBdA8k/XhzZ8mK2u/OI+nXjxVvXa0P1BWIXHWRiSKDcLVWSfl5H5Eipqe62oGRASqsCGYbNm1bFEA0bPNVx54mjQWWwouMoApG9nG8otrz/Nu2+4on3oztPiZe6C1nkC+fvzx7WAAPxJi1smp35r9V9Na8NGh1B0CYlZW7ZY4lZmLMgs7Qx9vC7rPy55udM5FAuxXvfH5nNyu+mxBhZ3ZPDubG4kKL5ItigPmrNV4FcV8mnyvkRdozjIiYtxG2ir5W3iqAfvAVyTlFcR/W2ONTyj0ReVwbXYku3QUNxvIvA95uVg4BHIPII8ESldN0A6pqcuEO76bFty5gzkqzOBkXDXgjkZGPz3IvC2JdgKm2HJa8bmFMlYrOoIiJuyIiICIiAiIgfCLlJ6Xo9QmpzVkxpi0rth5LJk7Z9QtvBFEfvX9KMu8pHxJ8P9TXJqMmkOlfusrnu4gNQlLtpXIKVXuAZz5qbmtojpvitqJrvtPRtOHUjV4rVjk2YyHB9uNxIPB5FEkm7uTcefFl2E5XPn1NpiisDzRO2gLAP28mzdR0GXWYARr8HU2b1W+m1TthK/2YiK/wB+D71J+PXdMxMD+0cTAcb/ANPBPnnnj8zGNRHERHy0mJme9/CyanTL1D091CLZqU0/NjhgeOCRYFn7m4HXdPl0el3EYyuF/wBJyAuRjYAlm4oH+Jqv8jgwG+KcBO3GOoZL8Vp+4p/zBP8AyQu91HrWHUYTo+MinGrZAdOqi/L0fVQ5oLzMrXi06137eSvWlo5nqPdZ/hDpzdP0mPfXdzFtVmIN3myNuPP0sL/RRO1MMClVUNVhQDtFLdc0PaZz0aRqsQ47TuZIiJZUiIgIiICIiAiIgIiICIiAiIgIiICIiAiIgIiICIiAiIgIiICIiAiIgIiIH//Z"/>
          <p:cNvSpPr>
            <a:spLocks noChangeAspect="1" noChangeArrowheads="1"/>
          </p:cNvSpPr>
          <p:nvPr/>
        </p:nvSpPr>
        <p:spPr bwMode="auto">
          <a:xfrm>
            <a:off x="1700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grpSp>
        <p:nvGrpSpPr>
          <p:cNvPr id="2" name="Group 1"/>
          <p:cNvGrpSpPr/>
          <p:nvPr/>
        </p:nvGrpSpPr>
        <p:grpSpPr>
          <a:xfrm>
            <a:off x="3200400" y="2209801"/>
            <a:ext cx="5791200" cy="3902787"/>
            <a:chOff x="1219200" y="1583613"/>
            <a:chExt cx="7048500" cy="4677549"/>
          </a:xfrm>
        </p:grpSpPr>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828799"/>
              <a:ext cx="7010400" cy="44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1" descr="C:\Users\byousuf1\AppData\Local\Microsoft\Windows\Temporary Internet Files\Content.IE5\8GIZDLXO\MC90043485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58361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7" descr="C:\Users\byousuf1\AppData\Local\Microsoft\Windows\Temporary Internet Files\Content.IE5\49CVKKZQ\MC900142133[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0" y="1600201"/>
              <a:ext cx="13652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5515000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2362200" y="1981201"/>
            <a:ext cx="8305800" cy="3876675"/>
          </a:xfrm>
        </p:spPr>
        <p:txBody>
          <a:bodyPr/>
          <a:lstStyle/>
          <a:p>
            <a:r>
              <a:rPr lang="en-US" sz="2400" dirty="0"/>
              <a:t>It is the process of estimating the number of work periods needed to complete individual activities with estimated resources.</a:t>
            </a:r>
          </a:p>
          <a:p>
            <a:endParaRPr lang="en-US" altLang="en-US" sz="2400" b="1" dirty="0"/>
          </a:p>
          <a:p>
            <a:r>
              <a:rPr lang="en-US" altLang="en-US" sz="2400" b="1" dirty="0"/>
              <a:t>Duration</a:t>
            </a:r>
            <a:r>
              <a:rPr lang="en-US" altLang="en-US" sz="2400" dirty="0"/>
              <a:t> includes the actual length of time worked on an activity</a:t>
            </a:r>
            <a:endParaRPr lang="en-US" altLang="en-US" sz="2400" b="1" dirty="0"/>
          </a:p>
          <a:p>
            <a:r>
              <a:rPr lang="en-US" altLang="en-US" sz="2400" dirty="0"/>
              <a:t>People doing the work should help create estimates, and an expert should review them</a:t>
            </a:r>
          </a:p>
        </p:txBody>
      </p:sp>
      <p:sp>
        <p:nvSpPr>
          <p:cNvPr id="36867" name="Rectangle 2"/>
          <p:cNvSpPr>
            <a:spLocks noGrp="1" noChangeArrowheads="1"/>
          </p:cNvSpPr>
          <p:nvPr>
            <p:ph type="title"/>
          </p:nvPr>
        </p:nvSpPr>
        <p:spPr>
          <a:xfrm>
            <a:off x="2362200" y="651748"/>
            <a:ext cx="9144000" cy="1066800"/>
          </a:xfrm>
        </p:spPr>
        <p:txBody>
          <a:bodyPr/>
          <a:lstStyle/>
          <a:p>
            <a:r>
              <a:rPr lang="en-US" altLang="en-US" dirty="0"/>
              <a:t>Estimate Activity Duration</a:t>
            </a:r>
          </a:p>
        </p:txBody>
      </p:sp>
      <p:sp>
        <p:nvSpPr>
          <p:cNvPr id="6" name="TextBox 5"/>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36498784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28" name="Title 7"/>
          <p:cNvSpPr>
            <a:spLocks noGrp="1"/>
          </p:cNvSpPr>
          <p:nvPr>
            <p:ph type="title"/>
          </p:nvPr>
        </p:nvSpPr>
        <p:spPr>
          <a:xfrm>
            <a:off x="1981200" y="286605"/>
            <a:ext cx="7909560" cy="1450757"/>
          </a:xfrm>
        </p:spPr>
        <p:txBody>
          <a:bodyPr/>
          <a:lstStyle/>
          <a:p>
            <a:r>
              <a:rPr lang="en-US" altLang="en-US" dirty="0"/>
              <a:t>Estimate Activity Duration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1920240"/>
            <a:ext cx="8305800" cy="3947160"/>
          </a:xfrm>
          <a:prstGeom prst="rect">
            <a:avLst/>
          </a:prstGeom>
        </p:spPr>
      </p:pic>
      <p:sp>
        <p:nvSpPr>
          <p:cNvPr id="4" name="TextBox 3"/>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195</a:t>
            </a:r>
            <a:endParaRPr lang="en-US" sz="1000" dirty="0"/>
          </a:p>
        </p:txBody>
      </p:sp>
    </p:spTree>
    <p:extLst>
      <p:ext uri="{BB962C8B-B14F-4D97-AF65-F5344CB8AC3E}">
        <p14:creationId xmlns:p14="http://schemas.microsoft.com/office/powerpoint/2010/main" val="3435843172"/>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2362200" y="2332038"/>
            <a:ext cx="8305800" cy="4373563"/>
          </a:xfrm>
        </p:spPr>
        <p:txBody>
          <a:bodyPr/>
          <a:lstStyle/>
          <a:p>
            <a:pPr marL="342900" lvl="1" indent="-342900"/>
            <a:r>
              <a:rPr lang="en-US" altLang="en-US" dirty="0"/>
              <a:t>the accuracy of single point activity duration estimate can be improved by considering uncertainty &amp; risk. This concept originates from Program Evaluation &amp; review Technique (PERT).  </a:t>
            </a:r>
          </a:p>
          <a:p>
            <a:pPr marL="342900" lvl="2" indent="-342900"/>
            <a:r>
              <a:rPr lang="en-US" altLang="en-US" dirty="0"/>
              <a:t>Most likely(TM) – most realistic given the duration, availability of resources, dependencies &amp; interruptions</a:t>
            </a:r>
          </a:p>
          <a:p>
            <a:pPr marL="342900" lvl="2" indent="-342900"/>
            <a:r>
              <a:rPr lang="en-US" altLang="en-US" dirty="0"/>
              <a:t>Optimistic (TO) – based on best case scenario</a:t>
            </a:r>
          </a:p>
          <a:p>
            <a:pPr marL="342900" lvl="2" indent="-342900"/>
            <a:r>
              <a:rPr lang="en-US" altLang="en-US" dirty="0"/>
              <a:t>Pessimistic (TP) – based on worst case scenario</a:t>
            </a:r>
            <a:br>
              <a:rPr lang="en-US" altLang="en-US" dirty="0"/>
            </a:br>
            <a:endParaRPr lang="en-US" altLang="en-US" dirty="0"/>
          </a:p>
          <a:p>
            <a:pPr marL="342900" lvl="2" indent="-342900"/>
            <a:r>
              <a:rPr lang="en-US" altLang="en-US" dirty="0"/>
              <a:t>Triangular distribution formula: TE = (TO + TM + TP) /3</a:t>
            </a:r>
          </a:p>
          <a:p>
            <a:pPr marL="342900" lvl="2" indent="-342900"/>
            <a:r>
              <a:rPr lang="en-US" altLang="en-US" dirty="0"/>
              <a:t>Beta distribution formula: TE = (TO + 4TM + TP) /6</a:t>
            </a:r>
          </a:p>
        </p:txBody>
      </p:sp>
      <p:sp>
        <p:nvSpPr>
          <p:cNvPr id="38915" name="Rectangle 2"/>
          <p:cNvSpPr>
            <a:spLocks noGrp="1" noChangeArrowheads="1"/>
          </p:cNvSpPr>
          <p:nvPr>
            <p:ph type="title"/>
          </p:nvPr>
        </p:nvSpPr>
        <p:spPr>
          <a:xfrm>
            <a:off x="2362200" y="1836737"/>
            <a:ext cx="7696200" cy="495300"/>
          </a:xfrm>
        </p:spPr>
        <p:txBody>
          <a:bodyPr>
            <a:normAutofit fontScale="90000"/>
          </a:bodyPr>
          <a:lstStyle/>
          <a:p>
            <a:pPr algn="l"/>
            <a:r>
              <a:rPr lang="en-US" altLang="en-US" sz="3200" dirty="0"/>
              <a:t>Three-Point Estimates</a:t>
            </a:r>
          </a:p>
        </p:txBody>
      </p:sp>
      <p:sp>
        <p:nvSpPr>
          <p:cNvPr id="38917" name="Rectangle 2"/>
          <p:cNvSpPr txBox="1">
            <a:spLocks noChangeArrowheads="1"/>
          </p:cNvSpPr>
          <p:nvPr/>
        </p:nvSpPr>
        <p:spPr bwMode="auto">
          <a:xfrm>
            <a:off x="2362200" y="381001"/>
            <a:ext cx="73914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3600" dirty="0"/>
              <a:t>Estimate Activity Durations - Technique</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561462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2286000" y="2328863"/>
            <a:ext cx="8382000" cy="4525962"/>
          </a:xfrm>
        </p:spPr>
        <p:txBody>
          <a:bodyPr/>
          <a:lstStyle/>
          <a:p>
            <a:r>
              <a:rPr lang="en-US" altLang="en-US" sz="2400" b="1" dirty="0"/>
              <a:t>PERT</a:t>
            </a:r>
            <a:r>
              <a:rPr lang="en-US" altLang="en-US" sz="2400" dirty="0"/>
              <a:t> is a network analysis technique used to estimate project duration when there is a high degree of uncertainty about the individual activity duration estimates</a:t>
            </a:r>
          </a:p>
          <a:p>
            <a:endParaRPr lang="en-US" altLang="en-US" sz="2400" dirty="0"/>
          </a:p>
          <a:p>
            <a:r>
              <a:rPr lang="en-US" altLang="en-US" sz="2400" dirty="0"/>
              <a:t>PERT uses </a:t>
            </a:r>
            <a:r>
              <a:rPr lang="en-US" altLang="en-US" sz="2400" b="1" dirty="0"/>
              <a:t>probabilistic time estimates</a:t>
            </a:r>
          </a:p>
          <a:p>
            <a:pPr lvl="1"/>
            <a:r>
              <a:rPr lang="en-US" altLang="en-US" dirty="0"/>
              <a:t>duration estimates based on using optimistic, most likely, and pessimistic estimates of activity durations, or a three-point estimate</a:t>
            </a:r>
          </a:p>
        </p:txBody>
      </p:sp>
      <p:sp>
        <p:nvSpPr>
          <p:cNvPr id="39939" name="Rectangle 2"/>
          <p:cNvSpPr>
            <a:spLocks noGrp="1" noChangeArrowheads="1"/>
          </p:cNvSpPr>
          <p:nvPr>
            <p:ph type="title"/>
          </p:nvPr>
        </p:nvSpPr>
        <p:spPr>
          <a:xfrm>
            <a:off x="2286000" y="1160463"/>
            <a:ext cx="8382000" cy="1143000"/>
          </a:xfrm>
        </p:spPr>
        <p:txBody>
          <a:bodyPr/>
          <a:lstStyle/>
          <a:p>
            <a:pPr algn="l"/>
            <a:r>
              <a:rPr lang="en-US" altLang="en-US" sz="2800" dirty="0"/>
              <a:t>Program Evaluation and Review Technique (PERT)</a:t>
            </a:r>
          </a:p>
        </p:txBody>
      </p:sp>
      <p:sp>
        <p:nvSpPr>
          <p:cNvPr id="39941" name="Rectangle 2"/>
          <p:cNvSpPr txBox="1">
            <a:spLocks noChangeArrowheads="1"/>
          </p:cNvSpPr>
          <p:nvPr/>
        </p:nvSpPr>
        <p:spPr bwMode="auto">
          <a:xfrm>
            <a:off x="2438400" y="152401"/>
            <a:ext cx="7315200" cy="174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3600" dirty="0"/>
              <a:t>Estimate Activity Durations - Technique</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7263925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a:xfrm>
            <a:off x="2286000" y="2286001"/>
            <a:ext cx="7315200" cy="3819525"/>
          </a:xfrm>
        </p:spPr>
        <p:txBody>
          <a:bodyPr>
            <a:normAutofit fontScale="85000" lnSpcReduction="20000"/>
          </a:bodyPr>
          <a:lstStyle/>
          <a:p>
            <a:pPr>
              <a:lnSpc>
                <a:spcPct val="90000"/>
              </a:lnSpc>
            </a:pPr>
            <a:r>
              <a:rPr lang="en-US" altLang="en-US" sz="2400" dirty="0"/>
              <a:t>PERT weighted average</a:t>
            </a:r>
            <a:r>
              <a:rPr lang="en-US" altLang="en-US" sz="2400" b="1" dirty="0"/>
              <a:t> =</a:t>
            </a:r>
            <a:r>
              <a:rPr lang="en-US" altLang="en-US" sz="2400" b="1" u="sng" dirty="0"/>
              <a:t> </a:t>
            </a:r>
          </a:p>
          <a:p>
            <a:pPr>
              <a:lnSpc>
                <a:spcPct val="90000"/>
              </a:lnSpc>
              <a:buFontTx/>
              <a:buNone/>
            </a:pPr>
            <a:r>
              <a:rPr lang="en-US" altLang="en-US" sz="2400" u="sng" dirty="0"/>
              <a:t>optimistic time + 4X most likely time + pessimistic time</a:t>
            </a:r>
            <a:endParaRPr lang="en-US" altLang="en-US" sz="2400" dirty="0"/>
          </a:p>
          <a:p>
            <a:pPr>
              <a:lnSpc>
                <a:spcPct val="90000"/>
              </a:lnSpc>
              <a:buFontTx/>
              <a:buNone/>
            </a:pPr>
            <a:r>
              <a:rPr lang="en-US" altLang="en-US" sz="2400" dirty="0"/>
              <a:t>			6</a:t>
            </a:r>
          </a:p>
          <a:p>
            <a:pPr>
              <a:lnSpc>
                <a:spcPct val="90000"/>
              </a:lnSpc>
            </a:pPr>
            <a:r>
              <a:rPr lang="en-US" altLang="en-US" sz="2400" dirty="0"/>
              <a:t>Example:</a:t>
            </a:r>
          </a:p>
          <a:p>
            <a:pPr>
              <a:lnSpc>
                <a:spcPct val="90000"/>
              </a:lnSpc>
              <a:buFontTx/>
              <a:buNone/>
            </a:pPr>
            <a:r>
              <a:rPr lang="en-US" altLang="en-US" sz="2400" dirty="0"/>
              <a:t>PERT weighted average =</a:t>
            </a:r>
          </a:p>
          <a:p>
            <a:pPr>
              <a:lnSpc>
                <a:spcPct val="90000"/>
              </a:lnSpc>
              <a:buFontTx/>
              <a:buNone/>
            </a:pPr>
            <a:r>
              <a:rPr lang="en-US" altLang="en-US" sz="2400" b="1" dirty="0"/>
              <a:t> </a:t>
            </a:r>
            <a:r>
              <a:rPr lang="en-US" altLang="en-US" sz="2400" u="sng" dirty="0"/>
              <a:t>8 workdays + 4 X 10 workdays + 24 workdays</a:t>
            </a:r>
            <a:r>
              <a:rPr lang="en-US" altLang="en-US" sz="2400" dirty="0"/>
              <a:t> 	= </a:t>
            </a:r>
            <a:r>
              <a:rPr lang="en-US" altLang="en-US" sz="2400" b="1" dirty="0"/>
              <a:t>12 days</a:t>
            </a:r>
            <a:r>
              <a:rPr lang="en-US" altLang="en-US" sz="2400" dirty="0"/>
              <a:t>					6</a:t>
            </a:r>
          </a:p>
          <a:p>
            <a:pPr>
              <a:lnSpc>
                <a:spcPct val="90000"/>
              </a:lnSpc>
              <a:buFontTx/>
              <a:buNone/>
            </a:pPr>
            <a:r>
              <a:rPr lang="en-US" altLang="en-US" sz="2400" dirty="0"/>
              <a:t>where optimistic time= 8 days</a:t>
            </a:r>
          </a:p>
          <a:p>
            <a:pPr>
              <a:lnSpc>
                <a:spcPct val="90000"/>
              </a:lnSpc>
              <a:buFontTx/>
              <a:buNone/>
            </a:pPr>
            <a:r>
              <a:rPr lang="en-US" altLang="en-US" sz="2400" dirty="0"/>
              <a:t>most likely time = </a:t>
            </a:r>
            <a:r>
              <a:rPr lang="en-US" altLang="en-US" sz="2400" b="1" dirty="0"/>
              <a:t>10 days</a:t>
            </a:r>
            <a:r>
              <a:rPr lang="en-US" altLang="en-US" sz="2400" dirty="0"/>
              <a:t>, and</a:t>
            </a:r>
          </a:p>
          <a:p>
            <a:pPr>
              <a:lnSpc>
                <a:spcPct val="90000"/>
              </a:lnSpc>
              <a:buFontTx/>
              <a:buNone/>
            </a:pPr>
            <a:r>
              <a:rPr lang="en-US" altLang="en-US" sz="2400" dirty="0"/>
              <a:t>pessimistic time = 24 days</a:t>
            </a:r>
          </a:p>
          <a:p>
            <a:pPr>
              <a:lnSpc>
                <a:spcPct val="90000"/>
              </a:lnSpc>
              <a:buFontTx/>
              <a:buNone/>
            </a:pPr>
            <a:r>
              <a:rPr lang="en-US" altLang="en-US" sz="2400" dirty="0"/>
              <a:t>    Therefore, you’d use </a:t>
            </a:r>
            <a:r>
              <a:rPr lang="en-US" altLang="en-US" sz="2400" b="1" dirty="0"/>
              <a:t>12 days</a:t>
            </a:r>
            <a:r>
              <a:rPr lang="en-US" altLang="en-US" sz="2400" dirty="0"/>
              <a:t> on the network diagram instead of 10 when using PERT for the above example</a:t>
            </a:r>
          </a:p>
        </p:txBody>
      </p:sp>
      <p:sp>
        <p:nvSpPr>
          <p:cNvPr id="40963" name="Rectangle 2"/>
          <p:cNvSpPr>
            <a:spLocks noGrp="1" noChangeArrowheads="1"/>
          </p:cNvSpPr>
          <p:nvPr>
            <p:ph type="title"/>
          </p:nvPr>
        </p:nvSpPr>
        <p:spPr>
          <a:xfrm>
            <a:off x="2286000" y="1484313"/>
            <a:ext cx="9067800" cy="715962"/>
          </a:xfrm>
        </p:spPr>
        <p:txBody>
          <a:bodyPr/>
          <a:lstStyle/>
          <a:p>
            <a:pPr algn="l"/>
            <a:r>
              <a:rPr lang="en-US" altLang="en-US" sz="2800" dirty="0"/>
              <a:t>PERT Formula and Example:</a:t>
            </a:r>
          </a:p>
        </p:txBody>
      </p:sp>
      <p:sp>
        <p:nvSpPr>
          <p:cNvPr id="40965" name="Rectangle 2"/>
          <p:cNvSpPr txBox="1">
            <a:spLocks noChangeArrowheads="1"/>
          </p:cNvSpPr>
          <p:nvPr/>
        </p:nvSpPr>
        <p:spPr bwMode="auto">
          <a:xfrm>
            <a:off x="2286000" y="318294"/>
            <a:ext cx="7620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3600" dirty="0"/>
              <a:t>Estimate Activity Durations - Technique</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42312382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6EAC-2590-402D-BF96-CC4092CC3B8E}"/>
              </a:ext>
            </a:extLst>
          </p:cNvPr>
          <p:cNvSpPr>
            <a:spLocks noGrp="1"/>
          </p:cNvSpPr>
          <p:nvPr>
            <p:ph type="title"/>
          </p:nvPr>
        </p:nvSpPr>
        <p:spPr/>
        <p:txBody>
          <a:bodyPr/>
          <a:lstStyle/>
          <a:p>
            <a:r>
              <a:rPr lang="en-US" dirty="0"/>
              <a:t>Activity – Estimate Activity Durations</a:t>
            </a:r>
          </a:p>
        </p:txBody>
      </p:sp>
      <p:graphicFrame>
        <p:nvGraphicFramePr>
          <p:cNvPr id="4" name="Content Placeholder 3">
            <a:extLst>
              <a:ext uri="{FF2B5EF4-FFF2-40B4-BE49-F238E27FC236}">
                <a16:creationId xmlns:a16="http://schemas.microsoft.com/office/drawing/2014/main" id="{A4A4D475-9C1F-4E00-AC6B-D1C287BBB985}"/>
              </a:ext>
            </a:extLst>
          </p:cNvPr>
          <p:cNvGraphicFramePr>
            <a:graphicFrameLocks noGrp="1"/>
          </p:cNvGraphicFramePr>
          <p:nvPr>
            <p:ph idx="1"/>
          </p:nvPr>
        </p:nvGraphicFramePr>
        <p:xfrm>
          <a:off x="4495801" y="1956981"/>
          <a:ext cx="5130991" cy="3559553"/>
        </p:xfrm>
        <a:graphic>
          <a:graphicData uri="http://schemas.openxmlformats.org/drawingml/2006/table">
            <a:tbl>
              <a:tblPr/>
              <a:tblGrid>
                <a:gridCol w="1078674">
                  <a:extLst>
                    <a:ext uri="{9D8B030D-6E8A-4147-A177-3AD203B41FA5}">
                      <a16:colId xmlns:a16="http://schemas.microsoft.com/office/drawing/2014/main" val="3740601781"/>
                    </a:ext>
                  </a:extLst>
                </a:gridCol>
                <a:gridCol w="1078674">
                  <a:extLst>
                    <a:ext uri="{9D8B030D-6E8A-4147-A177-3AD203B41FA5}">
                      <a16:colId xmlns:a16="http://schemas.microsoft.com/office/drawing/2014/main" val="3824938633"/>
                    </a:ext>
                  </a:extLst>
                </a:gridCol>
                <a:gridCol w="1078674">
                  <a:extLst>
                    <a:ext uri="{9D8B030D-6E8A-4147-A177-3AD203B41FA5}">
                      <a16:colId xmlns:a16="http://schemas.microsoft.com/office/drawing/2014/main" val="2389172048"/>
                    </a:ext>
                  </a:extLst>
                </a:gridCol>
                <a:gridCol w="884320">
                  <a:extLst>
                    <a:ext uri="{9D8B030D-6E8A-4147-A177-3AD203B41FA5}">
                      <a16:colId xmlns:a16="http://schemas.microsoft.com/office/drawing/2014/main" val="2606494485"/>
                    </a:ext>
                  </a:extLst>
                </a:gridCol>
                <a:gridCol w="1010649">
                  <a:extLst>
                    <a:ext uri="{9D8B030D-6E8A-4147-A177-3AD203B41FA5}">
                      <a16:colId xmlns:a16="http://schemas.microsoft.com/office/drawing/2014/main" val="3962914659"/>
                    </a:ext>
                  </a:extLst>
                </a:gridCol>
              </a:tblGrid>
              <a:tr h="374040">
                <a:tc rowSpan="2">
                  <a:txBody>
                    <a:bodyPr/>
                    <a:lstStyle/>
                    <a:p>
                      <a:pPr algn="ctr" fontAlgn="base"/>
                      <a:r>
                        <a:rPr lang="en-US" sz="1200" b="1" i="0" u="none" strike="noStrike">
                          <a:solidFill>
                            <a:srgbClr val="000000"/>
                          </a:solidFill>
                          <a:effectLst/>
                          <a:latin typeface="Verdana" panose="020B0604030504040204" pitchFamily="34" charset="0"/>
                        </a:rPr>
                        <a:t>Code</a:t>
                      </a:r>
                      <a:r>
                        <a:rPr lang="en-US" sz="1200" b="0" i="0">
                          <a:solidFill>
                            <a:srgbClr val="000000"/>
                          </a:solidFill>
                          <a:effectLst/>
                          <a:latin typeface="Verdana" panose="020B0604030504040204" pitchFamily="34"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EFEFEF"/>
                    </a:solidFill>
                  </a:tcPr>
                </a:tc>
                <a:tc gridSpan="3">
                  <a:txBody>
                    <a:bodyPr/>
                    <a:lstStyle/>
                    <a:p>
                      <a:pPr algn="ctr" fontAlgn="base"/>
                      <a:r>
                        <a:rPr lang="en-US" sz="1200" b="1" i="0" u="none" strike="noStrike" dirty="0">
                          <a:solidFill>
                            <a:srgbClr val="000000"/>
                          </a:solidFill>
                          <a:effectLst/>
                          <a:latin typeface="Verdana" panose="020B0604030504040204" pitchFamily="34" charset="0"/>
                        </a:rPr>
                        <a:t>Estimated Duration in Weeks</a:t>
                      </a:r>
                      <a:r>
                        <a:rPr lang="en-US" sz="1200" b="0" i="0" dirty="0">
                          <a:solidFill>
                            <a:srgbClr val="000000"/>
                          </a:solidFill>
                          <a:effectLst/>
                          <a:latin typeface="Verdana" panose="020B0604030504040204" pitchFamily="34" charset="0"/>
                        </a:rPr>
                        <a:t>​</a:t>
                      </a:r>
                      <a:endParaRPr lang="en-US" sz="1500" b="0" i="0" dirty="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FEFEF"/>
                    </a:solidFill>
                  </a:tcPr>
                </a:tc>
                <a:tc hMerge="1">
                  <a:txBody>
                    <a:bodyPr/>
                    <a:lstStyle/>
                    <a:p>
                      <a:endParaRPr lang="en-US"/>
                    </a:p>
                  </a:txBody>
                  <a:tcPr/>
                </a:tc>
                <a:tc hMerge="1">
                  <a:txBody>
                    <a:bodyPr/>
                    <a:lstStyle/>
                    <a:p>
                      <a:endParaRPr lang="en-US"/>
                    </a:p>
                  </a:txBody>
                  <a:tcPr/>
                </a:tc>
                <a:tc rowSpan="2">
                  <a:txBody>
                    <a:bodyPr/>
                    <a:lstStyle/>
                    <a:p>
                      <a:pPr algn="ctr" fontAlgn="base"/>
                      <a:r>
                        <a:rPr lang="en-US" sz="1200" b="1" i="0" u="none" strike="noStrike" dirty="0">
                          <a:solidFill>
                            <a:srgbClr val="000000"/>
                          </a:solidFill>
                          <a:effectLst/>
                          <a:latin typeface="Verdana" panose="020B0604030504040204" pitchFamily="34" charset="0"/>
                        </a:rPr>
                        <a:t>PERT duration</a:t>
                      </a:r>
                      <a:r>
                        <a:rPr lang="en-US" sz="1200" b="0" i="0" dirty="0">
                          <a:solidFill>
                            <a:srgbClr val="000000"/>
                          </a:solidFill>
                          <a:effectLst/>
                          <a:latin typeface="Verdana" panose="020B0604030504040204" pitchFamily="34" charset="0"/>
                        </a:rPr>
                        <a:t>​</a:t>
                      </a:r>
                      <a:endParaRPr lang="en-US" sz="1500" b="0" i="0" dirty="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662250205"/>
                  </a:ext>
                </a:extLst>
              </a:tr>
              <a:tr h="616067">
                <a:tc vMerge="1">
                  <a:txBody>
                    <a:bodyPr/>
                    <a:lstStyle/>
                    <a:p>
                      <a:endParaRPr lang="en-US"/>
                    </a:p>
                  </a:txBody>
                  <a:tcPr/>
                </a:tc>
                <a:tc>
                  <a:txBody>
                    <a:bodyPr/>
                    <a:lstStyle/>
                    <a:p>
                      <a:pPr algn="ctr" fontAlgn="base"/>
                      <a:r>
                        <a:rPr lang="en-US" sz="1200" b="1" i="0" u="none" strike="noStrike">
                          <a:solidFill>
                            <a:srgbClr val="000000"/>
                          </a:solidFill>
                          <a:effectLst/>
                          <a:latin typeface="Verdana" panose="020B0604030504040204" pitchFamily="34" charset="0"/>
                        </a:rPr>
                        <a:t>Optimistic</a:t>
                      </a:r>
                      <a:r>
                        <a:rPr lang="en-US" sz="1200" b="0" i="0">
                          <a:solidFill>
                            <a:srgbClr val="000000"/>
                          </a:solidFill>
                          <a:effectLst/>
                          <a:latin typeface="Verdana" panose="020B0604030504040204" pitchFamily="34"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EFEFEF"/>
                    </a:solidFill>
                  </a:tcPr>
                </a:tc>
                <a:tc>
                  <a:txBody>
                    <a:bodyPr/>
                    <a:lstStyle/>
                    <a:p>
                      <a:pPr algn="ctr" fontAlgn="base"/>
                      <a:r>
                        <a:rPr lang="en-US" sz="1200" b="1" i="0" u="none" strike="noStrike">
                          <a:solidFill>
                            <a:srgbClr val="000000"/>
                          </a:solidFill>
                          <a:effectLst/>
                          <a:latin typeface="Verdana" panose="020B0604030504040204" pitchFamily="34" charset="0"/>
                        </a:rPr>
                        <a:t>MostLikely</a:t>
                      </a:r>
                      <a:r>
                        <a:rPr lang="en-US" sz="1200" b="0" i="0">
                          <a:solidFill>
                            <a:srgbClr val="000000"/>
                          </a:solidFill>
                          <a:effectLst/>
                          <a:latin typeface="Verdana" panose="020B0604030504040204" pitchFamily="34"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EFEFEF"/>
                    </a:solidFill>
                  </a:tcPr>
                </a:tc>
                <a:tc>
                  <a:txBody>
                    <a:bodyPr/>
                    <a:lstStyle/>
                    <a:p>
                      <a:pPr algn="ctr" fontAlgn="base"/>
                      <a:r>
                        <a:rPr lang="en-US" sz="1200" b="1" i="0" u="none" strike="noStrike">
                          <a:solidFill>
                            <a:srgbClr val="000000"/>
                          </a:solidFill>
                          <a:effectLst/>
                          <a:latin typeface="Verdana" panose="020B0604030504040204" pitchFamily="34" charset="0"/>
                        </a:rPr>
                        <a:t>Pessimistic</a:t>
                      </a:r>
                      <a:r>
                        <a:rPr lang="en-US" sz="1200" b="0" i="0">
                          <a:solidFill>
                            <a:srgbClr val="000000"/>
                          </a:solidFill>
                          <a:effectLst/>
                          <a:latin typeface="Verdana" panose="020B0604030504040204" pitchFamily="34"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EFEFEF"/>
                    </a:solidFill>
                  </a:tcPr>
                </a:tc>
                <a:tc vMerge="1">
                  <a:txBody>
                    <a:bodyPr/>
                    <a:lstStyle/>
                    <a:p>
                      <a:endParaRPr lang="en-US"/>
                    </a:p>
                  </a:txBody>
                  <a:tcPr/>
                </a:tc>
                <a:extLst>
                  <a:ext uri="{0D108BD9-81ED-4DB2-BD59-A6C34878D82A}">
                    <a16:rowId xmlns:a16="http://schemas.microsoft.com/office/drawing/2014/main" val="1030544149"/>
                  </a:ext>
                </a:extLst>
              </a:tr>
              <a:tr h="247791">
                <a:tc>
                  <a:txBody>
                    <a:bodyPr/>
                    <a:lstStyle/>
                    <a:p>
                      <a:pPr algn="ctr" fontAlgn="base"/>
                      <a:r>
                        <a:rPr lang="en-US" sz="1200" b="0" i="0" u="none" strike="noStrike">
                          <a:solidFill>
                            <a:srgbClr val="000000"/>
                          </a:solidFill>
                          <a:effectLst/>
                          <a:latin typeface="Bookman Old Style" panose="02050604050505020204" pitchFamily="18" charset="0"/>
                        </a:rPr>
                        <a:t>A</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2</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5</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8</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72695344"/>
                  </a:ext>
                </a:extLst>
              </a:tr>
              <a:tr h="247791">
                <a:tc>
                  <a:txBody>
                    <a:bodyPr/>
                    <a:lstStyle/>
                    <a:p>
                      <a:pPr algn="ctr" fontAlgn="base"/>
                      <a:r>
                        <a:rPr lang="en-US" sz="1200" b="0" i="0" u="none" strike="noStrike">
                          <a:solidFill>
                            <a:srgbClr val="000000"/>
                          </a:solidFill>
                          <a:effectLst/>
                          <a:latin typeface="Bookman Old Style" panose="02050604050505020204" pitchFamily="18" charset="0"/>
                        </a:rPr>
                        <a:t>B</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2</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4</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6</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97856116"/>
                  </a:ext>
                </a:extLst>
              </a:tr>
              <a:tr h="247791">
                <a:tc>
                  <a:txBody>
                    <a:bodyPr/>
                    <a:lstStyle/>
                    <a:p>
                      <a:pPr algn="ctr" fontAlgn="base"/>
                      <a:r>
                        <a:rPr lang="en-US" sz="1200" b="0" i="0" u="none" strike="noStrike">
                          <a:solidFill>
                            <a:srgbClr val="000000"/>
                          </a:solidFill>
                          <a:effectLst/>
                          <a:latin typeface="Bookman Old Style" panose="02050604050505020204" pitchFamily="18" charset="0"/>
                        </a:rPr>
                        <a:t>C</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3</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5</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15</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93187373"/>
                  </a:ext>
                </a:extLst>
              </a:tr>
              <a:tr h="247791">
                <a:tc>
                  <a:txBody>
                    <a:bodyPr/>
                    <a:lstStyle/>
                    <a:p>
                      <a:pPr algn="ctr" fontAlgn="base"/>
                      <a:r>
                        <a:rPr lang="en-US" sz="1200" b="0" i="0" u="none" strike="noStrike">
                          <a:solidFill>
                            <a:srgbClr val="000000"/>
                          </a:solidFill>
                          <a:effectLst/>
                          <a:latin typeface="Bookman Old Style" panose="02050604050505020204" pitchFamily="18" charset="0"/>
                        </a:rPr>
                        <a:t>D</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1</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1</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3</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96119883"/>
                  </a:ext>
                </a:extLst>
              </a:tr>
              <a:tr h="374040">
                <a:tc>
                  <a:txBody>
                    <a:bodyPr/>
                    <a:lstStyle/>
                    <a:p>
                      <a:pPr algn="ctr" fontAlgn="base"/>
                      <a:r>
                        <a:rPr lang="en-US" sz="1200" b="0" i="0" u="none" strike="noStrike">
                          <a:solidFill>
                            <a:srgbClr val="000000"/>
                          </a:solidFill>
                          <a:effectLst/>
                          <a:latin typeface="Bookman Old Style" panose="02050604050505020204" pitchFamily="18" charset="0"/>
                        </a:rPr>
                        <a:t>E</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2</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4</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6</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7286548"/>
                  </a:ext>
                </a:extLst>
              </a:tr>
              <a:tr h="528056">
                <a:tc>
                  <a:txBody>
                    <a:bodyPr/>
                    <a:lstStyle/>
                    <a:p>
                      <a:pPr algn="ctr" fontAlgn="base"/>
                      <a:r>
                        <a:rPr lang="en-US" sz="1200" b="0" i="0" u="none" strike="noStrike">
                          <a:solidFill>
                            <a:srgbClr val="000000"/>
                          </a:solidFill>
                          <a:effectLst/>
                          <a:latin typeface="Bookman Old Style" panose="02050604050505020204" pitchFamily="18" charset="0"/>
                        </a:rPr>
                        <a:t>F</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2</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5</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11</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698991821"/>
                  </a:ext>
                </a:extLst>
              </a:tr>
              <a:tr h="247791">
                <a:tc>
                  <a:txBody>
                    <a:bodyPr/>
                    <a:lstStyle/>
                    <a:p>
                      <a:pPr algn="ctr" fontAlgn="base"/>
                      <a:r>
                        <a:rPr lang="en-US" sz="1200" b="0" i="0" u="none" strike="noStrike">
                          <a:solidFill>
                            <a:srgbClr val="000000"/>
                          </a:solidFill>
                          <a:effectLst/>
                          <a:latin typeface="Bookman Old Style" panose="02050604050505020204" pitchFamily="18" charset="0"/>
                        </a:rPr>
                        <a:t>G</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4</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6</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9</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274564415"/>
                  </a:ext>
                </a:extLst>
              </a:tr>
              <a:tr h="374040">
                <a:tc>
                  <a:txBody>
                    <a:bodyPr/>
                    <a:lstStyle/>
                    <a:p>
                      <a:pPr algn="ctr" fontAlgn="base"/>
                      <a:r>
                        <a:rPr lang="en-US" sz="1200" b="0" i="0" u="none" strike="noStrike">
                          <a:solidFill>
                            <a:srgbClr val="000000"/>
                          </a:solidFill>
                          <a:effectLst/>
                          <a:latin typeface="Bookman Old Style" panose="02050604050505020204" pitchFamily="18" charset="0"/>
                        </a:rPr>
                        <a:t>H</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5</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8</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Bookman Old Style" panose="02050604050505020204" pitchFamily="18" charset="0"/>
                        </a:rPr>
                        <a:t>10</a:t>
                      </a:r>
                      <a:r>
                        <a:rPr lang="en-US" sz="1200" b="0" i="0">
                          <a:solidFill>
                            <a:srgbClr val="000000"/>
                          </a:solidFill>
                          <a:effectLst/>
                          <a:latin typeface="Bookman Old Style" panose="02050604050505020204" pitchFamily="18" charset="0"/>
                        </a:rPr>
                        <a:t>​</a:t>
                      </a:r>
                      <a:endParaRPr lang="en-US" sz="1500" b="0" i="0">
                        <a:solidFill>
                          <a:srgbClr val="000000"/>
                        </a:solidFill>
                        <a:effectLst/>
                      </a:endParaRP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tcPr>
                </a:tc>
                <a:tc>
                  <a:txBody>
                    <a:bodyPr/>
                    <a:lstStyle/>
                    <a:p>
                      <a:pPr algn="ctr" fontAlgn="auto"/>
                      <a:r>
                        <a:rPr lang="en-US" sz="1200" b="0" i="0" u="none" strike="noStrike" dirty="0">
                          <a:solidFill>
                            <a:srgbClr val="000000"/>
                          </a:solidFill>
                          <a:effectLst/>
                          <a:latin typeface="Bookman Old Style" panose="02050604050505020204" pitchFamily="18" charset="0"/>
                        </a:rPr>
                        <a:t>​</a:t>
                      </a:r>
                    </a:p>
                  </a:txBody>
                  <a:tcPr marL="75781" marR="75781" marT="37891" marB="37891" anchor="ctr">
                    <a:lnL w="8291" cap="flat" cmpd="sng" algn="ctr">
                      <a:solidFill>
                        <a:srgbClr val="000000"/>
                      </a:solidFill>
                      <a:prstDash val="solid"/>
                      <a:round/>
                      <a:headEnd type="none" w="med" len="med"/>
                      <a:tailEnd type="none" w="med" len="med"/>
                    </a:lnL>
                    <a:lnR w="8291" cap="flat" cmpd="sng" algn="ctr">
                      <a:solidFill>
                        <a:srgbClr val="000000"/>
                      </a:solidFill>
                      <a:prstDash val="solid"/>
                      <a:round/>
                      <a:headEnd type="none" w="med" len="med"/>
                      <a:tailEnd type="none" w="med" len="med"/>
                    </a:lnR>
                    <a:lnT w="8291" cap="flat" cmpd="sng" algn="ctr">
                      <a:solidFill>
                        <a:srgbClr val="000000"/>
                      </a:solidFill>
                      <a:prstDash val="solid"/>
                      <a:round/>
                      <a:headEnd type="none" w="med" len="med"/>
                      <a:tailEnd type="none" w="med" len="med"/>
                    </a:lnT>
                    <a:lnB w="8291"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46468610"/>
                  </a:ext>
                </a:extLst>
              </a:tr>
            </a:tbl>
          </a:graphicData>
        </a:graphic>
      </p:graphicFrame>
      <p:sp>
        <p:nvSpPr>
          <p:cNvPr id="5" name="Rectangle 1">
            <a:extLst>
              <a:ext uri="{FF2B5EF4-FFF2-40B4-BE49-F238E27FC236}">
                <a16:creationId xmlns:a16="http://schemas.microsoft.com/office/drawing/2014/main" id="{DB3D29D0-6070-4821-B544-628988C50871}"/>
              </a:ext>
            </a:extLst>
          </p:cNvPr>
          <p:cNvSpPr>
            <a:spLocks noChangeArrowheads="1"/>
          </p:cNvSpPr>
          <p:nvPr/>
        </p:nvSpPr>
        <p:spPr bwMode="auto">
          <a:xfrm>
            <a:off x="-2664568" y="-358364"/>
            <a:ext cx="170681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endParaRPr lang="en-US" altLang="en-US"/>
          </a:p>
        </p:txBody>
      </p:sp>
      <p:sp>
        <p:nvSpPr>
          <p:cNvPr id="6" name="Rectangle 5">
            <a:extLst>
              <a:ext uri="{FF2B5EF4-FFF2-40B4-BE49-F238E27FC236}">
                <a16:creationId xmlns:a16="http://schemas.microsoft.com/office/drawing/2014/main" id="{E5B37B88-86AC-4035-B06B-BF5DAE213BD8}"/>
              </a:ext>
            </a:extLst>
          </p:cNvPr>
          <p:cNvSpPr/>
          <p:nvPr/>
        </p:nvSpPr>
        <p:spPr>
          <a:xfrm>
            <a:off x="2346960" y="1670556"/>
            <a:ext cx="1767840" cy="1754326"/>
          </a:xfrm>
          <a:prstGeom prst="rect">
            <a:avLst/>
          </a:prstGeom>
        </p:spPr>
        <p:txBody>
          <a:bodyPr wrap="square">
            <a:spAutoFit/>
          </a:bodyPr>
          <a:lstStyle/>
          <a:p>
            <a:r>
              <a:rPr lang="en-US" dirty="0"/>
              <a:t>Estimate duration using the PERT formula.  Round to ZERO decimal places.</a:t>
            </a:r>
          </a:p>
        </p:txBody>
      </p:sp>
    </p:spTree>
    <p:extLst>
      <p:ext uri="{BB962C8B-B14F-4D97-AF65-F5344CB8AC3E}">
        <p14:creationId xmlns:p14="http://schemas.microsoft.com/office/powerpoint/2010/main" val="20900216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Activity4- Quiz on Nearpod</a:t>
            </a:r>
          </a:p>
        </p:txBody>
      </p:sp>
      <p:sp>
        <p:nvSpPr>
          <p:cNvPr id="3" name="Text Placeholder 2"/>
          <p:cNvSpPr>
            <a:spLocks noGrp="1"/>
          </p:cNvSpPr>
          <p:nvPr>
            <p:ph type="body" idx="1"/>
          </p:nvPr>
        </p:nvSpPr>
        <p:spPr/>
        <p:txBody>
          <a:bodyPr/>
          <a:lstStyle/>
          <a:p>
            <a:r>
              <a:rPr lang="en-US" dirty="0"/>
              <a:t>Project schedule management</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326</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216181088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a:xfrm>
            <a:off x="2438400" y="2362200"/>
            <a:ext cx="8077200" cy="3650521"/>
          </a:xfrm>
        </p:spPr>
        <p:txBody>
          <a:bodyPr>
            <a:noAutofit/>
          </a:bodyPr>
          <a:lstStyle/>
          <a:p>
            <a:pPr marL="651510" indent="-342900">
              <a:buFont typeface="Wingdings" panose="05000000000000000000" pitchFamily="2" charset="2"/>
              <a:buChar char="q"/>
            </a:pPr>
            <a:r>
              <a:rPr lang="en-US" altLang="en-US" sz="2400" dirty="0"/>
              <a:t>Reserve analysis is used to determine the amount of contingency reserve needed for the project. </a:t>
            </a:r>
          </a:p>
          <a:p>
            <a:pPr marL="651510" indent="-342900">
              <a:buFont typeface="Wingdings" panose="05000000000000000000" pitchFamily="2" charset="2"/>
              <a:buChar char="q"/>
            </a:pPr>
            <a:r>
              <a:rPr lang="en-US" altLang="en-US" sz="2400" dirty="0"/>
              <a:t>Duration estimates may include contingency reserves, sometimes referred to as schedule reserves, to account for schedule uncertainty and are usually applied to tasks with accepted risks  </a:t>
            </a:r>
          </a:p>
          <a:p>
            <a:pPr marL="651510" indent="-342900">
              <a:buFont typeface="Wingdings" panose="05000000000000000000" pitchFamily="2" charset="2"/>
              <a:buChar char="q"/>
            </a:pPr>
            <a:r>
              <a:rPr lang="en-US" altLang="en-US" sz="2400" dirty="0"/>
              <a:t>The contingency reserve may be a percentage of the estimated activity duration or a fixed number of work periods.</a:t>
            </a:r>
          </a:p>
        </p:txBody>
      </p:sp>
      <p:sp>
        <p:nvSpPr>
          <p:cNvPr id="41987" name="Rectangle 2"/>
          <p:cNvSpPr>
            <a:spLocks noGrp="1" noChangeArrowheads="1"/>
          </p:cNvSpPr>
          <p:nvPr>
            <p:ph type="title"/>
          </p:nvPr>
        </p:nvSpPr>
        <p:spPr>
          <a:xfrm>
            <a:off x="2362200" y="1317913"/>
            <a:ext cx="9144000" cy="952500"/>
          </a:xfrm>
        </p:spPr>
        <p:txBody>
          <a:bodyPr/>
          <a:lstStyle/>
          <a:p>
            <a:pPr algn="l"/>
            <a:r>
              <a:rPr lang="en-US" altLang="en-US" sz="3200" dirty="0"/>
              <a:t>Data Analysis  or Reserve analysis</a:t>
            </a:r>
          </a:p>
        </p:txBody>
      </p:sp>
      <p:sp>
        <p:nvSpPr>
          <p:cNvPr id="41989" name="Rectangle 2"/>
          <p:cNvSpPr txBox="1">
            <a:spLocks noChangeArrowheads="1"/>
          </p:cNvSpPr>
          <p:nvPr/>
        </p:nvSpPr>
        <p:spPr bwMode="auto">
          <a:xfrm>
            <a:off x="2438400" y="170507"/>
            <a:ext cx="7696200" cy="142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3600" dirty="0"/>
              <a:t>Estimate Activity Durations - Technique</a:t>
            </a:r>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161438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2362200" y="504982"/>
            <a:ext cx="8305800" cy="678104"/>
          </a:xfrm>
        </p:spPr>
        <p:txBody>
          <a:bodyPr>
            <a:normAutofit fontScale="90000"/>
          </a:bodyPr>
          <a:lstStyle/>
          <a:p>
            <a:r>
              <a:rPr lang="en-US" altLang="en-US" dirty="0"/>
              <a:t>Activity</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
        <p:nvSpPr>
          <p:cNvPr id="4" name="Rectangle 3"/>
          <p:cNvSpPr/>
          <p:nvPr/>
        </p:nvSpPr>
        <p:spPr>
          <a:xfrm>
            <a:off x="2209802" y="5791204"/>
            <a:ext cx="8000999" cy="646331"/>
          </a:xfrm>
          <a:prstGeom prst="rect">
            <a:avLst/>
          </a:prstGeom>
        </p:spPr>
        <p:txBody>
          <a:bodyPr wrap="square">
            <a:spAutoFit/>
          </a:bodyPr>
          <a:lstStyle/>
          <a:p>
            <a:r>
              <a:rPr lang="en-US" dirty="0"/>
              <a:t>For the activity list above, estimate duration, identify predecessors for non-milestone tasks</a:t>
            </a:r>
          </a:p>
        </p:txBody>
      </p:sp>
      <p:graphicFrame>
        <p:nvGraphicFramePr>
          <p:cNvPr id="7" name="Table 6"/>
          <p:cNvGraphicFramePr>
            <a:graphicFrameLocks noGrp="1"/>
          </p:cNvGraphicFramePr>
          <p:nvPr/>
        </p:nvGraphicFramePr>
        <p:xfrm>
          <a:off x="2209802" y="1183087"/>
          <a:ext cx="8000999" cy="4416245"/>
        </p:xfrm>
        <a:graphic>
          <a:graphicData uri="http://schemas.openxmlformats.org/drawingml/2006/table">
            <a:tbl>
              <a:tblPr/>
              <a:tblGrid>
                <a:gridCol w="703384">
                  <a:extLst>
                    <a:ext uri="{9D8B030D-6E8A-4147-A177-3AD203B41FA5}">
                      <a16:colId xmlns:a16="http://schemas.microsoft.com/office/drawing/2014/main" val="4041692548"/>
                    </a:ext>
                  </a:extLst>
                </a:gridCol>
                <a:gridCol w="4659923">
                  <a:extLst>
                    <a:ext uri="{9D8B030D-6E8A-4147-A177-3AD203B41FA5}">
                      <a16:colId xmlns:a16="http://schemas.microsoft.com/office/drawing/2014/main" val="3771988215"/>
                    </a:ext>
                  </a:extLst>
                </a:gridCol>
                <a:gridCol w="1406769">
                  <a:extLst>
                    <a:ext uri="{9D8B030D-6E8A-4147-A177-3AD203B41FA5}">
                      <a16:colId xmlns:a16="http://schemas.microsoft.com/office/drawing/2014/main" val="246111860"/>
                    </a:ext>
                  </a:extLst>
                </a:gridCol>
                <a:gridCol w="1230923">
                  <a:extLst>
                    <a:ext uri="{9D8B030D-6E8A-4147-A177-3AD203B41FA5}">
                      <a16:colId xmlns:a16="http://schemas.microsoft.com/office/drawing/2014/main" val="4187870659"/>
                    </a:ext>
                  </a:extLst>
                </a:gridCol>
              </a:tblGrid>
              <a:tr h="415323">
                <a:tc>
                  <a:txBody>
                    <a:bodyPr/>
                    <a:lstStyle/>
                    <a:p>
                      <a:pPr algn="l" fontAlgn="ctr"/>
                      <a:r>
                        <a:rPr lang="en-US" sz="1200" b="1" i="0" u="none" strike="noStrike" dirty="0">
                          <a:solidFill>
                            <a:srgbClr val="363636"/>
                          </a:solidFill>
                          <a:effectLst/>
                          <a:latin typeface="Segoe UI" panose="020B0502040204020203" pitchFamily="34" charset="0"/>
                        </a:rPr>
                        <a:t>Task</a:t>
                      </a:r>
                      <a:r>
                        <a:rPr lang="en-US" sz="1200" b="1" i="0" u="none" strike="noStrike" baseline="0" dirty="0">
                          <a:solidFill>
                            <a:srgbClr val="363636"/>
                          </a:solidFill>
                          <a:effectLst/>
                          <a:latin typeface="Segoe UI" panose="020B0502040204020203" pitchFamily="34" charset="0"/>
                        </a:rPr>
                        <a:t> Number</a:t>
                      </a:r>
                      <a:endParaRPr lang="en-US" sz="1200" b="1" i="0" u="none" strike="noStrike" dirty="0">
                        <a:solidFill>
                          <a:srgbClr val="363636"/>
                        </a:solidFill>
                        <a:effectLst/>
                        <a:latin typeface="Segoe UI" panose="020B0502040204020203" pitchFamily="34" charset="0"/>
                      </a:endParaRP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pPr algn="l" fontAlgn="ctr"/>
                      <a:r>
                        <a:rPr lang="en-US" sz="1200" b="1" i="0" u="none" strike="noStrike" dirty="0">
                          <a:solidFill>
                            <a:srgbClr val="363636"/>
                          </a:solidFill>
                          <a:effectLst/>
                          <a:latin typeface="Segoe UI" panose="020B0502040204020203" pitchFamily="34" charset="0"/>
                        </a:rPr>
                        <a:t>Task Name</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pPr algn="l" fontAlgn="ctr"/>
                      <a:r>
                        <a:rPr lang="en-US" sz="1200" b="1" i="0" u="none" strike="noStrike" dirty="0">
                          <a:solidFill>
                            <a:srgbClr val="363636"/>
                          </a:solidFill>
                          <a:effectLst/>
                          <a:latin typeface="Segoe UI" panose="020B0502040204020203" pitchFamily="34" charset="0"/>
                        </a:rPr>
                        <a:t>Duration - days</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pPr algn="l" fontAlgn="ctr"/>
                      <a:r>
                        <a:rPr lang="en-US" sz="1200" b="1" i="0" u="none" strike="noStrike">
                          <a:solidFill>
                            <a:srgbClr val="363636"/>
                          </a:solidFill>
                          <a:effectLst/>
                          <a:latin typeface="Segoe UI" panose="020B0502040204020203" pitchFamily="34" charset="0"/>
                        </a:rPr>
                        <a:t>Predecessor</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1602865959"/>
                  </a:ext>
                </a:extLst>
              </a:tr>
              <a:tr h="211152">
                <a:tc>
                  <a:txBody>
                    <a:bodyPr/>
                    <a:lstStyle/>
                    <a:p>
                      <a:pPr algn="l" fontAlgn="ctr"/>
                      <a:r>
                        <a:rPr lang="en-US" sz="1100" b="1" i="0" u="none" strike="noStrike" dirty="0">
                          <a:solidFill>
                            <a:srgbClr val="000000"/>
                          </a:solidFill>
                          <a:effectLst/>
                          <a:latin typeface="Century Gothic" panose="020B0502020202020204" pitchFamily="34" charset="0"/>
                        </a:rPr>
                        <a:t>1</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000000"/>
                          </a:solidFill>
                          <a:effectLst/>
                          <a:latin typeface="Century Gothic" panose="020B0502020202020204" pitchFamily="34" charset="0"/>
                        </a:rPr>
                        <a:t>Analysis/Software Requirements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826958579"/>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2</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Conduct needs analysis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968333586"/>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3</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Draft preliminary software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266887120"/>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4</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Develop preliminary budget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779774808"/>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5</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Review software specifications/budget with team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88678932"/>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6</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Incorporate feedback on software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143362028"/>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7</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Develop delivery timeline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66257237"/>
                  </a:ext>
                </a:extLst>
              </a:tr>
              <a:tr h="411338">
                <a:tc>
                  <a:txBody>
                    <a:bodyPr/>
                    <a:lstStyle/>
                    <a:p>
                      <a:pPr algn="l" fontAlgn="ctr"/>
                      <a:r>
                        <a:rPr lang="en-US" sz="1100" b="0" i="0" u="none" strike="noStrike" dirty="0">
                          <a:solidFill>
                            <a:srgbClr val="000000"/>
                          </a:solidFill>
                          <a:effectLst/>
                          <a:latin typeface="Century Gothic" panose="020B0502020202020204" pitchFamily="34" charset="0"/>
                        </a:rPr>
                        <a:t>8</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Obtain approvals to proceed (concept, timeline, budget)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02342654"/>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9</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Secure required resources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421615626"/>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10</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Analysis complete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49822012"/>
                  </a:ext>
                </a:extLst>
              </a:tr>
              <a:tr h="211152">
                <a:tc>
                  <a:txBody>
                    <a:bodyPr/>
                    <a:lstStyle/>
                    <a:p>
                      <a:pPr algn="l" fontAlgn="ctr"/>
                      <a:r>
                        <a:rPr lang="en-US" sz="1100" b="1" i="0" u="none" strike="noStrike" dirty="0">
                          <a:solidFill>
                            <a:srgbClr val="000000"/>
                          </a:solidFill>
                          <a:effectLst/>
                          <a:latin typeface="Century Gothic" panose="020B0502020202020204" pitchFamily="34" charset="0"/>
                        </a:rPr>
                        <a:t>11</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000000"/>
                          </a:solidFill>
                          <a:effectLst/>
                          <a:latin typeface="Century Gothic" panose="020B0502020202020204" pitchFamily="34" charset="0"/>
                        </a:rPr>
                        <a:t>Design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642467645"/>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12</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Review preliminary software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51042202"/>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13</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Develop functional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011397339"/>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14</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Develop prototype based on functional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43459812"/>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15</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Review functional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613223716"/>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16</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Incorporate feedback into functional specifications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722797407"/>
                  </a:ext>
                </a:extLst>
              </a:tr>
              <a:tr h="211152">
                <a:tc>
                  <a:txBody>
                    <a:bodyPr/>
                    <a:lstStyle/>
                    <a:p>
                      <a:pPr algn="l" fontAlgn="ctr"/>
                      <a:r>
                        <a:rPr lang="en-US" sz="1100" b="0" i="0" u="none" strike="noStrike" dirty="0">
                          <a:solidFill>
                            <a:srgbClr val="000000"/>
                          </a:solidFill>
                          <a:effectLst/>
                          <a:latin typeface="Century Gothic" panose="020B0502020202020204" pitchFamily="34" charset="0"/>
                        </a:rPr>
                        <a:t>17</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Obtain approval to proceed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96810016"/>
                  </a:ext>
                </a:extLst>
              </a:tr>
              <a:tr h="211152">
                <a:tc>
                  <a:txBody>
                    <a:bodyPr/>
                    <a:lstStyle/>
                    <a:p>
                      <a:pPr algn="l" fontAlgn="ctr"/>
                      <a:r>
                        <a:rPr lang="en-US" sz="1100" b="0" i="0" u="none" strike="noStrike">
                          <a:solidFill>
                            <a:srgbClr val="000000"/>
                          </a:solidFill>
                          <a:effectLst/>
                          <a:latin typeface="Century Gothic" panose="020B0502020202020204" pitchFamily="34" charset="0"/>
                        </a:rPr>
                        <a:t>18</a:t>
                      </a:r>
                      <a:endParaRPr lang="en-US" sz="1100" b="0" i="0" u="none" strike="noStrike" dirty="0">
                        <a:solidFill>
                          <a:srgbClr val="000000"/>
                        </a:solidFill>
                        <a:effectLst/>
                        <a:latin typeface="Century Gothic" panose="020B0502020202020204" pitchFamily="34" charset="0"/>
                      </a:endParaRP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Design complete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rgbClr val="000000"/>
                          </a:solidFill>
                          <a:effectLst/>
                          <a:latin typeface="Century Gothic" panose="020B0502020202020204" pitchFamily="34" charset="0"/>
                        </a:rPr>
                        <a:t> </a:t>
                      </a:r>
                    </a:p>
                  </a:txBody>
                  <a:tcPr marL="9184" marR="9184" marT="9184" marB="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622916754"/>
                  </a:ext>
                </a:extLst>
              </a:tr>
            </a:tbl>
          </a:graphicData>
        </a:graphic>
      </p:graphicFrame>
    </p:spTree>
    <p:extLst>
      <p:ext uri="{BB962C8B-B14F-4D97-AF65-F5344CB8AC3E}">
        <p14:creationId xmlns:p14="http://schemas.microsoft.com/office/powerpoint/2010/main" val="310658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2438400" y="1905001"/>
            <a:ext cx="7620000" cy="4029075"/>
          </a:xfrm>
        </p:spPr>
        <p:txBody>
          <a:bodyPr>
            <a:normAutofit fontScale="92500" lnSpcReduction="10000"/>
          </a:bodyPr>
          <a:lstStyle/>
          <a:p>
            <a:pPr>
              <a:buFont typeface="Wingdings" panose="05000000000000000000" pitchFamily="2" charset="2"/>
              <a:buChar char="q"/>
            </a:pPr>
            <a:r>
              <a:rPr lang="en-US" altLang="en-US" sz="2400" dirty="0"/>
              <a:t>Develop Schedule is the process of analyzing activity sequences, durations, resource requirements, and schedule constraints to create a project schedule.  </a:t>
            </a:r>
          </a:p>
          <a:p>
            <a:pPr>
              <a:buFont typeface="Wingdings" panose="05000000000000000000" pitchFamily="2" charset="2"/>
              <a:buChar char="q"/>
            </a:pPr>
            <a:r>
              <a:rPr lang="en-US" altLang="en-US" sz="2400" dirty="0"/>
              <a:t>A project management software such as MS Project can be used to create schedules.   </a:t>
            </a:r>
          </a:p>
          <a:p>
            <a:pPr>
              <a:buFont typeface="Wingdings" panose="05000000000000000000" pitchFamily="2" charset="2"/>
              <a:buChar char="q"/>
            </a:pPr>
            <a:r>
              <a:rPr lang="en-US" altLang="en-US" sz="2400" dirty="0"/>
              <a:t>This process aims to create a realistic project schedule that provides a basis for monitoring project progress for the time dimension of the project</a:t>
            </a:r>
          </a:p>
          <a:p>
            <a:pPr>
              <a:buFont typeface="Wingdings" panose="05000000000000000000" pitchFamily="2" charset="2"/>
              <a:buChar char="q"/>
            </a:pPr>
            <a:r>
              <a:rPr lang="en-US" altLang="en-US" sz="2400" dirty="0"/>
              <a:t>Important tools and techniques, critical path method, schedule network analysis, leads and lags and simulations</a:t>
            </a:r>
          </a:p>
          <a:p>
            <a:pPr>
              <a:buFont typeface="Wingdings" panose="05000000000000000000" pitchFamily="2" charset="2"/>
              <a:buChar char="q"/>
            </a:pPr>
            <a:r>
              <a:rPr lang="en-US" altLang="en-US" sz="2400" dirty="0"/>
              <a:t>The key output of this process is the approved </a:t>
            </a:r>
            <a:r>
              <a:rPr lang="en-US" altLang="en-US" sz="2400" b="1" dirty="0"/>
              <a:t>schedule baseline</a:t>
            </a:r>
          </a:p>
        </p:txBody>
      </p:sp>
      <p:sp>
        <p:nvSpPr>
          <p:cNvPr id="44035" name="Rectangle 2"/>
          <p:cNvSpPr>
            <a:spLocks noGrp="1" noChangeArrowheads="1"/>
          </p:cNvSpPr>
          <p:nvPr>
            <p:ph type="title"/>
          </p:nvPr>
        </p:nvSpPr>
        <p:spPr>
          <a:xfrm>
            <a:off x="2362200" y="613648"/>
            <a:ext cx="9144000" cy="1066800"/>
          </a:xfrm>
        </p:spPr>
        <p:txBody>
          <a:bodyPr/>
          <a:lstStyle/>
          <a:p>
            <a:r>
              <a:rPr lang="en-US" altLang="en-US" dirty="0"/>
              <a:t>Develop Schedule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20431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24000" y="0"/>
            <a:ext cx="9144000" cy="1417638"/>
          </a:xfrm>
        </p:spPr>
        <p:txBody>
          <a:bodyPr>
            <a:normAutofit/>
          </a:bodyPr>
          <a:lstStyle/>
          <a:p>
            <a:pPr eaLnBrk="1" hangingPunct="1"/>
            <a:r>
              <a:rPr lang="en-US" altLang="en-US" sz="3200" dirty="0">
                <a:latin typeface="Trebuchet MS" panose="020B0603020202020204" pitchFamily="34" charset="0"/>
              </a:rPr>
              <a:t>Functional Organizations</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438275"/>
            <a:ext cx="9112250"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00913088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00" name="Title 7"/>
          <p:cNvSpPr>
            <a:spLocks noGrp="1"/>
          </p:cNvSpPr>
          <p:nvPr>
            <p:ph type="title"/>
          </p:nvPr>
        </p:nvSpPr>
        <p:spPr/>
        <p:txBody>
          <a:bodyPr/>
          <a:lstStyle/>
          <a:p>
            <a:r>
              <a:rPr lang="en-US" altLang="en-US" dirty="0"/>
              <a:t>Develop Schedule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941576"/>
            <a:ext cx="7833360" cy="3849624"/>
          </a:xfrm>
          <a:prstGeom prst="rect">
            <a:avLst/>
          </a:prstGeom>
        </p:spPr>
      </p:pic>
      <p:sp>
        <p:nvSpPr>
          <p:cNvPr id="4" name="TextBox 3"/>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205.</a:t>
            </a:r>
            <a:endParaRPr lang="en-US" sz="1000" dirty="0"/>
          </a:p>
        </p:txBody>
      </p:sp>
    </p:spTree>
    <p:extLst>
      <p:ext uri="{BB962C8B-B14F-4D97-AF65-F5344CB8AC3E}">
        <p14:creationId xmlns:p14="http://schemas.microsoft.com/office/powerpoint/2010/main" val="16897020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Develop Schedule – Techniques</a:t>
            </a:r>
          </a:p>
        </p:txBody>
      </p:sp>
      <p:sp>
        <p:nvSpPr>
          <p:cNvPr id="3" name="Content Placeholder 2"/>
          <p:cNvSpPr>
            <a:spLocks noGrp="1"/>
          </p:cNvSpPr>
          <p:nvPr>
            <p:ph idx="1"/>
          </p:nvPr>
        </p:nvSpPr>
        <p:spPr/>
        <p:txBody>
          <a:bodyPr/>
          <a:lstStyle/>
          <a:p>
            <a:r>
              <a:rPr lang="en-US" dirty="0"/>
              <a:t>To develop the project schedule, several techniques are used:</a:t>
            </a:r>
          </a:p>
          <a:p>
            <a:pPr>
              <a:buFont typeface="Wingdings" panose="05000000000000000000" pitchFamily="2" charset="2"/>
              <a:buChar char="§"/>
            </a:pPr>
            <a:r>
              <a:rPr lang="en-US" dirty="0"/>
              <a:t>Schedule Network Analysis is used to understand the logical relationships between activities.</a:t>
            </a:r>
          </a:p>
          <a:p>
            <a:pPr>
              <a:buFont typeface="Wingdings" panose="05000000000000000000" pitchFamily="2" charset="2"/>
              <a:buChar char="§"/>
            </a:pPr>
            <a:r>
              <a:rPr lang="en-US" dirty="0"/>
              <a:t>Critical Path Method (CPM) </a:t>
            </a:r>
          </a:p>
          <a:p>
            <a:pPr>
              <a:buFont typeface="Wingdings" panose="05000000000000000000" pitchFamily="2" charset="2"/>
              <a:buChar char="§"/>
            </a:pPr>
            <a:r>
              <a:rPr lang="en-US" dirty="0"/>
              <a:t>Critical Chain Method, </a:t>
            </a:r>
          </a:p>
          <a:p>
            <a:pPr>
              <a:buFont typeface="Wingdings" panose="05000000000000000000" pitchFamily="2" charset="2"/>
              <a:buChar char="§"/>
            </a:pPr>
            <a:r>
              <a:rPr lang="en-US" dirty="0"/>
              <a:t>What If Analysis &amp; </a:t>
            </a:r>
          </a:p>
          <a:p>
            <a:pPr>
              <a:buFont typeface="Wingdings" panose="05000000000000000000" pitchFamily="2" charset="2"/>
              <a:buChar char="§"/>
            </a:pPr>
            <a:r>
              <a:rPr lang="en-US" dirty="0"/>
              <a:t>Resource Optimization Techniques</a:t>
            </a:r>
          </a:p>
          <a:p>
            <a:pPr marL="0" indent="0">
              <a:buNone/>
            </a:pPr>
            <a:r>
              <a:rPr lang="en-US" dirty="0"/>
              <a:t>Features of CPM is discussed in this course.</a:t>
            </a:r>
          </a:p>
        </p:txBody>
      </p:sp>
    </p:spTree>
    <p:extLst>
      <p:ext uri="{BB962C8B-B14F-4D97-AF65-F5344CB8AC3E}">
        <p14:creationId xmlns:p14="http://schemas.microsoft.com/office/powerpoint/2010/main" val="29304959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2438400" y="2676526"/>
            <a:ext cx="8229600" cy="4791075"/>
          </a:xfrm>
        </p:spPr>
        <p:txBody>
          <a:bodyPr/>
          <a:lstStyle/>
          <a:p>
            <a:pPr>
              <a:lnSpc>
                <a:spcPct val="90000"/>
              </a:lnSpc>
            </a:pPr>
            <a:r>
              <a:rPr lang="en-US" altLang="en-US" sz="2400" b="1" dirty="0"/>
              <a:t>CPM</a:t>
            </a:r>
            <a:r>
              <a:rPr lang="en-US" altLang="en-US" sz="2400" dirty="0"/>
              <a:t> is a network diagramming technique used to predict total project duration</a:t>
            </a:r>
          </a:p>
          <a:p>
            <a:pPr>
              <a:lnSpc>
                <a:spcPct val="90000"/>
              </a:lnSpc>
            </a:pPr>
            <a:r>
              <a:rPr lang="en-US" altLang="en-US" sz="2400" dirty="0"/>
              <a:t>A </a:t>
            </a:r>
            <a:r>
              <a:rPr lang="en-US" altLang="en-US" sz="2400" b="1" dirty="0"/>
              <a:t>critical path</a:t>
            </a:r>
            <a:r>
              <a:rPr lang="en-US" altLang="en-US" sz="2400" dirty="0"/>
              <a:t> for a project is the series of activities that determines the </a:t>
            </a:r>
            <a:r>
              <a:rPr lang="en-US" altLang="en-US" sz="2400" i="1" dirty="0"/>
              <a:t>earliest time</a:t>
            </a:r>
            <a:r>
              <a:rPr lang="en-US" altLang="en-US" sz="2400" dirty="0"/>
              <a:t> by which the project can be completed</a:t>
            </a:r>
          </a:p>
          <a:p>
            <a:pPr>
              <a:lnSpc>
                <a:spcPct val="90000"/>
              </a:lnSpc>
            </a:pPr>
            <a:r>
              <a:rPr lang="en-US" altLang="en-US" sz="2400" dirty="0"/>
              <a:t>The critical path is the </a:t>
            </a:r>
            <a:r>
              <a:rPr lang="en-US" altLang="en-US" sz="2400" i="1" dirty="0"/>
              <a:t>longest path</a:t>
            </a:r>
            <a:r>
              <a:rPr lang="en-US" altLang="en-US" sz="2400" dirty="0"/>
              <a:t> through the network diagram and has the least amount of</a:t>
            </a:r>
            <a:r>
              <a:rPr lang="en-US" altLang="en-US" sz="2400" b="1" dirty="0"/>
              <a:t> </a:t>
            </a:r>
            <a:r>
              <a:rPr lang="en-US" altLang="en-US" sz="2400" dirty="0"/>
              <a:t>slack or float</a:t>
            </a:r>
          </a:p>
          <a:p>
            <a:pPr>
              <a:lnSpc>
                <a:spcPct val="90000"/>
              </a:lnSpc>
            </a:pPr>
            <a:r>
              <a:rPr lang="en-US" altLang="en-US" sz="2400" b="1" dirty="0"/>
              <a:t>Slack </a:t>
            </a:r>
            <a:r>
              <a:rPr lang="en-US" altLang="en-US" sz="2400" dirty="0"/>
              <a:t>or</a:t>
            </a:r>
            <a:r>
              <a:rPr lang="en-US" altLang="en-US" sz="2400" b="1" dirty="0"/>
              <a:t> float</a:t>
            </a:r>
            <a:r>
              <a:rPr lang="en-US" altLang="en-US" sz="2400" dirty="0"/>
              <a:t> is</a:t>
            </a:r>
            <a:r>
              <a:rPr lang="en-US" altLang="en-US" sz="2400" b="1" dirty="0"/>
              <a:t> </a:t>
            </a:r>
            <a:r>
              <a:rPr lang="en-US" altLang="en-US" sz="2400" dirty="0"/>
              <a:t>the amount of time an activity may be delayed without delaying a succeeding activity or the project finish date</a:t>
            </a:r>
          </a:p>
        </p:txBody>
      </p:sp>
      <p:sp>
        <p:nvSpPr>
          <p:cNvPr id="47107" name="Rectangle 2"/>
          <p:cNvSpPr>
            <a:spLocks noGrp="1" noChangeArrowheads="1"/>
          </p:cNvSpPr>
          <p:nvPr>
            <p:ph type="title"/>
          </p:nvPr>
        </p:nvSpPr>
        <p:spPr>
          <a:xfrm>
            <a:off x="2438400" y="1808163"/>
            <a:ext cx="8229600" cy="473075"/>
          </a:xfrm>
        </p:spPr>
        <p:txBody>
          <a:bodyPr>
            <a:normAutofit fontScale="90000"/>
          </a:bodyPr>
          <a:lstStyle/>
          <a:p>
            <a:pPr algn="l"/>
            <a:r>
              <a:rPr lang="en-US" altLang="en-US" sz="3200" dirty="0"/>
              <a:t>Critical Path Method (CPM)</a:t>
            </a:r>
          </a:p>
        </p:txBody>
      </p:sp>
      <p:sp>
        <p:nvSpPr>
          <p:cNvPr id="47109" name="Rectangle 2"/>
          <p:cNvSpPr txBox="1">
            <a:spLocks noChangeArrowheads="1"/>
          </p:cNvSpPr>
          <p:nvPr/>
        </p:nvSpPr>
        <p:spPr bwMode="auto">
          <a:xfrm>
            <a:off x="381000" y="879474"/>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3600" dirty="0"/>
              <a:t>Develop Schedule - Technique</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52690450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a:xfrm>
            <a:off x="2438400" y="2328863"/>
            <a:ext cx="8229600" cy="4525962"/>
          </a:xfrm>
        </p:spPr>
        <p:txBody>
          <a:bodyPr/>
          <a:lstStyle/>
          <a:p>
            <a:pPr marL="457200" indent="-457200">
              <a:buFont typeface="+mj-lt"/>
              <a:buAutoNum type="arabicPeriod"/>
            </a:pPr>
            <a:r>
              <a:rPr lang="en-US" altLang="en-US" sz="2400" dirty="0"/>
              <a:t>Develop network diagram</a:t>
            </a:r>
          </a:p>
          <a:p>
            <a:pPr marL="457200" indent="-457200">
              <a:buFont typeface="+mj-lt"/>
              <a:buAutoNum type="arabicPeriod"/>
            </a:pPr>
            <a:r>
              <a:rPr lang="en-US" altLang="en-US" sz="2400" dirty="0"/>
              <a:t>Using schedule network analysis technique calculates the early start, early ﬁnish, late start, and late ﬁnish dates for all activities  </a:t>
            </a:r>
          </a:p>
          <a:p>
            <a:pPr marL="457200" indent="-457200">
              <a:buFont typeface="+mj-lt"/>
              <a:buAutoNum type="arabicPeriod"/>
            </a:pPr>
            <a:r>
              <a:rPr lang="en-US" altLang="en-US" sz="2400" dirty="0"/>
              <a:t>Calculate float for each activity</a:t>
            </a:r>
          </a:p>
          <a:p>
            <a:pPr marL="457200" indent="-457200">
              <a:buFont typeface="+mj-lt"/>
              <a:buAutoNum type="arabicPeriod"/>
            </a:pPr>
            <a:r>
              <a:rPr lang="en-US" altLang="en-US" sz="2400" dirty="0"/>
              <a:t>Determine the critical path on the network.  The longest path is the critical path.</a:t>
            </a:r>
          </a:p>
          <a:p>
            <a:r>
              <a:rPr lang="en-US" altLang="en-US" sz="2400" dirty="0"/>
              <a:t>If one or more of the activities on the critical path takes longer than planned, the whole project schedule will slip </a:t>
            </a:r>
            <a:r>
              <a:rPr lang="en-US" altLang="en-US" sz="2400" i="1" dirty="0"/>
              <a:t>unless</a:t>
            </a:r>
            <a:r>
              <a:rPr lang="en-US" altLang="en-US" sz="2400" dirty="0"/>
              <a:t> the project manager takes corrective action</a:t>
            </a:r>
          </a:p>
        </p:txBody>
      </p:sp>
      <p:sp>
        <p:nvSpPr>
          <p:cNvPr id="48131" name="Rectangle 2"/>
          <p:cNvSpPr>
            <a:spLocks noGrp="1" noChangeArrowheads="1"/>
          </p:cNvSpPr>
          <p:nvPr>
            <p:ph type="title"/>
          </p:nvPr>
        </p:nvSpPr>
        <p:spPr>
          <a:xfrm>
            <a:off x="2362200" y="1146175"/>
            <a:ext cx="8305800" cy="1143000"/>
          </a:xfrm>
        </p:spPr>
        <p:txBody>
          <a:bodyPr/>
          <a:lstStyle/>
          <a:p>
            <a:pPr algn="l"/>
            <a:r>
              <a:rPr lang="en-US" altLang="en-US" sz="3200" dirty="0"/>
              <a:t>Calculating the Critical Path</a:t>
            </a:r>
          </a:p>
        </p:txBody>
      </p:sp>
      <p:sp>
        <p:nvSpPr>
          <p:cNvPr id="48133" name="Rectangle 2"/>
          <p:cNvSpPr txBox="1">
            <a:spLocks noChangeArrowheads="1"/>
          </p:cNvSpPr>
          <p:nvPr/>
        </p:nvSpPr>
        <p:spPr bwMode="auto">
          <a:xfrm>
            <a:off x="381000" y="853354"/>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3600" dirty="0"/>
              <a:t>Developing the Schedule</a:t>
            </a:r>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10774051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txBox="1">
            <a:spLocks noChangeArrowheads="1"/>
          </p:cNvSpPr>
          <p:nvPr/>
        </p:nvSpPr>
        <p:spPr bwMode="auto">
          <a:xfrm>
            <a:off x="2362200" y="934998"/>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dirty="0"/>
              <a:t>Example of CPM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1828799"/>
            <a:ext cx="6934201" cy="3900488"/>
          </a:xfrm>
          <a:prstGeom prst="rect">
            <a:avLst/>
          </a:prstGeom>
        </p:spPr>
      </p:pic>
      <p:sp>
        <p:nvSpPr>
          <p:cNvPr id="5" name="TextBox 4"/>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211</a:t>
            </a:r>
            <a:endParaRPr lang="en-US" sz="1000" dirty="0"/>
          </a:p>
        </p:txBody>
      </p:sp>
      <p:sp>
        <p:nvSpPr>
          <p:cNvPr id="2" name="Rectangle 1"/>
          <p:cNvSpPr/>
          <p:nvPr/>
        </p:nvSpPr>
        <p:spPr>
          <a:xfrm>
            <a:off x="2286000" y="5596867"/>
            <a:ext cx="7239000" cy="307777"/>
          </a:xfrm>
          <a:prstGeom prst="rect">
            <a:avLst/>
          </a:prstGeom>
        </p:spPr>
        <p:txBody>
          <a:bodyPr wrap="square">
            <a:spAutoFit/>
          </a:bodyPr>
          <a:lstStyle/>
          <a:p>
            <a:r>
              <a:rPr lang="en-US" sz="1400" dirty="0"/>
              <a:t> </a:t>
            </a:r>
          </a:p>
        </p:txBody>
      </p:sp>
      <p:sp>
        <p:nvSpPr>
          <p:cNvPr id="4" name="Rectangle 3"/>
          <p:cNvSpPr/>
          <p:nvPr/>
        </p:nvSpPr>
        <p:spPr>
          <a:xfrm>
            <a:off x="2060514" y="5904242"/>
            <a:ext cx="7848600" cy="430887"/>
          </a:xfrm>
          <a:prstGeom prst="rect">
            <a:avLst/>
          </a:prstGeom>
        </p:spPr>
        <p:txBody>
          <a:bodyPr wrap="square">
            <a:spAutoFit/>
          </a:bodyPr>
          <a:lstStyle/>
          <a:p>
            <a:r>
              <a:rPr lang="en-US" sz="1100" b="1" dirty="0"/>
              <a:t>Note</a:t>
            </a:r>
            <a:r>
              <a:rPr lang="en-US" sz="1100" dirty="0"/>
              <a:t>: Early start for the first activity can either begin with 0 or 1.  Formula used to calculate early finish on the forward pass and the late start on the backward pass varies based on the value used as the ES for the first activity.</a:t>
            </a:r>
          </a:p>
        </p:txBody>
      </p:sp>
    </p:spTree>
    <p:extLst>
      <p:ext uri="{BB962C8B-B14F-4D97-AF65-F5344CB8AC3E}">
        <p14:creationId xmlns:p14="http://schemas.microsoft.com/office/powerpoint/2010/main" val="12672230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62200" y="2313040"/>
            <a:ext cx="7848600" cy="3190875"/>
          </a:xfrm>
        </p:spPr>
        <p:txBody>
          <a:bodyPr/>
          <a:lstStyle/>
          <a:p>
            <a:pPr>
              <a:lnSpc>
                <a:spcPct val="90000"/>
              </a:lnSpc>
            </a:pPr>
            <a:r>
              <a:rPr lang="en-US" altLang="en-US" sz="2400" dirty="0"/>
              <a:t>There can be more than one critical path if the lengths of two or more paths are the same</a:t>
            </a:r>
          </a:p>
          <a:p>
            <a:r>
              <a:rPr lang="en-US" altLang="en-US" sz="2400" dirty="0"/>
              <a:t>It </a:t>
            </a:r>
            <a:r>
              <a:rPr lang="en-US" altLang="en-US" sz="2400" dirty="0">
                <a:solidFill>
                  <a:srgbClr val="00B050"/>
                </a:solidFill>
              </a:rPr>
              <a:t>is important to update </a:t>
            </a:r>
            <a:r>
              <a:rPr lang="en-US" altLang="en-US" sz="2400" dirty="0"/>
              <a:t>project schedule information to meet time goals for a project</a:t>
            </a:r>
          </a:p>
          <a:p>
            <a:r>
              <a:rPr lang="en-US" altLang="en-US" sz="2400" dirty="0"/>
              <a:t>The </a:t>
            </a:r>
            <a:r>
              <a:rPr lang="en-US" altLang="en-US" sz="2400" dirty="0">
                <a:solidFill>
                  <a:srgbClr val="FF0000"/>
                </a:solidFill>
              </a:rPr>
              <a:t>critical path can change </a:t>
            </a:r>
            <a:r>
              <a:rPr lang="en-US" altLang="en-US" sz="2400" dirty="0"/>
              <a:t>as the project progresses</a:t>
            </a:r>
          </a:p>
          <a:p>
            <a:r>
              <a:rPr lang="en-US" altLang="en-US" sz="2400" dirty="0"/>
              <a:t>If you know the project completion date will slip, negotiate with the project sponsor</a:t>
            </a:r>
          </a:p>
          <a:p>
            <a:pPr>
              <a:lnSpc>
                <a:spcPct val="90000"/>
              </a:lnSpc>
            </a:pPr>
            <a:endParaRPr lang="en-US" altLang="en-US" sz="2400" dirty="0"/>
          </a:p>
        </p:txBody>
      </p:sp>
      <p:sp>
        <p:nvSpPr>
          <p:cNvPr id="51203" name="Rectangle 2"/>
          <p:cNvSpPr>
            <a:spLocks noGrp="1" noChangeArrowheads="1"/>
          </p:cNvSpPr>
          <p:nvPr>
            <p:ph type="title"/>
          </p:nvPr>
        </p:nvSpPr>
        <p:spPr>
          <a:xfrm>
            <a:off x="2362200" y="1747684"/>
            <a:ext cx="8763000" cy="533400"/>
          </a:xfrm>
        </p:spPr>
        <p:txBody>
          <a:bodyPr/>
          <a:lstStyle/>
          <a:p>
            <a:pPr algn="l"/>
            <a:r>
              <a:rPr lang="en-US" altLang="en-US" sz="3200" dirty="0"/>
              <a:t>More on the Critical Path</a:t>
            </a:r>
          </a:p>
        </p:txBody>
      </p:sp>
      <p:sp>
        <p:nvSpPr>
          <p:cNvPr id="51205" name="Rectangle 2"/>
          <p:cNvSpPr txBox="1">
            <a:spLocks noChangeArrowheads="1"/>
          </p:cNvSpPr>
          <p:nvPr/>
        </p:nvSpPr>
        <p:spPr bwMode="auto">
          <a:xfrm>
            <a:off x="381000" y="919875"/>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3600" dirty="0"/>
              <a:t>Develop Schedule - Technique</a:t>
            </a:r>
          </a:p>
        </p:txBody>
      </p:sp>
      <p:sp>
        <p:nvSpPr>
          <p:cNvPr id="6" name="TextBox 5"/>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907145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Activities for drawing the Network Diagram</a:t>
            </a:r>
          </a:p>
        </p:txBody>
      </p:sp>
      <p:sp>
        <p:nvSpPr>
          <p:cNvPr id="3" name="Content Placeholder 2"/>
          <p:cNvSpPr>
            <a:spLocks noGrp="1"/>
          </p:cNvSpPr>
          <p:nvPr>
            <p:ph idx="1"/>
          </p:nvPr>
        </p:nvSpPr>
        <p:spPr/>
        <p:txBody>
          <a:bodyPr/>
          <a:lstStyle/>
          <a:p>
            <a:r>
              <a:rPr lang="en-US" dirty="0"/>
              <a:t>Refer to the tutorial CLO2 2020 Schedule Management - How to draw a Network Diagram.</a:t>
            </a:r>
          </a:p>
          <a:p>
            <a:r>
              <a:rPr lang="en-US" dirty="0"/>
              <a:t>Complete tasks 1 to 6.</a:t>
            </a:r>
          </a:p>
          <a:p>
            <a:endParaRPr lang="en-US" dirty="0"/>
          </a:p>
        </p:txBody>
      </p:sp>
    </p:spTree>
    <p:extLst>
      <p:ext uri="{BB962C8B-B14F-4D97-AF65-F5344CB8AC3E}">
        <p14:creationId xmlns:p14="http://schemas.microsoft.com/office/powerpoint/2010/main" val="360973298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a:xfrm>
            <a:off x="2362200" y="2444751"/>
            <a:ext cx="8305800" cy="4525963"/>
          </a:xfrm>
        </p:spPr>
        <p:txBody>
          <a:bodyPr/>
          <a:lstStyle/>
          <a:p>
            <a:r>
              <a:rPr lang="en-US" altLang="en-US" sz="2400" dirty="0"/>
              <a:t>Three main techniques for shortening schedules</a:t>
            </a:r>
          </a:p>
          <a:p>
            <a:pPr lvl="1"/>
            <a:r>
              <a:rPr lang="en-US" altLang="en-US" dirty="0"/>
              <a:t>Shortening durations of critical activities/tasks by adding more resources or changing their scope</a:t>
            </a:r>
          </a:p>
          <a:p>
            <a:pPr lvl="1"/>
            <a:r>
              <a:rPr lang="en-US" altLang="en-US" b="1" dirty="0"/>
              <a:t>Crashing</a:t>
            </a:r>
            <a:r>
              <a:rPr lang="en-US" altLang="en-US" i="1" dirty="0"/>
              <a:t> </a:t>
            </a:r>
            <a:r>
              <a:rPr lang="en-US" altLang="en-US" dirty="0"/>
              <a:t>activities by obtaining the greatest amount of schedule compression for the least incremental cost</a:t>
            </a:r>
          </a:p>
          <a:p>
            <a:pPr lvl="1"/>
            <a:r>
              <a:rPr lang="en-US" altLang="en-US" b="1" dirty="0"/>
              <a:t>Fast tracking</a:t>
            </a:r>
            <a:r>
              <a:rPr lang="en-US" altLang="en-US" dirty="0"/>
              <a:t> activities by doing them in parallel or overlapping them</a:t>
            </a:r>
          </a:p>
          <a:p>
            <a:endParaRPr lang="en-US" altLang="en-US" sz="2400" dirty="0"/>
          </a:p>
          <a:p>
            <a:endParaRPr lang="en-US" altLang="en-US" sz="2400" dirty="0"/>
          </a:p>
        </p:txBody>
      </p:sp>
      <p:sp>
        <p:nvSpPr>
          <p:cNvPr id="59395" name="Rectangle 2"/>
          <p:cNvSpPr>
            <a:spLocks noGrp="1" noChangeArrowheads="1"/>
          </p:cNvSpPr>
          <p:nvPr>
            <p:ph type="title"/>
          </p:nvPr>
        </p:nvSpPr>
        <p:spPr>
          <a:xfrm>
            <a:off x="2362200" y="1447801"/>
            <a:ext cx="7543800" cy="835025"/>
          </a:xfrm>
        </p:spPr>
        <p:txBody>
          <a:bodyPr/>
          <a:lstStyle/>
          <a:p>
            <a:pPr algn="l"/>
            <a:r>
              <a:rPr lang="en-US" altLang="en-US" sz="2800" dirty="0"/>
              <a:t>Schedule Compression</a:t>
            </a:r>
          </a:p>
        </p:txBody>
      </p:sp>
      <p:sp>
        <p:nvSpPr>
          <p:cNvPr id="59397" name="Rectangle 2"/>
          <p:cNvSpPr txBox="1">
            <a:spLocks noChangeArrowheads="1"/>
          </p:cNvSpPr>
          <p:nvPr/>
        </p:nvSpPr>
        <p:spPr bwMode="auto">
          <a:xfrm>
            <a:off x="381000" y="868074"/>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3600" dirty="0"/>
              <a:t>Develop Schedule - Technique</a:t>
            </a:r>
          </a:p>
        </p:txBody>
      </p:sp>
      <p:sp>
        <p:nvSpPr>
          <p:cNvPr id="7" name="TextBox 6"/>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32251171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1828800"/>
            <a:ext cx="7924800" cy="4331430"/>
          </a:xfrm>
        </p:spPr>
      </p:pic>
      <p:sp>
        <p:nvSpPr>
          <p:cNvPr id="59395" name="Rectangle 2"/>
          <p:cNvSpPr>
            <a:spLocks noGrp="1" noChangeArrowheads="1"/>
          </p:cNvSpPr>
          <p:nvPr>
            <p:ph type="title"/>
          </p:nvPr>
        </p:nvSpPr>
        <p:spPr>
          <a:xfrm>
            <a:off x="2362200" y="465830"/>
            <a:ext cx="9144000" cy="1219199"/>
          </a:xfrm>
        </p:spPr>
        <p:txBody>
          <a:bodyPr/>
          <a:lstStyle/>
          <a:p>
            <a:r>
              <a:rPr lang="en-US" altLang="en-US" sz="2800" dirty="0"/>
              <a:t>Develop Schedule - Technique</a:t>
            </a:r>
            <a:br>
              <a:rPr lang="en-US" altLang="en-US" sz="2800" dirty="0"/>
            </a:br>
            <a:r>
              <a:rPr lang="en-US" altLang="en-US" sz="2800" dirty="0"/>
              <a:t>Schedule Compression</a:t>
            </a:r>
          </a:p>
        </p:txBody>
      </p:sp>
      <p:sp>
        <p:nvSpPr>
          <p:cNvPr id="5" name="TextBox 4"/>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215</a:t>
            </a:r>
            <a:endParaRPr lang="en-US" sz="1000" dirty="0"/>
          </a:p>
        </p:txBody>
      </p:sp>
    </p:spTree>
    <p:extLst>
      <p:ext uri="{BB962C8B-B14F-4D97-AF65-F5344CB8AC3E}">
        <p14:creationId xmlns:p14="http://schemas.microsoft.com/office/powerpoint/2010/main" val="4079776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idx="1"/>
          </p:nvPr>
        </p:nvSpPr>
        <p:spPr>
          <a:xfrm>
            <a:off x="2362200" y="1981200"/>
            <a:ext cx="8305800" cy="3757612"/>
          </a:xfrm>
        </p:spPr>
        <p:txBody>
          <a:bodyPr/>
          <a:lstStyle/>
          <a:p>
            <a:r>
              <a:rPr lang="en-US" sz="2400" dirty="0"/>
              <a:t>Control Schedule is the process of monitoring the status of the project to update the project schedule</a:t>
            </a:r>
          </a:p>
          <a:p>
            <a:r>
              <a:rPr lang="en-US" sz="2400" dirty="0"/>
              <a:t>This process also manages changes to the schedule baseline</a:t>
            </a:r>
          </a:p>
          <a:p>
            <a:r>
              <a:rPr lang="en-US" altLang="en-US" sz="2400" dirty="0"/>
              <a:t>This process updates several project documents such as the plan, schedule and cost baselines, risk registers, resource calendars, change requests etc.  </a:t>
            </a:r>
          </a:p>
          <a:p>
            <a:pPr>
              <a:lnSpc>
                <a:spcPct val="90000"/>
              </a:lnSpc>
            </a:pPr>
            <a:endParaRPr lang="en-US" altLang="en-US" sz="2400" dirty="0"/>
          </a:p>
          <a:p>
            <a:pPr lvl="1">
              <a:lnSpc>
                <a:spcPct val="90000"/>
              </a:lnSpc>
            </a:pPr>
            <a:endParaRPr lang="en-US" altLang="en-US" dirty="0"/>
          </a:p>
          <a:p>
            <a:pPr lvl="1">
              <a:lnSpc>
                <a:spcPct val="90000"/>
              </a:lnSpc>
            </a:pPr>
            <a:endParaRPr lang="en-US" altLang="en-US" dirty="0"/>
          </a:p>
          <a:p>
            <a:pPr>
              <a:lnSpc>
                <a:spcPct val="90000"/>
              </a:lnSpc>
            </a:pPr>
            <a:endParaRPr lang="en-US" altLang="en-US" sz="2400" dirty="0"/>
          </a:p>
        </p:txBody>
      </p:sp>
      <p:sp>
        <p:nvSpPr>
          <p:cNvPr id="69635" name="Rectangle 2"/>
          <p:cNvSpPr>
            <a:spLocks noGrp="1" noChangeArrowheads="1"/>
          </p:cNvSpPr>
          <p:nvPr>
            <p:ph type="title"/>
          </p:nvPr>
        </p:nvSpPr>
        <p:spPr>
          <a:xfrm>
            <a:off x="2286000" y="609600"/>
            <a:ext cx="9144000" cy="1143000"/>
          </a:xfrm>
        </p:spPr>
        <p:txBody>
          <a:bodyPr/>
          <a:lstStyle/>
          <a:p>
            <a:r>
              <a:rPr lang="en-US" altLang="en-US" dirty="0"/>
              <a:t>Control Schedule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80197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438400" y="274638"/>
            <a:ext cx="8229600" cy="1455132"/>
          </a:xfrm>
        </p:spPr>
        <p:txBody>
          <a:bodyPr>
            <a:normAutofit/>
          </a:bodyPr>
          <a:lstStyle/>
          <a:p>
            <a:r>
              <a:rPr lang="en-US" altLang="en-US" sz="3200" dirty="0">
                <a:latin typeface="Trebuchet MS" panose="020B0603020202020204" pitchFamily="34" charset="0"/>
              </a:rPr>
              <a:t>Projectized Organization Structure</a:t>
            </a:r>
            <a:br>
              <a:rPr lang="en-US" altLang="en-US" sz="3200" dirty="0">
                <a:latin typeface="Trebuchet MS" panose="020B0603020202020204" pitchFamily="34" charset="0"/>
              </a:rPr>
            </a:br>
            <a:r>
              <a:rPr lang="en-US" altLang="en-US" sz="3200" dirty="0">
                <a:latin typeface="Trebuchet MS" panose="020B0603020202020204" pitchFamily="34" charset="0"/>
              </a:rPr>
              <a:t>Employees are grouped by their projects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559" y="2095501"/>
            <a:ext cx="72009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2064" y="2973388"/>
            <a:ext cx="8350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6376" y="3003550"/>
            <a:ext cx="8366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8938" y="3001963"/>
            <a:ext cx="8366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289" y="2989263"/>
            <a:ext cx="8350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4713" y="2954338"/>
            <a:ext cx="8366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524000" y="6422044"/>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85002419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88" name="Rectangle 2"/>
          <p:cNvSpPr>
            <a:spLocks noGrp="1" noChangeArrowheads="1"/>
          </p:cNvSpPr>
          <p:nvPr>
            <p:ph type="title"/>
          </p:nvPr>
        </p:nvSpPr>
        <p:spPr/>
        <p:txBody>
          <a:bodyPr/>
          <a:lstStyle/>
          <a:p>
            <a:r>
              <a:rPr lang="en-US" altLang="en-US"/>
              <a:t>Control Schedule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828800"/>
            <a:ext cx="8153400" cy="3962400"/>
          </a:xfrm>
          <a:prstGeom prst="rect">
            <a:avLst/>
          </a:prstGeom>
        </p:spPr>
      </p:pic>
      <p:sp>
        <p:nvSpPr>
          <p:cNvPr id="4" name="TextBox 3"/>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222</a:t>
            </a:r>
            <a:endParaRPr lang="en-US" sz="1000" dirty="0"/>
          </a:p>
        </p:txBody>
      </p:sp>
    </p:spTree>
    <p:extLst>
      <p:ext uri="{BB962C8B-B14F-4D97-AF65-F5344CB8AC3E}">
        <p14:creationId xmlns:p14="http://schemas.microsoft.com/office/powerpoint/2010/main" val="229529270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362200" y="1828800"/>
            <a:ext cx="8305800" cy="4038600"/>
          </a:xfrm>
        </p:spPr>
        <p:txBody>
          <a:bodyPr>
            <a:noAutofit/>
          </a:bodyPr>
          <a:lstStyle/>
          <a:p>
            <a:pPr marL="57150" indent="0">
              <a:buNone/>
              <a:defRPr/>
            </a:pPr>
            <a:r>
              <a:rPr lang="en-US" sz="2400" dirty="0"/>
              <a:t>Updating the schedule model requires knowing the actual performance data.</a:t>
            </a:r>
          </a:p>
          <a:p>
            <a:pPr marL="57150" indent="0">
              <a:buNone/>
              <a:defRPr/>
            </a:pPr>
            <a:r>
              <a:rPr lang="en-US" sz="2400" dirty="0"/>
              <a:t>Any change to schedule baseline must </a:t>
            </a:r>
            <a:r>
              <a:rPr lang="en-US" sz="2400" b="1" dirty="0">
                <a:solidFill>
                  <a:srgbClr val="FF0000"/>
                </a:solidFill>
              </a:rPr>
              <a:t>go through perform integrated change control process.</a:t>
            </a:r>
          </a:p>
          <a:p>
            <a:pPr marL="57150" indent="0">
              <a:buNone/>
              <a:defRPr/>
            </a:pPr>
            <a:r>
              <a:rPr lang="en-US" sz="2400" dirty="0"/>
              <a:t>Control schedule is concerned with:</a:t>
            </a:r>
          </a:p>
          <a:p>
            <a:pPr lvl="1">
              <a:defRPr/>
            </a:pPr>
            <a:r>
              <a:rPr lang="en-US" dirty="0"/>
              <a:t>Determining the current status of project schedule</a:t>
            </a:r>
          </a:p>
          <a:p>
            <a:pPr lvl="1">
              <a:defRPr/>
            </a:pPr>
            <a:r>
              <a:rPr lang="en-US" dirty="0"/>
              <a:t>Influencing the factors that create schedule change</a:t>
            </a:r>
          </a:p>
          <a:p>
            <a:pPr lvl="1">
              <a:defRPr/>
            </a:pPr>
            <a:r>
              <a:rPr lang="en-US" dirty="0"/>
              <a:t>Reconsidering the necessary schedule reserves</a:t>
            </a:r>
          </a:p>
          <a:p>
            <a:pPr lvl="1">
              <a:defRPr/>
            </a:pPr>
            <a:r>
              <a:rPr lang="en-US" dirty="0"/>
              <a:t>Determining if the project schedule has changed</a:t>
            </a:r>
          </a:p>
          <a:p>
            <a:pPr lvl="1">
              <a:defRPr/>
            </a:pPr>
            <a:r>
              <a:rPr lang="en-US" dirty="0"/>
              <a:t>Managing the actual changes as they occur</a:t>
            </a:r>
            <a:r>
              <a:rPr lang="en-US" sz="2000" dirty="0"/>
              <a:t>.</a:t>
            </a:r>
          </a:p>
        </p:txBody>
      </p:sp>
      <p:sp>
        <p:nvSpPr>
          <p:cNvPr id="71683" name="Rectangle 2"/>
          <p:cNvSpPr>
            <a:spLocks noGrp="1" noChangeArrowheads="1"/>
          </p:cNvSpPr>
          <p:nvPr>
            <p:ph type="title"/>
          </p:nvPr>
        </p:nvSpPr>
        <p:spPr>
          <a:xfrm>
            <a:off x="2286000" y="685800"/>
            <a:ext cx="9144000" cy="1143000"/>
          </a:xfrm>
        </p:spPr>
        <p:txBody>
          <a:bodyPr/>
          <a:lstStyle/>
          <a:p>
            <a:r>
              <a:rPr lang="en-US" altLang="en-US" dirty="0"/>
              <a:t>Control Schedule</a:t>
            </a:r>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40097484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Activity5- Open Ended Question on Nearpod</a:t>
            </a:r>
          </a:p>
        </p:txBody>
      </p:sp>
      <p:sp>
        <p:nvSpPr>
          <p:cNvPr id="3" name="Text Placeholder 2"/>
          <p:cNvSpPr>
            <a:spLocks noGrp="1"/>
          </p:cNvSpPr>
          <p:nvPr>
            <p:ph type="body" idx="1"/>
          </p:nvPr>
        </p:nvSpPr>
        <p:spPr/>
        <p:txBody>
          <a:bodyPr/>
          <a:lstStyle/>
          <a:p>
            <a:r>
              <a:rPr lang="en-US" dirty="0"/>
              <a:t>Project schedule management</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342</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21270670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4160-8738-4C38-AA55-3974F3E5B971}"/>
              </a:ext>
            </a:extLst>
          </p:cNvPr>
          <p:cNvSpPr>
            <a:spLocks noGrp="1"/>
          </p:cNvSpPr>
          <p:nvPr>
            <p:ph type="title"/>
          </p:nvPr>
        </p:nvSpPr>
        <p:spPr/>
        <p:txBody>
          <a:bodyPr/>
          <a:lstStyle/>
          <a:p>
            <a:r>
              <a:rPr lang="en-US" dirty="0"/>
              <a:t>Control Schedule - Technique</a:t>
            </a:r>
          </a:p>
        </p:txBody>
      </p:sp>
      <p:sp>
        <p:nvSpPr>
          <p:cNvPr id="3" name="Content Placeholder 2">
            <a:extLst>
              <a:ext uri="{FF2B5EF4-FFF2-40B4-BE49-F238E27FC236}">
                <a16:creationId xmlns:a16="http://schemas.microsoft.com/office/drawing/2014/main" id="{71EE8002-8E96-45E5-BF9A-B4DCC6BC75CA}"/>
              </a:ext>
            </a:extLst>
          </p:cNvPr>
          <p:cNvSpPr>
            <a:spLocks noGrp="1"/>
          </p:cNvSpPr>
          <p:nvPr>
            <p:ph idx="1"/>
          </p:nvPr>
        </p:nvSpPr>
        <p:spPr/>
        <p:txBody>
          <a:bodyPr/>
          <a:lstStyle/>
          <a:p>
            <a:r>
              <a:rPr lang="en-US" dirty="0"/>
              <a:t>Schedule Compression – Fast tracking and Crashing</a:t>
            </a:r>
          </a:p>
          <a:p>
            <a:r>
              <a:rPr lang="en-US" dirty="0"/>
              <a:t>Read the article. </a:t>
            </a:r>
          </a:p>
          <a:p>
            <a:r>
              <a:rPr lang="en-US" dirty="0">
                <a:hlinkClick r:id="rId2"/>
              </a:rPr>
              <a:t>https://www.dummies.com/careers/project-management/pmp-certification/what-you-should-know-about-schedule-compression-for-the-pmp-certification-exam/</a:t>
            </a:r>
            <a:endParaRPr lang="en-US" dirty="0"/>
          </a:p>
          <a:p>
            <a:endParaRPr lang="en-US" dirty="0"/>
          </a:p>
          <a:p>
            <a:r>
              <a:rPr lang="en-US" dirty="0"/>
              <a:t>Discuss the circumstances when you would apply schedule compression.</a:t>
            </a:r>
          </a:p>
          <a:p>
            <a:endParaRPr lang="en-US" dirty="0"/>
          </a:p>
          <a:p>
            <a:endParaRPr lang="en-US" dirty="0"/>
          </a:p>
        </p:txBody>
      </p:sp>
    </p:spTree>
    <p:extLst>
      <p:ext uri="{BB962C8B-B14F-4D97-AF65-F5344CB8AC3E}">
        <p14:creationId xmlns:p14="http://schemas.microsoft.com/office/powerpoint/2010/main" val="34921326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sz="half" idx="1"/>
          </p:nvPr>
        </p:nvSpPr>
        <p:spPr>
          <a:xfrm>
            <a:off x="2346960" y="1845734"/>
            <a:ext cx="7543800" cy="4023360"/>
          </a:xfrm>
        </p:spPr>
        <p:txBody>
          <a:bodyPr>
            <a:normAutofit fontScale="85000" lnSpcReduction="20000"/>
          </a:bodyPr>
          <a:lstStyle/>
          <a:p>
            <a:pPr>
              <a:buFont typeface="Wingdings" panose="05000000000000000000" pitchFamily="2" charset="2"/>
              <a:buChar char="ü"/>
            </a:pPr>
            <a:r>
              <a:rPr lang="en-US" dirty="0"/>
              <a:t>Project Schedule Management is about planning and controlling the project schedule</a:t>
            </a:r>
          </a:p>
          <a:p>
            <a:pPr>
              <a:buFont typeface="Wingdings" panose="05000000000000000000" pitchFamily="2" charset="2"/>
              <a:buChar char="ü"/>
            </a:pPr>
            <a:r>
              <a:rPr lang="en-US" dirty="0"/>
              <a:t>Processes to define and sequence activities are used to develop a schedule</a:t>
            </a:r>
          </a:p>
          <a:p>
            <a:pPr>
              <a:buFont typeface="Wingdings" panose="05000000000000000000" pitchFamily="2" charset="2"/>
              <a:buChar char="ü"/>
            </a:pPr>
            <a:r>
              <a:rPr lang="en-US" dirty="0"/>
              <a:t> Estimation techniques are used to determine duration for each activity</a:t>
            </a:r>
          </a:p>
          <a:p>
            <a:pPr>
              <a:buFont typeface="Wingdings" panose="05000000000000000000" pitchFamily="2" charset="2"/>
              <a:buChar char="ü"/>
            </a:pPr>
            <a:r>
              <a:rPr lang="en-US" dirty="0"/>
              <a:t>Precedence Diagram Method, Network Analysis and Critical Path Methods are used to identify total duration and critical pat</a:t>
            </a:r>
          </a:p>
          <a:p>
            <a:pPr>
              <a:buFont typeface="Wingdings" panose="05000000000000000000" pitchFamily="2" charset="2"/>
              <a:buChar char="ü"/>
            </a:pPr>
            <a:r>
              <a:rPr lang="en-US" dirty="0"/>
              <a:t>The approved schedule is known as a project baseline</a:t>
            </a:r>
          </a:p>
          <a:p>
            <a:pPr>
              <a:buFont typeface="Wingdings" panose="05000000000000000000" pitchFamily="2" charset="2"/>
              <a:buChar char="ü"/>
            </a:pPr>
            <a:r>
              <a:rPr lang="en-US" dirty="0"/>
              <a:t>Fast tracking and compression techniques are used to alter project schedule</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74824275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E3-D25E-4251-9AE1-908A50CD64AA}"/>
              </a:ext>
            </a:extLst>
          </p:cNvPr>
          <p:cNvSpPr>
            <a:spLocks noGrp="1"/>
          </p:cNvSpPr>
          <p:nvPr>
            <p:ph type="title"/>
          </p:nvPr>
        </p:nvSpPr>
        <p:spPr>
          <a:xfrm>
            <a:off x="7596664" y="640080"/>
            <a:ext cx="2744435" cy="2926080"/>
          </a:xfrm>
        </p:spPr>
        <p:txBody>
          <a:bodyPr vert="horz" lIns="91440" tIns="45720" rIns="91440" bIns="45720" rtlCol="0" anchor="b">
            <a:normAutofit/>
          </a:bodyPr>
          <a:lstStyle/>
          <a:p>
            <a:r>
              <a:rPr lang="en-US" sz="3200">
                <a:solidFill>
                  <a:srgbClr val="FFFFFF"/>
                </a:solidFill>
              </a:rPr>
              <a:t>End of Lesson Checklist</a:t>
            </a:r>
          </a:p>
        </p:txBody>
      </p:sp>
      <p:graphicFrame>
        <p:nvGraphicFramePr>
          <p:cNvPr id="5" name="Table 5">
            <a:extLst>
              <a:ext uri="{FF2B5EF4-FFF2-40B4-BE49-F238E27FC236}">
                <a16:creationId xmlns:a16="http://schemas.microsoft.com/office/drawing/2014/main" id="{90C2DDF0-C7EE-4CEE-8DB0-5F14D4E046CA}"/>
              </a:ext>
            </a:extLst>
          </p:cNvPr>
          <p:cNvGraphicFramePr>
            <a:graphicFrameLocks noGrp="1"/>
          </p:cNvGraphicFramePr>
          <p:nvPr/>
        </p:nvGraphicFramePr>
        <p:xfrm>
          <a:off x="2209801" y="1981200"/>
          <a:ext cx="7920741" cy="3934266"/>
        </p:xfrm>
        <a:graphic>
          <a:graphicData uri="http://schemas.openxmlformats.org/drawingml/2006/table">
            <a:tbl>
              <a:tblPr firstRow="1" bandRow="1">
                <a:tableStyleId>{616DA210-FB5B-4158-B5E0-FEB733F419BA}</a:tableStyleId>
              </a:tblPr>
              <a:tblGrid>
                <a:gridCol w="4364107">
                  <a:extLst>
                    <a:ext uri="{9D8B030D-6E8A-4147-A177-3AD203B41FA5}">
                      <a16:colId xmlns:a16="http://schemas.microsoft.com/office/drawing/2014/main" val="846220928"/>
                    </a:ext>
                  </a:extLst>
                </a:gridCol>
                <a:gridCol w="3556634">
                  <a:extLst>
                    <a:ext uri="{9D8B030D-6E8A-4147-A177-3AD203B41FA5}">
                      <a16:colId xmlns:a16="http://schemas.microsoft.com/office/drawing/2014/main" val="499184378"/>
                    </a:ext>
                  </a:extLst>
                </a:gridCol>
              </a:tblGrid>
              <a:tr h="350542">
                <a:tc>
                  <a:txBody>
                    <a:bodyPr/>
                    <a:lstStyle/>
                    <a:p>
                      <a:r>
                        <a:rPr lang="en-US" sz="2500" dirty="0"/>
                        <a:t>Task</a:t>
                      </a:r>
                    </a:p>
                  </a:txBody>
                  <a:tcPr marL="131194" marR="131194" marT="65597" marB="65597"/>
                </a:tc>
                <a:tc>
                  <a:txBody>
                    <a:bodyPr/>
                    <a:lstStyle/>
                    <a:p>
                      <a:r>
                        <a:rPr lang="en-US" sz="2500" dirty="0"/>
                        <a:t>Status</a:t>
                      </a:r>
                    </a:p>
                  </a:txBody>
                  <a:tcPr marL="131194" marR="131194" marT="65597" marB="65597"/>
                </a:tc>
                <a:extLst>
                  <a:ext uri="{0D108BD9-81ED-4DB2-BD59-A6C34878D82A}">
                    <a16:rowId xmlns:a16="http://schemas.microsoft.com/office/drawing/2014/main" val="2814107270"/>
                  </a:ext>
                </a:extLst>
              </a:tr>
              <a:tr h="350542">
                <a:tc>
                  <a:txBody>
                    <a:bodyPr/>
                    <a:lstStyle/>
                    <a:p>
                      <a:pPr lvl="0">
                        <a:buNone/>
                      </a:pPr>
                      <a:r>
                        <a:rPr lang="en-US" sz="2500" dirty="0"/>
                        <a:t>Review slides</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175608349"/>
                  </a:ext>
                </a:extLst>
              </a:tr>
              <a:tr h="872050">
                <a:tc>
                  <a:txBody>
                    <a:bodyPr/>
                    <a:lstStyle/>
                    <a:p>
                      <a:pPr lvl="0">
                        <a:buNone/>
                      </a:pPr>
                      <a:r>
                        <a:rPr lang="en-US" sz="2500" dirty="0"/>
                        <a:t>Complete Independent Learning </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691293923"/>
                  </a:ext>
                </a:extLst>
              </a:tr>
              <a:tr h="872050">
                <a:tc>
                  <a:txBody>
                    <a:bodyPr/>
                    <a:lstStyle/>
                    <a:p>
                      <a:r>
                        <a:rPr lang="en-US" sz="2500" dirty="0"/>
                        <a:t>Complete Self-assessments in </a:t>
                      </a:r>
                      <a:r>
                        <a:rPr lang="en-US" sz="2500" dirty="0" err="1"/>
                        <a:t>BBlearn</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3523945922"/>
                  </a:ext>
                </a:extLst>
              </a:tr>
              <a:tr h="611296">
                <a:tc>
                  <a:txBody>
                    <a:bodyPr/>
                    <a:lstStyle/>
                    <a:p>
                      <a:r>
                        <a:rPr lang="en-US" sz="2500" dirty="0"/>
                        <a:t>Complete Kahoot Quiz</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2695055245"/>
                  </a:ext>
                </a:extLst>
              </a:tr>
              <a:tr h="442057">
                <a:tc>
                  <a:txBody>
                    <a:bodyPr/>
                    <a:lstStyle/>
                    <a:p>
                      <a:pPr lvl="0">
                        <a:buNone/>
                      </a:pPr>
                      <a:r>
                        <a:rPr lang="en-US" sz="2500" dirty="0"/>
                        <a:t>Complete Activity</a:t>
                      </a:r>
                    </a:p>
                  </a:txBody>
                  <a:tcPr marL="131194" marR="131194" marT="65597" marB="65597"/>
                </a:tc>
                <a:tc>
                  <a:txBody>
                    <a:bodyPr/>
                    <a:lstStyle/>
                    <a:p>
                      <a:pPr lvl="0">
                        <a:buNone/>
                      </a:pPr>
                      <a:endParaRPr lang="en-US" sz="2500" dirty="0"/>
                    </a:p>
                  </a:txBody>
                  <a:tcPr marL="131194" marR="131194" marT="65597" marB="65597"/>
                </a:tc>
                <a:extLst>
                  <a:ext uri="{0D108BD9-81ED-4DB2-BD59-A6C34878D82A}">
                    <a16:rowId xmlns:a16="http://schemas.microsoft.com/office/drawing/2014/main" val="443364819"/>
                  </a:ext>
                </a:extLst>
              </a:tr>
            </a:tbl>
          </a:graphicData>
        </a:graphic>
      </p:graphicFrame>
      <p:sp>
        <p:nvSpPr>
          <p:cNvPr id="3" name="Rectangle 2"/>
          <p:cNvSpPr/>
          <p:nvPr/>
        </p:nvSpPr>
        <p:spPr>
          <a:xfrm>
            <a:off x="2229439" y="828193"/>
            <a:ext cx="670433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End of Lesson Checklist</a:t>
            </a:r>
          </a:p>
        </p:txBody>
      </p:sp>
    </p:spTree>
    <p:extLst>
      <p:ext uri="{BB962C8B-B14F-4D97-AF65-F5344CB8AC3E}">
        <p14:creationId xmlns:p14="http://schemas.microsoft.com/office/powerpoint/2010/main" val="42776626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9B58-A760-9D4F-88BC-A550C56064CA}"/>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DE20B977-BAB9-194A-B62B-613C9028B44C}"/>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6620868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564572"/>
            <a:ext cx="7893281" cy="3778828"/>
          </a:xfrm>
        </p:spPr>
        <p:txBody>
          <a:bodyPr>
            <a:normAutofit/>
          </a:bodyPr>
          <a:lstStyle/>
          <a:p>
            <a:pPr>
              <a:lnSpc>
                <a:spcPct val="100000"/>
              </a:lnSpc>
              <a:spcBef>
                <a:spcPts val="1270"/>
              </a:spcBef>
            </a:pPr>
            <a:r>
              <a:rPr lang="en-US" sz="4000" b="1" spc="-25" dirty="0">
                <a:latin typeface="+mn-lt"/>
                <a:cs typeface="Arial"/>
              </a:rPr>
              <a:t>Project Resource Management</a:t>
            </a:r>
            <a:endParaRPr lang="en-US" sz="4000" dirty="0">
              <a:latin typeface="+mn-lt"/>
              <a:cs typeface="Arial"/>
            </a:endParaRPr>
          </a:p>
        </p:txBody>
      </p:sp>
      <p:pic>
        <p:nvPicPr>
          <p:cNvPr id="4" name="Picture 3"/>
          <p:cNvPicPr>
            <a:picLocks noChangeAspect="1"/>
          </p:cNvPicPr>
          <p:nvPr/>
        </p:nvPicPr>
        <p:blipFill>
          <a:blip r:embed="rId3"/>
          <a:stretch>
            <a:fillRect/>
          </a:stretch>
        </p:blipFill>
        <p:spPr>
          <a:xfrm>
            <a:off x="8975947" y="5638801"/>
            <a:ext cx="1503404" cy="626621"/>
          </a:xfrm>
          <a:prstGeom prst="rect">
            <a:avLst/>
          </a:prstGeom>
        </p:spPr>
      </p:pic>
      <p:sp>
        <p:nvSpPr>
          <p:cNvPr id="5" name="TextBox 4"/>
          <p:cNvSpPr txBox="1"/>
          <p:nvPr/>
        </p:nvSpPr>
        <p:spPr>
          <a:xfrm>
            <a:off x="1524000" y="6324600"/>
            <a:ext cx="9144000" cy="861774"/>
          </a:xfrm>
          <a:prstGeom prst="rect">
            <a:avLst/>
          </a:prstGeom>
          <a:noFill/>
        </p:spPr>
        <p:txBody>
          <a:bodyPr wrap="square" rtlCol="0">
            <a:spAutoFit/>
          </a:bodyPr>
          <a:lstStyle/>
          <a:p>
            <a:r>
              <a:rPr lang="en-US" sz="1000" dirty="0">
                <a:solidFill>
                  <a:schemeClr val="bg1"/>
                </a:solidFill>
              </a:rPr>
              <a:t>Prepared by:  Dr. Ismail Ladipo, Reviewed by: Baraa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a:t>
            </a:r>
            <a:r>
              <a:rPr lang="en-US" sz="1000" dirty="0">
                <a:solidFill>
                  <a:schemeClr val="bg1"/>
                </a:solidFill>
              </a:rPr>
              <a:t>, Project Management Institute, Inc. 2017</a:t>
            </a:r>
          </a:p>
          <a:p>
            <a:endParaRPr lang="en-US" sz="1000" dirty="0">
              <a:solidFill>
                <a:schemeClr val="bg1"/>
              </a:solidFill>
            </a:endParaRPr>
          </a:p>
        </p:txBody>
      </p:sp>
    </p:spTree>
    <p:extLst>
      <p:ext uri="{BB962C8B-B14F-4D97-AF65-F5344CB8AC3E}">
        <p14:creationId xmlns:p14="http://schemas.microsoft.com/office/powerpoint/2010/main" val="18566497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39" y="1141326"/>
          <a:ext cx="7589518" cy="3205729"/>
        </p:xfrm>
        <a:graphic>
          <a:graphicData uri="http://schemas.openxmlformats.org/drawingml/2006/table">
            <a:tbl>
              <a:tblPr firstRow="1" bandRow="1">
                <a:tableStyleId>{F5AB1C69-6EDB-4FF4-983F-18BD219EF322}</a:tableStyleId>
              </a:tblPr>
              <a:tblGrid>
                <a:gridCol w="1198756">
                  <a:extLst>
                    <a:ext uri="{9D8B030D-6E8A-4147-A177-3AD203B41FA5}">
                      <a16:colId xmlns:a16="http://schemas.microsoft.com/office/drawing/2014/main" val="3534627902"/>
                    </a:ext>
                  </a:extLst>
                </a:gridCol>
                <a:gridCol w="147096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30-July-2020</a:t>
                      </a:r>
                    </a:p>
                  </a:txBody>
                  <a:tcPr marL="119520" marR="119520" marT="59760" marB="59760"/>
                </a:tc>
                <a:tc>
                  <a:txBody>
                    <a:bodyPr/>
                    <a:lstStyle/>
                    <a:p>
                      <a:r>
                        <a:rPr lang="en-US" sz="2400" baseline="0" dirty="0"/>
                        <a:t>Reorganized Content</a:t>
                      </a:r>
                    </a:p>
                    <a:p>
                      <a:r>
                        <a:rPr lang="en-US" sz="2400" baseline="0" dirty="0"/>
                        <a:t>Improved slides.  Added content for processes in Execution and M&amp;C process groups</a:t>
                      </a:r>
                    </a:p>
                    <a:p>
                      <a:r>
                        <a:rPr lang="en-US" sz="2400" baseline="0" dirty="0"/>
                        <a:t>Added activities </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20516546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a:bodyPr>
          <a:lstStyle/>
          <a:p>
            <a:pPr marL="355600" indent="-342900">
              <a:lnSpc>
                <a:spcPct val="100000"/>
              </a:lnSpc>
              <a:spcBef>
                <a:spcPts val="100"/>
              </a:spcBef>
              <a:buClr>
                <a:srgbClr val="775F53"/>
              </a:buClr>
              <a:buSzPct val="58333"/>
              <a:tabLst>
                <a:tab pos="332740" algn="l"/>
                <a:tab pos="333375" algn="l"/>
              </a:tabLst>
            </a:pPr>
            <a:endParaRPr lang="en-US" dirty="0">
              <a:latin typeface="Arial"/>
              <a:cs typeface="Arial"/>
            </a:endParaRPr>
          </a:p>
          <a:p>
            <a:pPr lvl="2" algn="just"/>
            <a:r>
              <a:rPr lang="en-US" sz="2800" dirty="0"/>
              <a:t>Recognize the fundamentals of Project resources</a:t>
            </a:r>
          </a:p>
          <a:p>
            <a:pPr lvl="2" algn="just"/>
            <a:r>
              <a:rPr lang="en-US" sz="2800" dirty="0"/>
              <a:t>Understand the various types of resources</a:t>
            </a:r>
          </a:p>
          <a:p>
            <a:pPr lvl="2"/>
            <a:r>
              <a:rPr lang="en-US" sz="2800" dirty="0"/>
              <a:t>Distinguish Project resource management processes</a:t>
            </a:r>
          </a:p>
          <a:p>
            <a:pPr lvl="2"/>
            <a:r>
              <a:rPr lang="en-US" sz="2800" dirty="0"/>
              <a:t>Create estimations for Project resources</a:t>
            </a:r>
            <a:endParaRPr lang="en-US" sz="2400" dirty="0"/>
          </a:p>
          <a:p>
            <a:pPr marL="355600" indent="-342900">
              <a:spcBef>
                <a:spcPts val="1295"/>
              </a:spcBef>
              <a:buClr>
                <a:srgbClr val="775F53"/>
              </a:buClr>
              <a:buSzPct val="58333"/>
              <a:buFont typeface="Wingdings" panose="05000000000000000000" pitchFamily="2" charset="2"/>
              <a:buChar char="Ø"/>
              <a:tabLst>
                <a:tab pos="332740" algn="l"/>
                <a:tab pos="333375" algn="l"/>
              </a:tabLst>
            </a:pPr>
            <a:endParaRPr lang="en-US" spc="-15" dirty="0">
              <a:latin typeface="Arial"/>
              <a:cs typeface="Arial"/>
            </a:endParaRPr>
          </a:p>
          <a:p>
            <a:pPr marL="355600" indent="-342900">
              <a:spcBef>
                <a:spcPts val="1295"/>
              </a:spcBef>
              <a:buClr>
                <a:srgbClr val="775F53"/>
              </a:buClr>
              <a:buSzPct val="58333"/>
              <a:tabLst>
                <a:tab pos="332740" algn="l"/>
                <a:tab pos="333375" algn="l"/>
              </a:tabLst>
            </a:pPr>
            <a:endParaRPr lang="en-US" spc="-10" dirty="0">
              <a:latin typeface="Arial"/>
              <a:cs typeface="Arial"/>
            </a:endParaRP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907208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438400" y="0"/>
            <a:ext cx="8229600" cy="1752600"/>
          </a:xfrm>
        </p:spPr>
        <p:txBody>
          <a:bodyPr>
            <a:normAutofit/>
          </a:bodyPr>
          <a:lstStyle/>
          <a:p>
            <a:r>
              <a:rPr lang="en-US" altLang="en-US" sz="3200" dirty="0">
                <a:latin typeface="Trebuchet MS" panose="020B0603020202020204" pitchFamily="34" charset="0"/>
              </a:rPr>
              <a:t>Projectized</a:t>
            </a:r>
            <a:r>
              <a:rPr lang="en-US" altLang="en-US" sz="3200" b="1" dirty="0">
                <a:latin typeface="Trebuchet MS" panose="020B0603020202020204" pitchFamily="34" charset="0"/>
              </a:rPr>
              <a:t> </a:t>
            </a:r>
            <a:r>
              <a:rPr lang="en-US" altLang="en-US" sz="3200" dirty="0">
                <a:latin typeface="Trebuchet MS" panose="020B0603020202020204" pitchFamily="34" charset="0"/>
              </a:rPr>
              <a:t>Organization Structure</a:t>
            </a:r>
            <a:endParaRPr lang="en-US" altLang="en-US" sz="3200" b="1" dirty="0">
              <a:latin typeface="Trebuchet MS" panose="020B0603020202020204" pitchFamily="34" charset="0"/>
            </a:endParaRPr>
          </a:p>
        </p:txBody>
      </p:sp>
      <p:sp>
        <p:nvSpPr>
          <p:cNvPr id="44035" name="Rectangle 3"/>
          <p:cNvSpPr>
            <a:spLocks noGrp="1" noChangeArrowheads="1"/>
          </p:cNvSpPr>
          <p:nvPr>
            <p:ph idx="1"/>
          </p:nvPr>
        </p:nvSpPr>
        <p:spPr>
          <a:xfrm>
            <a:off x="2438400" y="1828800"/>
            <a:ext cx="7391400" cy="4038600"/>
          </a:xfrm>
        </p:spPr>
        <p:txBody>
          <a:bodyPr>
            <a:normAutofit fontScale="70000" lnSpcReduction="20000"/>
          </a:bodyPr>
          <a:lstStyle/>
          <a:p>
            <a:pPr>
              <a:buFont typeface="Wingdings" panose="05000000000000000000" pitchFamily="2" charset="2"/>
              <a:buChar char="Ø"/>
            </a:pPr>
            <a:r>
              <a:rPr lang="en-US" altLang="en-US" dirty="0"/>
              <a:t>The focus of the organization is the project.</a:t>
            </a:r>
          </a:p>
          <a:p>
            <a:pPr>
              <a:buFont typeface="Wingdings" panose="05000000000000000000" pitchFamily="2" charset="2"/>
              <a:buChar char="Ø"/>
            </a:pPr>
            <a:r>
              <a:rPr lang="en-US" altLang="en-US" dirty="0"/>
              <a:t>The organization’s resources are focused on projects and project work.</a:t>
            </a:r>
          </a:p>
          <a:p>
            <a:pPr>
              <a:buFont typeface="Wingdings" panose="05000000000000000000" pitchFamily="2" charset="2"/>
              <a:buChar char="Ø"/>
            </a:pPr>
            <a:r>
              <a:rPr lang="en-US" altLang="en-US" dirty="0"/>
              <a:t>Project managers have the ultimate authority over the project.</a:t>
            </a:r>
          </a:p>
          <a:p>
            <a:pPr>
              <a:buFont typeface="Wingdings" panose="05000000000000000000" pitchFamily="2" charset="2"/>
              <a:buChar char="Ø"/>
            </a:pPr>
            <a:r>
              <a:rPr lang="en-US" altLang="en-US" dirty="0"/>
              <a:t>Project budget and resources are managed by the project manager</a:t>
            </a:r>
          </a:p>
          <a:p>
            <a:pPr>
              <a:buFont typeface="Wingdings" panose="05000000000000000000" pitchFamily="2" charset="2"/>
              <a:buChar char="Ø"/>
            </a:pPr>
            <a:r>
              <a:rPr lang="en-US" altLang="en-US" dirty="0"/>
              <a:t>Team members are collocated </a:t>
            </a:r>
          </a:p>
          <a:p>
            <a:pPr>
              <a:buFont typeface="Wingdings" panose="05000000000000000000" pitchFamily="2" charset="2"/>
              <a:buChar char="Ø"/>
            </a:pPr>
            <a:r>
              <a:rPr lang="en-US" altLang="en-US" dirty="0"/>
              <a:t>Communication is good within a project</a:t>
            </a:r>
          </a:p>
          <a:p>
            <a:pPr>
              <a:buFont typeface="Wingdings" panose="05000000000000000000" pitchFamily="2" charset="2"/>
              <a:buChar char="Ø"/>
            </a:pPr>
            <a:r>
              <a:rPr lang="en-US" altLang="en-US" dirty="0"/>
              <a:t>Loyalties are formed to the project, not to a functional manager.</a:t>
            </a:r>
          </a:p>
          <a:p>
            <a:pPr>
              <a:buFont typeface="Wingdings" panose="05000000000000000000" pitchFamily="2" charset="2"/>
              <a:buChar char="Ø"/>
            </a:pPr>
            <a:r>
              <a:rPr lang="en-US" altLang="en-US" dirty="0"/>
              <a:t>Resources may be duplicated</a:t>
            </a:r>
          </a:p>
          <a:p>
            <a:pPr>
              <a:buFont typeface="Wingdings" panose="05000000000000000000" pitchFamily="2" charset="2"/>
              <a:buChar char="Ø"/>
            </a:pPr>
            <a:r>
              <a:rPr lang="en-US" altLang="en-US" dirty="0"/>
              <a:t>Project team may be dissolved or removed at the end of the project</a:t>
            </a: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80661334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85801"/>
            <a:ext cx="7449312" cy="899161"/>
          </a:xfrm>
        </p:spPr>
        <p:txBody>
          <a:bodyPr>
            <a:normAutofit/>
          </a:bodyPr>
          <a:lstStyle/>
          <a:p>
            <a:r>
              <a:rPr lang="en-US" sz="3200" spc="-5" dirty="0">
                <a:latin typeface="Trebuchet MS"/>
                <a:cs typeface="Trebuchet MS"/>
              </a:rPr>
              <a:t>Overview</a:t>
            </a:r>
          </a:p>
        </p:txBody>
      </p:sp>
      <p:sp>
        <p:nvSpPr>
          <p:cNvPr id="3" name="Content Placeholder 2"/>
          <p:cNvSpPr>
            <a:spLocks noGrp="1"/>
          </p:cNvSpPr>
          <p:nvPr>
            <p:ph idx="1"/>
          </p:nvPr>
        </p:nvSpPr>
        <p:spPr>
          <a:xfrm>
            <a:off x="2362200" y="1828800"/>
            <a:ext cx="7658100" cy="2590800"/>
          </a:xfrm>
        </p:spPr>
        <p:txBody>
          <a:bodyPr>
            <a:noAutofit/>
          </a:bodyPr>
          <a:lstStyle/>
          <a:p>
            <a:pPr marL="0" indent="0" algn="just">
              <a:buClr>
                <a:srgbClr val="D34817">
                  <a:lumMod val="75000"/>
                </a:srgbClr>
              </a:buClr>
              <a:buSzPct val="85000"/>
              <a:buNone/>
            </a:pPr>
            <a:endParaRPr lang="en-US" sz="2400" dirty="0">
              <a:solidFill>
                <a:prstClr val="black"/>
              </a:solidFill>
              <a:latin typeface="Rockwell" panose="02060603020205020403"/>
            </a:endParaRPr>
          </a:p>
          <a:p>
            <a:pPr marL="0" indent="0" algn="just">
              <a:buClr>
                <a:srgbClr val="D34817">
                  <a:lumMod val="75000"/>
                </a:srgbClr>
              </a:buClr>
              <a:buSzPct val="85000"/>
              <a:buNone/>
            </a:pPr>
            <a:r>
              <a:rPr lang="en-US" dirty="0">
                <a:solidFill>
                  <a:prstClr val="black"/>
                </a:solidFill>
              </a:rPr>
              <a:t>Project Resource Management includes processes that are used in identifying, acquiring, and managing the resources needed  for a  project.</a:t>
            </a:r>
            <a:endParaRPr lang="en-US" dirty="0"/>
          </a:p>
          <a:p>
            <a:pPr marL="0" indent="0" algn="just">
              <a:buClr>
                <a:srgbClr val="D34817">
                  <a:lumMod val="75000"/>
                </a:srgbClr>
              </a:buClr>
              <a:buSzPct val="85000"/>
              <a:buNone/>
            </a:pPr>
            <a:endParaRPr lang="en-US" sz="2400" dirty="0">
              <a:solidFill>
                <a:prstClr val="black"/>
              </a:solidFill>
            </a:endParaRPr>
          </a:p>
          <a:p>
            <a:pPr marL="0" indent="0">
              <a:lnSpc>
                <a:spcPct val="110000"/>
              </a:lnSpc>
              <a:spcBef>
                <a:spcPts val="600"/>
              </a:spcBef>
              <a:spcAft>
                <a:spcPts val="600"/>
              </a:spcAft>
              <a:buNone/>
            </a:pPr>
            <a:endParaRPr lang="en-US" sz="2400" spc="-10" dirty="0">
              <a:latin typeface="+mj-lt"/>
              <a:cs typeface="Arial"/>
            </a:endParaRPr>
          </a:p>
          <a:p>
            <a:pPr marL="0" indent="0">
              <a:lnSpc>
                <a:spcPct val="110000"/>
              </a:lnSpc>
              <a:spcBef>
                <a:spcPts val="600"/>
              </a:spcBef>
              <a:spcAft>
                <a:spcPts val="600"/>
              </a:spcAft>
              <a:buNone/>
            </a:pPr>
            <a:endParaRPr lang="en-US" sz="2400" spc="-10" dirty="0">
              <a:latin typeface="+mj-lt"/>
              <a:cs typeface="Arial"/>
            </a:endParaRP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3424733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85800"/>
            <a:ext cx="7658100" cy="990600"/>
          </a:xfrm>
        </p:spPr>
        <p:txBody>
          <a:bodyPr>
            <a:normAutofit/>
          </a:bodyPr>
          <a:lstStyle/>
          <a:p>
            <a:r>
              <a:rPr lang="en-US" sz="3200" spc="-5" dirty="0">
                <a:latin typeface="Trebuchet MS"/>
                <a:cs typeface="Trebuchet MS"/>
              </a:rPr>
              <a:t>Overview contd.</a:t>
            </a:r>
          </a:p>
        </p:txBody>
      </p:sp>
      <p:sp>
        <p:nvSpPr>
          <p:cNvPr id="3" name="Content Placeholder 2"/>
          <p:cNvSpPr>
            <a:spLocks noGrp="1"/>
          </p:cNvSpPr>
          <p:nvPr>
            <p:ph idx="1"/>
          </p:nvPr>
        </p:nvSpPr>
        <p:spPr>
          <a:xfrm>
            <a:off x="2438400" y="1828800"/>
            <a:ext cx="7772400" cy="4038600"/>
          </a:xfrm>
        </p:spPr>
        <p:txBody>
          <a:bodyPr>
            <a:noAutofit/>
          </a:bodyPr>
          <a:lstStyle/>
          <a:p>
            <a:pPr algn="just">
              <a:buFont typeface="Wingdings" panose="05000000000000000000" pitchFamily="2" charset="2"/>
              <a:buChar char="q"/>
            </a:pPr>
            <a:r>
              <a:rPr lang="en-US" sz="2400" dirty="0"/>
              <a:t>The Project management processes ensures that the </a:t>
            </a:r>
            <a:r>
              <a:rPr lang="en-US" sz="2400" dirty="0">
                <a:solidFill>
                  <a:srgbClr val="FF0000"/>
                </a:solidFill>
              </a:rPr>
              <a:t>right resources</a:t>
            </a:r>
            <a:r>
              <a:rPr lang="en-US" sz="2400" dirty="0"/>
              <a:t> in the </a:t>
            </a:r>
            <a:r>
              <a:rPr lang="en-US" sz="2400" dirty="0">
                <a:solidFill>
                  <a:srgbClr val="FF0000"/>
                </a:solidFill>
              </a:rPr>
              <a:t>right quantity </a:t>
            </a:r>
            <a:r>
              <a:rPr lang="en-US" sz="2400" dirty="0"/>
              <a:t>will be available to the project team at the </a:t>
            </a:r>
            <a:r>
              <a:rPr lang="en-US" sz="2400" dirty="0">
                <a:solidFill>
                  <a:srgbClr val="FF0000"/>
                </a:solidFill>
              </a:rPr>
              <a:t>right time and place</a:t>
            </a:r>
            <a:r>
              <a:rPr lang="en-US" sz="2400" dirty="0"/>
              <a:t>.</a:t>
            </a:r>
          </a:p>
          <a:p>
            <a:pPr algn="just"/>
            <a:r>
              <a:rPr lang="en-US" sz="2400" b="1" u="sng" dirty="0"/>
              <a:t>Types of resources </a:t>
            </a:r>
            <a:r>
              <a:rPr lang="en-US" sz="2400" b="1" dirty="0"/>
              <a:t>:</a:t>
            </a:r>
          </a:p>
          <a:p>
            <a:pPr lvl="2" algn="just">
              <a:buFont typeface="Wingdings" panose="05000000000000000000" pitchFamily="2" charset="2"/>
              <a:buChar char="q"/>
            </a:pPr>
            <a:r>
              <a:rPr lang="en-US" sz="2400" b="1" dirty="0"/>
              <a:t>Physical resources - </a:t>
            </a:r>
            <a:r>
              <a:rPr lang="en-US" sz="2400" dirty="0"/>
              <a:t>Equipment, materials, facilities 					 and infrastructures.</a:t>
            </a:r>
          </a:p>
          <a:p>
            <a:pPr lvl="2" algn="just">
              <a:buFont typeface="Wingdings" panose="05000000000000000000" pitchFamily="2" charset="2"/>
              <a:buChar char="q"/>
            </a:pPr>
            <a:r>
              <a:rPr lang="en-US" sz="2400" b="1" dirty="0"/>
              <a:t>Human resources   - </a:t>
            </a:r>
            <a:r>
              <a:rPr lang="en-US" sz="2400" dirty="0"/>
              <a:t>Personnel (human beings).</a:t>
            </a:r>
          </a:p>
          <a:p>
            <a:pPr algn="just"/>
            <a:r>
              <a:rPr lang="en-US" sz="2400" dirty="0"/>
              <a:t>To manage a project successfully, there is need to estimate properly the required team resources as well as physical resources.</a:t>
            </a:r>
          </a:p>
          <a:p>
            <a:pPr marL="0" indent="0">
              <a:lnSpc>
                <a:spcPct val="110000"/>
              </a:lnSpc>
              <a:spcBef>
                <a:spcPts val="600"/>
              </a:spcBef>
              <a:spcAft>
                <a:spcPts val="600"/>
              </a:spcAft>
              <a:buNone/>
            </a:pPr>
            <a:endParaRPr lang="en-US" sz="2400" spc="-10" dirty="0">
              <a:latin typeface="+mj-lt"/>
              <a:cs typeface="Arial"/>
            </a:endParaRPr>
          </a:p>
          <a:p>
            <a:pPr marL="0" indent="0">
              <a:lnSpc>
                <a:spcPct val="110000"/>
              </a:lnSpc>
              <a:spcBef>
                <a:spcPts val="600"/>
              </a:spcBef>
              <a:spcAft>
                <a:spcPts val="600"/>
              </a:spcAft>
              <a:buNone/>
            </a:pPr>
            <a:endParaRPr lang="en-US" sz="2400" spc="-10" dirty="0">
              <a:latin typeface="+mj-lt"/>
              <a:cs typeface="Arial"/>
            </a:endParaRPr>
          </a:p>
        </p:txBody>
      </p:sp>
      <p:sp>
        <p:nvSpPr>
          <p:cNvPr id="4" name="TextBox 3"/>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spTree>
    <p:extLst>
      <p:ext uri="{BB962C8B-B14F-4D97-AF65-F5344CB8AC3E}">
        <p14:creationId xmlns:p14="http://schemas.microsoft.com/office/powerpoint/2010/main" val="11515772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2133600"/>
            <a:ext cx="2743200" cy="2308324"/>
          </a:xfrm>
          <a:prstGeom prst="rect">
            <a:avLst/>
          </a:prstGeom>
          <a:noFill/>
        </p:spPr>
        <p:txBody>
          <a:bodyPr wrap="square" rtlCol="0">
            <a:spAutoFit/>
          </a:bodyPr>
          <a:lstStyle/>
          <a:p>
            <a:r>
              <a:rPr lang="en-US" sz="2400" dirty="0"/>
              <a:t>Project Resource Management Overview</a:t>
            </a:r>
            <a:br>
              <a:rPr lang="en-US" dirty="0"/>
            </a:br>
            <a:endParaRPr lang="en-US" dirty="0"/>
          </a:p>
          <a:p>
            <a:r>
              <a:rPr lang="en-US" i="1" dirty="0">
                <a:solidFill>
                  <a:srgbClr val="0070C0"/>
                </a:solidFill>
                <a:latin typeface="Gill Sans MT Condensed" panose="020B0506020104020203" pitchFamily="34" charset="0"/>
              </a:rPr>
              <a:t>(Inputs, Tools &amp; Techniques, and Outputs of the Project Resources Management processes)</a:t>
            </a:r>
          </a:p>
        </p:txBody>
      </p:sp>
      <p:sp>
        <p:nvSpPr>
          <p:cNvPr id="8" name="TextBox 7"/>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308.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152400"/>
            <a:ext cx="5638800" cy="6031992"/>
          </a:xfrm>
          <a:prstGeom prst="rect">
            <a:avLst/>
          </a:prstGeom>
        </p:spPr>
      </p:pic>
      <p:pic>
        <p:nvPicPr>
          <p:cNvPr id="7" name="Picture 6"/>
          <p:cNvPicPr>
            <a:picLocks noChangeAspect="1"/>
          </p:cNvPicPr>
          <p:nvPr/>
        </p:nvPicPr>
        <p:blipFill>
          <a:blip r:embed="rId4"/>
          <a:stretch>
            <a:fillRect/>
          </a:stretch>
        </p:blipFill>
        <p:spPr>
          <a:xfrm>
            <a:off x="9753600" y="5943478"/>
            <a:ext cx="914400" cy="381123"/>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4557720" y="2181960"/>
              <a:ext cx="5175720" cy="3066840"/>
            </p14:xfrm>
          </p:contentPart>
        </mc:Choice>
        <mc:Fallback>
          <p:pic>
            <p:nvPicPr>
              <p:cNvPr id="4" name="Ink 3"/>
              <p:cNvPicPr/>
              <p:nvPr/>
            </p:nvPicPr>
            <p:blipFill>
              <a:blip r:embed="rId6"/>
              <a:stretch>
                <a:fillRect/>
              </a:stretch>
            </p:blipFill>
            <p:spPr>
              <a:xfrm>
                <a:off x="4548360" y="2172600"/>
                <a:ext cx="5194440" cy="3085560"/>
              </a:xfrm>
              <a:prstGeom prst="rect">
                <a:avLst/>
              </a:prstGeom>
            </p:spPr>
          </p:pic>
        </mc:Fallback>
      </mc:AlternateContent>
    </p:spTree>
    <p:extLst>
      <p:ext uri="{BB962C8B-B14F-4D97-AF65-F5344CB8AC3E}">
        <p14:creationId xmlns:p14="http://schemas.microsoft.com/office/powerpoint/2010/main" val="20979176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Resource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84324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1066801"/>
            <a:ext cx="7543800" cy="670561"/>
          </a:xfrm>
        </p:spPr>
        <p:txBody>
          <a:bodyPr>
            <a:normAutofit/>
          </a:bodyPr>
          <a:lstStyle/>
          <a:p>
            <a:r>
              <a:rPr lang="en-US" sz="3600" dirty="0"/>
              <a:t>Project Resources Management Process</a:t>
            </a:r>
          </a:p>
        </p:txBody>
      </p:sp>
      <p:sp>
        <p:nvSpPr>
          <p:cNvPr id="3" name="Content Placeholder 2"/>
          <p:cNvSpPr>
            <a:spLocks noGrp="1"/>
          </p:cNvSpPr>
          <p:nvPr>
            <p:ph idx="1"/>
          </p:nvPr>
        </p:nvSpPr>
        <p:spPr>
          <a:xfrm>
            <a:off x="2346960" y="1845734"/>
            <a:ext cx="7940041" cy="4023360"/>
          </a:xfrm>
        </p:spPr>
        <p:txBody>
          <a:bodyPr>
            <a:normAutofit fontScale="32500" lnSpcReduction="20000"/>
          </a:bodyPr>
          <a:lstStyle/>
          <a:p>
            <a:endParaRPr lang="en-US" dirty="0"/>
          </a:p>
          <a:p>
            <a:pPr marL="0" indent="0" algn="just">
              <a:buNone/>
            </a:pPr>
            <a:r>
              <a:rPr lang="en-US" b="1" dirty="0"/>
              <a:t>* </a:t>
            </a:r>
            <a:r>
              <a:rPr lang="en-US" sz="5000" dirty="0"/>
              <a:t>Plan Resource Management - The process of defining how to estimate, acquire, manage, and utilize physical and team resources.</a:t>
            </a:r>
          </a:p>
          <a:p>
            <a:pPr marL="0" indent="0" algn="just">
              <a:buNone/>
            </a:pPr>
            <a:r>
              <a:rPr lang="en-US" sz="5000" b="1" dirty="0"/>
              <a:t>* </a:t>
            </a:r>
            <a:r>
              <a:rPr lang="en-US" sz="5000" b="1" dirty="0">
                <a:solidFill>
                  <a:srgbClr val="FF0000"/>
                </a:solidFill>
              </a:rPr>
              <a:t>Estimate Activity Resources </a:t>
            </a:r>
            <a:r>
              <a:rPr lang="en-US" sz="5000" b="1" dirty="0"/>
              <a:t>- The process of estimating team resources and the type and quantities of material, equipment, and supplies necessary to perform project work.</a:t>
            </a:r>
          </a:p>
          <a:p>
            <a:pPr marL="0" indent="0" algn="just">
              <a:buNone/>
            </a:pPr>
            <a:r>
              <a:rPr lang="en-US" sz="5000" b="1" dirty="0"/>
              <a:t>* </a:t>
            </a:r>
            <a:r>
              <a:rPr lang="en-US" sz="5000" dirty="0"/>
              <a:t>Acquire Resources - The process of obtaining team members, facilities, equipment, materials, supplies, and other resources necessary to complete project work.</a:t>
            </a:r>
          </a:p>
          <a:p>
            <a:pPr marL="0" indent="0" algn="just">
              <a:buNone/>
            </a:pPr>
            <a:r>
              <a:rPr lang="en-US" sz="5000" b="1" dirty="0"/>
              <a:t>* </a:t>
            </a:r>
            <a:r>
              <a:rPr lang="en-US" sz="5000" dirty="0"/>
              <a:t>Develop Team - The process of improving competencies, team member interaction, and the overall team environment to enhance project performance.</a:t>
            </a:r>
          </a:p>
          <a:p>
            <a:pPr marL="0" indent="0" algn="just">
              <a:buNone/>
            </a:pPr>
            <a:r>
              <a:rPr lang="en-US" sz="5000" b="1" dirty="0"/>
              <a:t>* </a:t>
            </a:r>
            <a:r>
              <a:rPr lang="en-US" sz="5000" dirty="0"/>
              <a:t>Manage Team - The process of tracking team member performance, providing feedback, resolving issues, and managing team changes to optimize project performance</a:t>
            </a:r>
          </a:p>
          <a:p>
            <a:pPr marL="0" indent="0" algn="just">
              <a:buNone/>
            </a:pPr>
            <a:r>
              <a:rPr lang="en-US" sz="5000" b="1" dirty="0"/>
              <a:t>* </a:t>
            </a:r>
            <a:r>
              <a:rPr lang="en-US" sz="5000" dirty="0"/>
              <a:t>Control Resources - The process of ensuring that the physical resources assigned and allocated to the project are available as planned, as well as monitoring the planned versus actual use of resources, and performing corrective action as necessary</a:t>
            </a:r>
            <a:r>
              <a:rPr lang="en-US" sz="2900" dirty="0"/>
              <a:t>.</a:t>
            </a:r>
          </a:p>
          <a:p>
            <a:endParaRPr lang="en-US" dirty="0"/>
          </a:p>
        </p:txBody>
      </p:sp>
      <p:sp>
        <p:nvSpPr>
          <p:cNvPr id="4" name="TextBox 3"/>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*These definitions are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1540726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Activity1- Quiz on Nearpod</a:t>
            </a:r>
          </a:p>
        </p:txBody>
      </p:sp>
      <p:sp>
        <p:nvSpPr>
          <p:cNvPr id="3" name="Text Placeholder 2"/>
          <p:cNvSpPr>
            <a:spLocks noGrp="1"/>
          </p:cNvSpPr>
          <p:nvPr>
            <p:ph type="body" idx="1"/>
          </p:nvPr>
        </p:nvSpPr>
        <p:spPr/>
        <p:txBody>
          <a:bodyPr/>
          <a:lstStyle/>
          <a:p>
            <a:r>
              <a:rPr lang="en-US" dirty="0"/>
              <a:t>Resource management</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355</a:t>
            </a:fld>
            <a:endParaRPr lang="en-US" dirty="0"/>
          </a:p>
        </p:txBody>
      </p:sp>
    </p:spTree>
    <p:extLst>
      <p:ext uri="{BB962C8B-B14F-4D97-AF65-F5344CB8AC3E}">
        <p14:creationId xmlns:p14="http://schemas.microsoft.com/office/powerpoint/2010/main" val="23486893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Estimate Activity Resources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5000" y="1828800"/>
            <a:ext cx="8382000" cy="4038600"/>
          </a:xfrm>
        </p:spPr>
      </p:pic>
      <p:sp>
        <p:nvSpPr>
          <p:cNvPr id="9" name="TextBox 8"/>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321</a:t>
            </a:r>
          </a:p>
        </p:txBody>
      </p:sp>
    </p:spTree>
    <p:extLst>
      <p:ext uri="{BB962C8B-B14F-4D97-AF65-F5344CB8AC3E}">
        <p14:creationId xmlns:p14="http://schemas.microsoft.com/office/powerpoint/2010/main" val="119579189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1"/>
            <a:ext cx="7696200" cy="1450757"/>
          </a:xfrm>
        </p:spPr>
        <p:txBody>
          <a:bodyPr>
            <a:normAutofit/>
          </a:bodyPr>
          <a:lstStyle/>
          <a:p>
            <a:r>
              <a:rPr lang="en-US" sz="4000" dirty="0"/>
              <a:t>What is Estimate Activity Resources</a:t>
            </a:r>
            <a:r>
              <a:rPr lang="en-US" sz="4000" b="1" dirty="0"/>
              <a:t> ? </a:t>
            </a:r>
            <a:endParaRPr lang="en-US" sz="4000" dirty="0"/>
          </a:p>
        </p:txBody>
      </p:sp>
      <p:sp>
        <p:nvSpPr>
          <p:cNvPr id="4" name="Content Placeholder 3"/>
          <p:cNvSpPr>
            <a:spLocks noGrp="1"/>
          </p:cNvSpPr>
          <p:nvPr>
            <p:ph sz="half" idx="1"/>
          </p:nvPr>
        </p:nvSpPr>
        <p:spPr>
          <a:xfrm>
            <a:off x="2057400" y="2028398"/>
            <a:ext cx="8077200" cy="3305602"/>
          </a:xfrm>
        </p:spPr>
        <p:txBody>
          <a:bodyPr>
            <a:noAutofit/>
          </a:bodyPr>
          <a:lstStyle/>
          <a:p>
            <a:pPr algn="just">
              <a:buFont typeface="Wingdings" panose="05000000000000000000" pitchFamily="2" charset="2"/>
              <a:buChar char="§"/>
            </a:pPr>
            <a:r>
              <a:rPr lang="en-US" sz="3200" dirty="0"/>
              <a:t>This is the process of estimating </a:t>
            </a:r>
            <a:r>
              <a:rPr lang="en-US" sz="3200" dirty="0">
                <a:solidFill>
                  <a:srgbClr val="FF0000"/>
                </a:solidFill>
              </a:rPr>
              <a:t>team resources</a:t>
            </a:r>
            <a:r>
              <a:rPr lang="en-US" sz="3200" dirty="0"/>
              <a:t>, type and quantities of </a:t>
            </a:r>
            <a:r>
              <a:rPr lang="en-US" sz="3200" dirty="0">
                <a:solidFill>
                  <a:srgbClr val="FF0000"/>
                </a:solidFill>
              </a:rPr>
              <a:t>material, equipment</a:t>
            </a:r>
            <a:r>
              <a:rPr lang="en-US" sz="3200" dirty="0"/>
              <a:t>, and </a:t>
            </a:r>
            <a:r>
              <a:rPr lang="en-US" sz="3200" dirty="0">
                <a:solidFill>
                  <a:srgbClr val="FF0000"/>
                </a:solidFill>
              </a:rPr>
              <a:t>supplies</a:t>
            </a:r>
            <a:r>
              <a:rPr lang="en-US" sz="3200" dirty="0"/>
              <a:t> necessary to perform project work.</a:t>
            </a:r>
          </a:p>
          <a:p>
            <a:pPr algn="just">
              <a:buFont typeface="Wingdings" panose="05000000000000000000" pitchFamily="2" charset="2"/>
              <a:buChar char="§"/>
            </a:pPr>
            <a:r>
              <a:rPr lang="en-US" sz="3200" dirty="0"/>
              <a:t>The main benefit of estimating activity resources is that it determines the type, quantity, and characteristics of resources required in a project.</a:t>
            </a:r>
          </a:p>
        </p:txBody>
      </p:sp>
      <p:sp>
        <p:nvSpPr>
          <p:cNvPr id="5" name="TextBox 4"/>
          <p:cNvSpPr txBox="1"/>
          <p:nvPr/>
        </p:nvSpPr>
        <p:spPr>
          <a:xfrm>
            <a:off x="14859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3"/>
          <a:stretch>
            <a:fillRect/>
          </a:stretch>
        </p:blipFill>
        <p:spPr>
          <a:xfrm>
            <a:off x="9372600" y="5791201"/>
            <a:ext cx="1295400" cy="533399"/>
          </a:xfrm>
          <a:prstGeom prst="rect">
            <a:avLst/>
          </a:prstGeom>
        </p:spPr>
      </p:pic>
    </p:spTree>
    <p:extLst>
      <p:ext uri="{BB962C8B-B14F-4D97-AF65-F5344CB8AC3E}">
        <p14:creationId xmlns:p14="http://schemas.microsoft.com/office/powerpoint/2010/main" val="39544121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1" y="286605"/>
            <a:ext cx="7529423" cy="703135"/>
          </a:xfrm>
        </p:spPr>
        <p:txBody>
          <a:bodyPr>
            <a:normAutofit/>
          </a:bodyPr>
          <a:lstStyle/>
          <a:p>
            <a:r>
              <a:rPr lang="en-US" dirty="0"/>
              <a:t>Planning Resources Activity # 1</a:t>
            </a:r>
          </a:p>
        </p:txBody>
      </p:sp>
      <p:sp>
        <p:nvSpPr>
          <p:cNvPr id="3" name="Content Placeholder 2"/>
          <p:cNvSpPr>
            <a:spLocks noGrp="1"/>
          </p:cNvSpPr>
          <p:nvPr>
            <p:ph sz="half" idx="1"/>
          </p:nvPr>
        </p:nvSpPr>
        <p:spPr>
          <a:xfrm>
            <a:off x="1901264" y="1457547"/>
            <a:ext cx="2591661" cy="4512189"/>
          </a:xfrm>
        </p:spPr>
        <p:txBody>
          <a:bodyPr vert="horz" lIns="0" tIns="45720" rIns="0" bIns="45720" rtlCol="0" anchor="t">
            <a:normAutofit/>
          </a:bodyPr>
          <a:lstStyle/>
          <a:p>
            <a:pPr marL="0" indent="0">
              <a:buNone/>
            </a:pPr>
            <a:r>
              <a:rPr lang="en-US" b="1" dirty="0"/>
              <a:t>Project</a:t>
            </a:r>
            <a:r>
              <a:rPr lang="en-US" dirty="0"/>
              <a:t>: </a:t>
            </a:r>
          </a:p>
          <a:p>
            <a:pPr marL="0" indent="0">
              <a:buNone/>
            </a:pPr>
            <a:r>
              <a:rPr lang="en-US" dirty="0"/>
              <a:t>Write an online textbook on Programming with Python.</a:t>
            </a:r>
          </a:p>
          <a:p>
            <a:pPr marL="0" indent="0">
              <a:buNone/>
            </a:pPr>
            <a:r>
              <a:rPr lang="en-US" b="1" dirty="0"/>
              <a:t>Deliverables</a:t>
            </a:r>
            <a:r>
              <a:rPr lang="en-US" dirty="0"/>
              <a:t>:</a:t>
            </a:r>
          </a:p>
          <a:p>
            <a:pPr marL="457200" indent="-457200">
              <a:buFont typeface="+mj-lt"/>
              <a:buAutoNum type="arabicPeriod"/>
            </a:pPr>
            <a:r>
              <a:rPr lang="en-US" dirty="0"/>
              <a:t>e-book</a:t>
            </a:r>
          </a:p>
          <a:p>
            <a:pPr marL="457200" indent="-457200">
              <a:buFont typeface="+mj-lt"/>
              <a:buAutoNum type="arabicPeriod"/>
            </a:pPr>
            <a:r>
              <a:rPr lang="en-US" dirty="0"/>
              <a:t>Lab exercises</a:t>
            </a:r>
          </a:p>
          <a:p>
            <a:pPr marL="457200" indent="-457200">
              <a:buFont typeface="+mj-lt"/>
              <a:buAutoNum type="arabicPeriod"/>
            </a:pPr>
            <a:r>
              <a:rPr lang="en-US" dirty="0"/>
              <a:t>Solutions</a:t>
            </a:r>
          </a:p>
        </p:txBody>
      </p:sp>
      <p:graphicFrame>
        <p:nvGraphicFramePr>
          <p:cNvPr id="5" name="Content Placeholder 4"/>
          <p:cNvGraphicFramePr>
            <a:graphicFrameLocks noGrp="1"/>
          </p:cNvGraphicFramePr>
          <p:nvPr>
            <p:ph sz="half" idx="2"/>
          </p:nvPr>
        </p:nvGraphicFramePr>
        <p:xfrm>
          <a:off x="5284403" y="1195486"/>
          <a:ext cx="5165897" cy="4673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46221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1" y="286605"/>
            <a:ext cx="7529423" cy="703135"/>
          </a:xfrm>
        </p:spPr>
        <p:txBody>
          <a:bodyPr>
            <a:normAutofit/>
          </a:bodyPr>
          <a:lstStyle/>
          <a:p>
            <a:r>
              <a:rPr lang="en-US" dirty="0"/>
              <a:t>Planning Resources Activity # 2</a:t>
            </a:r>
          </a:p>
        </p:txBody>
      </p:sp>
      <p:sp>
        <p:nvSpPr>
          <p:cNvPr id="3" name="Content Placeholder 2"/>
          <p:cNvSpPr>
            <a:spLocks noGrp="1"/>
          </p:cNvSpPr>
          <p:nvPr>
            <p:ph sz="half" idx="1"/>
          </p:nvPr>
        </p:nvSpPr>
        <p:spPr>
          <a:xfrm>
            <a:off x="2001904" y="1443168"/>
            <a:ext cx="2189096" cy="4425926"/>
          </a:xfrm>
        </p:spPr>
        <p:txBody>
          <a:bodyPr vert="horz" lIns="0" tIns="45720" rIns="0" bIns="45720" rtlCol="0" anchor="t">
            <a:normAutofit fontScale="92500" lnSpcReduction="10000"/>
          </a:bodyPr>
          <a:lstStyle/>
          <a:p>
            <a:pPr marL="0" indent="0">
              <a:buNone/>
            </a:pPr>
            <a:r>
              <a:rPr lang="en-US" dirty="0"/>
              <a:t>Project:</a:t>
            </a:r>
          </a:p>
          <a:p>
            <a:pPr marL="0" indent="0">
              <a:buNone/>
            </a:pPr>
            <a:r>
              <a:rPr lang="en-US" dirty="0"/>
              <a:t>Build a gaming lab @ Dubai Campus</a:t>
            </a:r>
          </a:p>
          <a:p>
            <a:pPr marL="0" indent="0">
              <a:buNone/>
            </a:pPr>
            <a:r>
              <a:rPr lang="en-US" b="1" dirty="0"/>
              <a:t>Deliverables</a:t>
            </a:r>
            <a:r>
              <a:rPr lang="en-US" dirty="0"/>
              <a:t>:</a:t>
            </a:r>
          </a:p>
          <a:p>
            <a:pPr marL="457200" indent="-457200">
              <a:buFont typeface="+mj-lt"/>
              <a:buAutoNum type="arabicPeriod"/>
            </a:pPr>
            <a:r>
              <a:rPr lang="en-US" dirty="0"/>
              <a:t>5 gaming stations</a:t>
            </a:r>
          </a:p>
          <a:p>
            <a:pPr marL="457200" indent="-457200">
              <a:buFont typeface="+mj-lt"/>
              <a:buAutoNum type="arabicPeriod"/>
            </a:pPr>
            <a:r>
              <a:rPr lang="en-US" dirty="0"/>
              <a:t>Furniture </a:t>
            </a:r>
          </a:p>
          <a:p>
            <a:pPr marL="457200" indent="-457200">
              <a:buFont typeface="+mj-lt"/>
              <a:buAutoNum type="arabicPeriod"/>
            </a:pPr>
            <a:r>
              <a:rPr lang="en-US" dirty="0"/>
              <a:t>Mobile app to track usage</a:t>
            </a:r>
          </a:p>
        </p:txBody>
      </p:sp>
      <p:graphicFrame>
        <p:nvGraphicFramePr>
          <p:cNvPr id="5" name="Content Placeholder 4"/>
          <p:cNvGraphicFramePr>
            <a:graphicFrameLocks noGrp="1"/>
          </p:cNvGraphicFramePr>
          <p:nvPr>
            <p:ph sz="half" idx="2"/>
          </p:nvPr>
        </p:nvGraphicFramePr>
        <p:xfrm>
          <a:off x="4751717" y="998000"/>
          <a:ext cx="5138409" cy="4870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462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rebuchet MS" panose="020B0603020202020204" pitchFamily="34" charset="0"/>
              </a:rPr>
              <a:t>Matrix Organizational Structure</a:t>
            </a:r>
            <a:endParaRPr lang="en-US" dirty="0"/>
          </a:p>
        </p:txBody>
      </p:sp>
      <p:sp>
        <p:nvSpPr>
          <p:cNvPr id="3" name="Content Placeholder 2"/>
          <p:cNvSpPr>
            <a:spLocks noGrp="1"/>
          </p:cNvSpPr>
          <p:nvPr>
            <p:ph idx="1"/>
          </p:nvPr>
        </p:nvSpPr>
        <p:spPr>
          <a:xfrm>
            <a:off x="2346960" y="1845734"/>
            <a:ext cx="6492241" cy="4023360"/>
          </a:xfrm>
        </p:spPr>
        <p:txBody>
          <a:bodyPr/>
          <a:lstStyle/>
          <a:p>
            <a:pPr>
              <a:buFont typeface="Wingdings" panose="05000000000000000000" pitchFamily="2" charset="2"/>
              <a:buChar char="§"/>
            </a:pPr>
            <a:r>
              <a:rPr lang="en-US" dirty="0"/>
              <a:t>This type of a structure is blend of Functional and Projectized</a:t>
            </a:r>
          </a:p>
          <a:p>
            <a:pPr>
              <a:buFont typeface="Wingdings" panose="05000000000000000000" pitchFamily="2" charset="2"/>
              <a:buChar char="§"/>
            </a:pPr>
            <a:r>
              <a:rPr lang="en-US" dirty="0"/>
              <a:t>Matrix organizations are termed as weak matrix, balanced matrix and strong matrix depending on the power and influence of the project manager.</a:t>
            </a:r>
          </a:p>
          <a:p>
            <a:pPr>
              <a:buFont typeface="Wingdings" panose="05000000000000000000" pitchFamily="2" charset="2"/>
              <a:buChar char="§"/>
            </a:pPr>
            <a:r>
              <a:rPr lang="en-US" dirty="0"/>
              <a:t>This structure uses resources efficiently</a:t>
            </a:r>
          </a:p>
          <a:p>
            <a:pPr>
              <a:buFont typeface="Wingdings" panose="05000000000000000000" pitchFamily="2" charset="2"/>
              <a:buChar char="§"/>
            </a:pPr>
            <a:r>
              <a:rPr lang="en-US" dirty="0"/>
              <a:t>There two chains of command.  Employees report to two bosses</a:t>
            </a:r>
          </a:p>
          <a:p>
            <a:pPr marL="0" indent="0">
              <a:buNone/>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33344520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Activity2- Collaborate on Nearpod</a:t>
            </a:r>
          </a:p>
        </p:txBody>
      </p:sp>
      <p:sp>
        <p:nvSpPr>
          <p:cNvPr id="3" name="Text Placeholder 2"/>
          <p:cNvSpPr>
            <a:spLocks noGrp="1"/>
          </p:cNvSpPr>
          <p:nvPr>
            <p:ph type="body" idx="1"/>
          </p:nvPr>
        </p:nvSpPr>
        <p:spPr/>
        <p:txBody>
          <a:bodyPr/>
          <a:lstStyle/>
          <a:p>
            <a:r>
              <a:rPr lang="en-US" dirty="0"/>
              <a:t>Planning resources – Upload image</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360</a:t>
            </a:fld>
            <a:endParaRPr lang="en-US" dirty="0"/>
          </a:p>
        </p:txBody>
      </p:sp>
    </p:spTree>
    <p:extLst>
      <p:ext uri="{BB962C8B-B14F-4D97-AF65-F5344CB8AC3E}">
        <p14:creationId xmlns:p14="http://schemas.microsoft.com/office/powerpoint/2010/main" val="24663422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US"/>
          </a:p>
        </p:txBody>
      </p:sp>
      <p:sp>
        <p:nvSpPr>
          <p:cNvPr id="5" name="Title 4"/>
          <p:cNvSpPr>
            <a:spLocks noGrp="1"/>
          </p:cNvSpPr>
          <p:nvPr>
            <p:ph type="title"/>
          </p:nvPr>
        </p:nvSpPr>
        <p:spPr/>
        <p:txBody>
          <a:bodyPr/>
          <a:lstStyle/>
          <a:p>
            <a:r>
              <a:rPr lang="en-US" dirty="0"/>
              <a:t>Estimate Activity Resources </a:t>
            </a:r>
          </a:p>
        </p:txBody>
      </p:sp>
      <p:pic>
        <p:nvPicPr>
          <p:cNvPr id="6" name="Content Placeholder 2"/>
          <p:cNvPicPr>
            <a:picLocks noGrp="1" noChangeAspect="1"/>
          </p:cNvPicPr>
          <p:nvPr>
            <p:ph idx="1"/>
          </p:nvPr>
        </p:nvPicPr>
        <p:blipFill>
          <a:blip r:embed="rId2"/>
          <a:stretch>
            <a:fillRect/>
          </a:stretch>
        </p:blipFill>
        <p:spPr>
          <a:xfrm>
            <a:off x="2428603" y="1905001"/>
            <a:ext cx="7380514" cy="4305557"/>
          </a:xfrm>
          <a:prstGeom prst="rect">
            <a:avLst/>
          </a:prstGeom>
        </p:spPr>
      </p:pic>
      <p:pic>
        <p:nvPicPr>
          <p:cNvPr id="7" name="Picture 6"/>
          <p:cNvPicPr>
            <a:picLocks noChangeAspect="1"/>
          </p:cNvPicPr>
          <p:nvPr/>
        </p:nvPicPr>
        <p:blipFill>
          <a:blip r:embed="rId3"/>
          <a:stretch>
            <a:fillRect/>
          </a:stretch>
        </p:blipFill>
        <p:spPr>
          <a:xfrm>
            <a:off x="9809118" y="5943601"/>
            <a:ext cx="858883" cy="380999"/>
          </a:xfrm>
          <a:prstGeom prst="rect">
            <a:avLst/>
          </a:prstGeom>
        </p:spPr>
      </p:pic>
      <p:sp>
        <p:nvSpPr>
          <p:cNvPr id="8" name="TextBox 7"/>
          <p:cNvSpPr txBox="1"/>
          <p:nvPr/>
        </p:nvSpPr>
        <p:spPr>
          <a:xfrm>
            <a:off x="1524000" y="6324600"/>
            <a:ext cx="9144000" cy="707886"/>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321</a:t>
            </a:r>
          </a:p>
          <a:p>
            <a:endParaRPr lang="en-US" sz="1000" dirty="0">
              <a:solidFill>
                <a:schemeClr val="bg1"/>
              </a:solidFill>
            </a:endParaRPr>
          </a:p>
          <a:p>
            <a:endParaRPr lang="en-US" sz="1000" dirty="0">
              <a:solidFill>
                <a:schemeClr val="bg1"/>
              </a:solidFill>
            </a:endParaRPr>
          </a:p>
        </p:txBody>
      </p:sp>
    </p:spTree>
    <p:extLst>
      <p:ext uri="{BB962C8B-B14F-4D97-AF65-F5344CB8AC3E}">
        <p14:creationId xmlns:p14="http://schemas.microsoft.com/office/powerpoint/2010/main" val="25082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63530"/>
            <a:ext cx="6965192" cy="1312870"/>
          </a:xfrm>
        </p:spPr>
        <p:txBody>
          <a:bodyPr>
            <a:normAutofit/>
          </a:bodyPr>
          <a:lstStyle/>
          <a:p>
            <a:r>
              <a:rPr lang="en-US" sz="4000" spc="-5" dirty="0">
                <a:solidFill>
                  <a:srgbClr val="000000"/>
                </a:solidFill>
              </a:rPr>
              <a:t>Estimate Activity Resources</a:t>
            </a:r>
            <a:br>
              <a:rPr lang="en-US" sz="4000" spc="-5" dirty="0">
                <a:solidFill>
                  <a:srgbClr val="000000"/>
                </a:solidFill>
              </a:rPr>
            </a:br>
            <a:r>
              <a:rPr lang="en-US" sz="4000" b="1" u="sng" dirty="0"/>
              <a:t>Inputs</a:t>
            </a:r>
            <a:r>
              <a:rPr lang="en-US" sz="4000" b="1" dirty="0"/>
              <a:t>:</a:t>
            </a:r>
            <a:r>
              <a:rPr lang="en-US" sz="4000" spc="-5" dirty="0">
                <a:solidFill>
                  <a:srgbClr val="000000"/>
                </a:solidFill>
              </a:rPr>
              <a:t> </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438400" y="1801949"/>
            <a:ext cx="8001000" cy="4522650"/>
          </a:xfrm>
        </p:spPr>
        <p:txBody>
          <a:bodyPr>
            <a:noAutofit/>
          </a:bodyPr>
          <a:lstStyle/>
          <a:p>
            <a:pPr algn="just">
              <a:buFont typeface="Wingdings" panose="05000000000000000000" pitchFamily="2" charset="2"/>
              <a:buChar char="q"/>
            </a:pPr>
            <a:r>
              <a:rPr lang="en-US" sz="1800" dirty="0">
                <a:solidFill>
                  <a:srgbClr val="FF0000"/>
                </a:solidFill>
              </a:rPr>
              <a:t>Project Management Plan</a:t>
            </a:r>
          </a:p>
          <a:p>
            <a:pPr lvl="1" algn="just">
              <a:buFont typeface="Arial" panose="020B0604020202020204" pitchFamily="34" charset="0"/>
              <a:buChar char="•"/>
            </a:pPr>
            <a:r>
              <a:rPr lang="en-US" dirty="0"/>
              <a:t>Resource Management Plan – The resource management plan is part of the project management plan that provides information. These information includes but are not limited to rates (personnel and other resources), estimation of travel costs, and other foreseen costs that are necessary to estimate the overall project budget.</a:t>
            </a:r>
          </a:p>
          <a:p>
            <a:pPr lvl="1" algn="just">
              <a:buFont typeface="Arial" panose="020B0604020202020204" pitchFamily="34" charset="0"/>
              <a:buChar char="•"/>
            </a:pPr>
            <a:r>
              <a:rPr lang="en-US" dirty="0"/>
              <a:t>Scope Baseline -The scope baseline includes the project scope statement, WBS, and WBS dictionary.</a:t>
            </a:r>
          </a:p>
          <a:p>
            <a:pPr algn="just">
              <a:buFont typeface="Wingdings" panose="05000000000000000000" pitchFamily="2" charset="2"/>
              <a:buChar char="q"/>
            </a:pPr>
            <a:r>
              <a:rPr lang="en-US" sz="1800" dirty="0">
                <a:solidFill>
                  <a:srgbClr val="FF0000"/>
                </a:solidFill>
              </a:rPr>
              <a:t>Projects documents </a:t>
            </a:r>
            <a:r>
              <a:rPr lang="en-US" sz="1800" dirty="0"/>
              <a:t>– Some of the documents in a project that can be considered as inputs for this process include:</a:t>
            </a:r>
          </a:p>
          <a:p>
            <a:pPr lvl="1" algn="just">
              <a:buFont typeface="Arial" panose="020B0604020202020204" pitchFamily="34" charset="0"/>
              <a:buChar char="•"/>
            </a:pPr>
            <a:r>
              <a:rPr lang="en-US" dirty="0"/>
              <a:t>Activity attributes</a:t>
            </a:r>
          </a:p>
          <a:p>
            <a:pPr lvl="1" algn="just">
              <a:buFont typeface="Arial" panose="020B0604020202020204" pitchFamily="34" charset="0"/>
              <a:buChar char="•"/>
            </a:pPr>
            <a:r>
              <a:rPr lang="en-US" dirty="0"/>
              <a:t>Activity list</a:t>
            </a:r>
          </a:p>
          <a:p>
            <a:pPr lvl="1" algn="just">
              <a:buFont typeface="Arial" panose="020B0604020202020204" pitchFamily="34" charset="0"/>
              <a:buChar char="•"/>
            </a:pPr>
            <a:r>
              <a:rPr lang="en-US" dirty="0"/>
              <a:t>Assumption log</a:t>
            </a:r>
          </a:p>
          <a:p>
            <a:pPr lvl="1" algn="just">
              <a:buFont typeface="Arial" panose="020B0604020202020204" pitchFamily="34" charset="0"/>
              <a:buChar char="•"/>
            </a:pPr>
            <a:r>
              <a:rPr lang="en-US" dirty="0"/>
              <a:t>Cost estimates</a:t>
            </a:r>
          </a:p>
          <a:p>
            <a:pPr lvl="1" algn="just">
              <a:buFont typeface="Arial" panose="020B0604020202020204" pitchFamily="34" charset="0"/>
              <a:buChar char="•"/>
            </a:pPr>
            <a:r>
              <a:rPr lang="en-US" dirty="0"/>
              <a:t>Resource calendars</a:t>
            </a:r>
          </a:p>
          <a:p>
            <a:pPr lvl="1" algn="just">
              <a:buFont typeface="Arial" panose="020B0604020202020204" pitchFamily="34" charset="0"/>
              <a:buChar char="•"/>
            </a:pPr>
            <a:r>
              <a:rPr lang="en-US" dirty="0"/>
              <a:t>Risk register</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425364" y="5825309"/>
            <a:ext cx="1242637" cy="499290"/>
          </a:xfrm>
          <a:prstGeom prst="rect">
            <a:avLst/>
          </a:prstGeom>
        </p:spPr>
      </p:pic>
    </p:spTree>
    <p:extLst>
      <p:ext uri="{BB962C8B-B14F-4D97-AF65-F5344CB8AC3E}">
        <p14:creationId xmlns:p14="http://schemas.microsoft.com/office/powerpoint/2010/main" val="2771715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4771" y="759044"/>
            <a:ext cx="6858000" cy="993557"/>
          </a:xfrm>
        </p:spPr>
        <p:txBody>
          <a:bodyPr>
            <a:normAutofit fontScale="90000"/>
          </a:bodyPr>
          <a:lstStyle/>
          <a:p>
            <a:r>
              <a:rPr lang="en-US" sz="4000" spc="-5" dirty="0">
                <a:solidFill>
                  <a:srgbClr val="000000"/>
                </a:solidFill>
              </a:rPr>
              <a:t>Estimate Activity Resources</a:t>
            </a:r>
            <a:br>
              <a:rPr lang="en-US" sz="4000" spc="-5" dirty="0">
                <a:solidFill>
                  <a:srgbClr val="000000"/>
                </a:solidFill>
              </a:rPr>
            </a:br>
            <a:r>
              <a:rPr lang="en-US" sz="4000" b="1" u="sng" dirty="0"/>
              <a:t>Inputs (Cont.)</a:t>
            </a:r>
            <a:r>
              <a:rPr lang="en-US" sz="4000" b="1" dirty="0"/>
              <a:t>:</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434771" y="1845491"/>
            <a:ext cx="8686800" cy="4023360"/>
          </a:xfrm>
        </p:spPr>
        <p:txBody>
          <a:bodyPr>
            <a:noAutofit/>
          </a:bodyPr>
          <a:lstStyle/>
          <a:p>
            <a:pPr lvl="1" algn="just">
              <a:buFont typeface="Wingdings" panose="05000000000000000000" pitchFamily="2" charset="2"/>
              <a:buChar char="q"/>
            </a:pPr>
            <a:r>
              <a:rPr lang="en-US" sz="2600" dirty="0">
                <a:solidFill>
                  <a:srgbClr val="FF0000"/>
                </a:solidFill>
              </a:rPr>
              <a:t>E</a:t>
            </a:r>
            <a:r>
              <a:rPr lang="en-US" sz="2600" dirty="0"/>
              <a:t>nterprise </a:t>
            </a:r>
            <a:r>
              <a:rPr lang="en-US" sz="2600" dirty="0">
                <a:solidFill>
                  <a:srgbClr val="FF0000"/>
                </a:solidFill>
              </a:rPr>
              <a:t>E</a:t>
            </a:r>
            <a:r>
              <a:rPr lang="en-US" sz="2600" dirty="0"/>
              <a:t>nvironmental </a:t>
            </a:r>
            <a:r>
              <a:rPr lang="en-US" sz="2600" dirty="0">
                <a:solidFill>
                  <a:srgbClr val="FF0000"/>
                </a:solidFill>
              </a:rPr>
              <a:t>F</a:t>
            </a:r>
            <a:r>
              <a:rPr lang="en-US" sz="2600" dirty="0"/>
              <a:t>actor</a:t>
            </a:r>
          </a:p>
          <a:p>
            <a:pPr lvl="2" algn="just">
              <a:buFont typeface="Arial" panose="020B0604020202020204" pitchFamily="34" charset="0"/>
              <a:buChar char="•"/>
            </a:pPr>
            <a:r>
              <a:rPr lang="en-US" sz="1800" dirty="0"/>
              <a:t>Resource location</a:t>
            </a:r>
          </a:p>
          <a:p>
            <a:pPr lvl="2" algn="just">
              <a:buFont typeface="Arial" panose="020B0604020202020204" pitchFamily="34" charset="0"/>
              <a:buChar char="•"/>
            </a:pPr>
            <a:r>
              <a:rPr lang="en-US" sz="1800" dirty="0"/>
              <a:t>Resource availability</a:t>
            </a:r>
          </a:p>
          <a:p>
            <a:pPr lvl="2" algn="just">
              <a:buFont typeface="Arial" panose="020B0604020202020204" pitchFamily="34" charset="0"/>
              <a:buChar char="•"/>
            </a:pPr>
            <a:r>
              <a:rPr lang="en-US" sz="1800" dirty="0"/>
              <a:t>Team resource skills</a:t>
            </a:r>
          </a:p>
          <a:p>
            <a:pPr lvl="2" algn="just">
              <a:buFont typeface="Arial" panose="020B0604020202020204" pitchFamily="34" charset="0"/>
              <a:buChar char="•"/>
            </a:pPr>
            <a:r>
              <a:rPr lang="en-US" sz="1800" dirty="0"/>
              <a:t>Organizational culture</a:t>
            </a:r>
          </a:p>
          <a:p>
            <a:pPr lvl="2" algn="just">
              <a:buFont typeface="Arial" panose="020B0604020202020204" pitchFamily="34" charset="0"/>
              <a:buChar char="•"/>
            </a:pPr>
            <a:r>
              <a:rPr lang="en-US" sz="1800" dirty="0"/>
              <a:t>Marketplace conditions</a:t>
            </a:r>
          </a:p>
          <a:p>
            <a:pPr lvl="2" algn="just">
              <a:buFont typeface="Arial" panose="020B0604020202020204" pitchFamily="34" charset="0"/>
              <a:buChar char="•"/>
            </a:pPr>
            <a:r>
              <a:rPr lang="en-US" sz="1800" dirty="0"/>
              <a:t>Published estimating data</a:t>
            </a:r>
          </a:p>
          <a:p>
            <a:pPr marL="384048" lvl="2" indent="0" algn="just">
              <a:buNone/>
            </a:pPr>
            <a:endParaRPr lang="en-US" sz="1800" dirty="0"/>
          </a:p>
          <a:p>
            <a:pPr lvl="1" algn="just">
              <a:buFont typeface="Wingdings" panose="05000000000000000000" pitchFamily="2" charset="2"/>
              <a:buChar char="q"/>
            </a:pPr>
            <a:r>
              <a:rPr lang="en-US" sz="2600" dirty="0">
                <a:solidFill>
                  <a:srgbClr val="FF0000"/>
                </a:solidFill>
              </a:rPr>
              <a:t>O</a:t>
            </a:r>
            <a:r>
              <a:rPr lang="en-US" sz="2600" dirty="0"/>
              <a:t>rganization </a:t>
            </a:r>
            <a:r>
              <a:rPr lang="en-US" sz="2600" dirty="0">
                <a:solidFill>
                  <a:srgbClr val="FF0000"/>
                </a:solidFill>
              </a:rPr>
              <a:t>P</a:t>
            </a:r>
            <a:r>
              <a:rPr lang="en-US" sz="2600" dirty="0"/>
              <a:t>rocess </a:t>
            </a:r>
            <a:r>
              <a:rPr lang="en-US" sz="2600" dirty="0">
                <a:solidFill>
                  <a:srgbClr val="FF0000"/>
                </a:solidFill>
              </a:rPr>
              <a:t>A</a:t>
            </a:r>
            <a:r>
              <a:rPr lang="en-US" sz="2600" dirty="0"/>
              <a:t>ssets</a:t>
            </a:r>
          </a:p>
          <a:p>
            <a:pPr lvl="2" algn="just">
              <a:buFont typeface="Arial" panose="020B0604020202020204" pitchFamily="34" charset="0"/>
              <a:buChar char="•"/>
            </a:pPr>
            <a:r>
              <a:rPr lang="en-US" sz="1800" dirty="0"/>
              <a:t>Historical information regarding types of resources</a:t>
            </a:r>
          </a:p>
          <a:p>
            <a:pPr lvl="2" algn="just">
              <a:buFont typeface="Arial" panose="020B0604020202020204" pitchFamily="34" charset="0"/>
              <a:buChar char="•"/>
            </a:pPr>
            <a:r>
              <a:rPr lang="en-US" sz="1800" dirty="0"/>
              <a:t>Policies and procedures relating to supplies and equipment</a:t>
            </a:r>
          </a:p>
          <a:p>
            <a:pPr lvl="2" algn="just">
              <a:buFont typeface="Arial" panose="020B0604020202020204" pitchFamily="34" charset="0"/>
              <a:buChar char="•"/>
            </a:pPr>
            <a:r>
              <a:rPr lang="en-US" sz="1800" dirty="0"/>
              <a:t>Policies and procedure regarding staffing</a:t>
            </a:r>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3"/>
          <a:stretch>
            <a:fillRect/>
          </a:stretch>
        </p:blipFill>
        <p:spPr>
          <a:xfrm>
            <a:off x="9601200" y="5868851"/>
            <a:ext cx="1066800" cy="455748"/>
          </a:xfrm>
          <a:prstGeom prst="rect">
            <a:avLst/>
          </a:prstGeom>
        </p:spPr>
      </p:pic>
    </p:spTree>
    <p:extLst>
      <p:ext uri="{BB962C8B-B14F-4D97-AF65-F5344CB8AC3E}">
        <p14:creationId xmlns:p14="http://schemas.microsoft.com/office/powerpoint/2010/main" val="22199206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685801"/>
            <a:ext cx="6934200" cy="993557"/>
          </a:xfrm>
        </p:spPr>
        <p:txBody>
          <a:bodyPr>
            <a:normAutofit/>
          </a:bodyPr>
          <a:lstStyle/>
          <a:p>
            <a:r>
              <a:rPr lang="en-US" sz="4000" spc="-5" dirty="0">
                <a:solidFill>
                  <a:srgbClr val="000000"/>
                </a:solidFill>
              </a:rPr>
              <a:t>Estimate Activity Resources***</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514600" y="2057400"/>
            <a:ext cx="7924800" cy="4023360"/>
          </a:xfrm>
        </p:spPr>
        <p:txBody>
          <a:bodyPr>
            <a:noAutofit/>
          </a:bodyPr>
          <a:lstStyle/>
          <a:p>
            <a:pPr marL="0" indent="0" algn="just">
              <a:buNone/>
            </a:pPr>
            <a:r>
              <a:rPr lang="en-US" b="1" u="sng" dirty="0"/>
              <a:t>Tools and Techniques for Estimation</a:t>
            </a:r>
            <a:r>
              <a:rPr lang="en-US" b="1" dirty="0"/>
              <a:t>:</a:t>
            </a:r>
          </a:p>
          <a:p>
            <a:pPr lvl="1" algn="just">
              <a:buFont typeface="Wingdings" panose="05000000000000000000" pitchFamily="2" charset="2"/>
              <a:buChar char="q"/>
            </a:pPr>
            <a:r>
              <a:rPr lang="en-US" sz="2600" dirty="0">
                <a:solidFill>
                  <a:srgbClr val="FF0000"/>
                </a:solidFill>
              </a:rPr>
              <a:t>Expert Judgement</a:t>
            </a:r>
          </a:p>
          <a:p>
            <a:pPr lvl="1" algn="just">
              <a:buFont typeface="Wingdings" panose="05000000000000000000" pitchFamily="2" charset="2"/>
              <a:buChar char="q"/>
            </a:pPr>
            <a:r>
              <a:rPr lang="en-US" sz="2600" dirty="0">
                <a:solidFill>
                  <a:srgbClr val="FF0000"/>
                </a:solidFill>
              </a:rPr>
              <a:t>Bottom-up Estimating</a:t>
            </a:r>
          </a:p>
          <a:p>
            <a:pPr lvl="1" algn="just">
              <a:buFont typeface="Wingdings" panose="05000000000000000000" pitchFamily="2" charset="2"/>
              <a:buChar char="q"/>
            </a:pPr>
            <a:r>
              <a:rPr lang="en-US" sz="2600" dirty="0">
                <a:solidFill>
                  <a:srgbClr val="FF0000"/>
                </a:solidFill>
              </a:rPr>
              <a:t>Analogous Estimating</a:t>
            </a:r>
          </a:p>
          <a:p>
            <a:pPr lvl="1" algn="just">
              <a:buFont typeface="Wingdings" panose="05000000000000000000" pitchFamily="2" charset="2"/>
              <a:buChar char="q"/>
            </a:pPr>
            <a:r>
              <a:rPr lang="en-US" dirty="0">
                <a:solidFill>
                  <a:srgbClr val="FF0000"/>
                </a:solidFill>
              </a:rPr>
              <a:t>Parametric Estimating</a:t>
            </a:r>
          </a:p>
          <a:p>
            <a:pPr lvl="1" algn="just">
              <a:buFont typeface="Wingdings" panose="05000000000000000000" pitchFamily="2" charset="2"/>
              <a:buChar char="q"/>
            </a:pPr>
            <a:r>
              <a:rPr lang="en-US" sz="2600" dirty="0"/>
              <a:t>Data Analysis</a:t>
            </a:r>
          </a:p>
          <a:p>
            <a:pPr lvl="1" algn="just">
              <a:buFont typeface="Wingdings" panose="05000000000000000000" pitchFamily="2" charset="2"/>
              <a:buChar char="q"/>
            </a:pPr>
            <a:r>
              <a:rPr lang="en-US" sz="2600" dirty="0"/>
              <a:t>Project Management Information System</a:t>
            </a:r>
          </a:p>
          <a:p>
            <a:pPr lvl="1" algn="just">
              <a:buFont typeface="Wingdings" panose="05000000000000000000" pitchFamily="2" charset="2"/>
              <a:buChar char="q"/>
            </a:pPr>
            <a:r>
              <a:rPr lang="en-US" sz="2600" dirty="0"/>
              <a:t>Meetings</a:t>
            </a:r>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3"/>
          <a:stretch>
            <a:fillRect/>
          </a:stretch>
        </p:blipFill>
        <p:spPr>
          <a:xfrm>
            <a:off x="9601200" y="5867401"/>
            <a:ext cx="1066800" cy="457199"/>
          </a:xfrm>
          <a:prstGeom prst="rect">
            <a:avLst/>
          </a:prstGeom>
        </p:spPr>
      </p:pic>
    </p:spTree>
    <p:extLst>
      <p:ext uri="{BB962C8B-B14F-4D97-AF65-F5344CB8AC3E}">
        <p14:creationId xmlns:p14="http://schemas.microsoft.com/office/powerpoint/2010/main" val="33725172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96664" y="640080"/>
            <a:ext cx="2744435" cy="2926080"/>
          </a:xfrm>
        </p:spPr>
        <p:txBody>
          <a:bodyPr vert="horz" lIns="91440" tIns="45720" rIns="91440" bIns="45720" rtlCol="0" anchor="b">
            <a:normAutofit/>
          </a:bodyPr>
          <a:lstStyle/>
          <a:p>
            <a:r>
              <a:rPr lang="en-US" sz="3800" dirty="0">
                <a:solidFill>
                  <a:srgbClr val="FFFFFF"/>
                </a:solidFill>
              </a:rPr>
              <a:t>Estimation Techniques and their features</a:t>
            </a:r>
          </a:p>
        </p:txBody>
      </p:sp>
      <p:graphicFrame>
        <p:nvGraphicFramePr>
          <p:cNvPr id="3" name="Table 2"/>
          <p:cNvGraphicFramePr>
            <a:graphicFrameLocks noGrp="1"/>
          </p:cNvGraphicFramePr>
          <p:nvPr/>
        </p:nvGraphicFramePr>
        <p:xfrm>
          <a:off x="1653396" y="215660"/>
          <a:ext cx="5331448" cy="6570352"/>
        </p:xfrm>
        <a:graphic>
          <a:graphicData uri="http://schemas.openxmlformats.org/drawingml/2006/table">
            <a:tbl>
              <a:tblPr firstRow="1" firstCol="1" bandRow="1"/>
              <a:tblGrid>
                <a:gridCol w="1126373">
                  <a:extLst>
                    <a:ext uri="{9D8B030D-6E8A-4147-A177-3AD203B41FA5}">
                      <a16:colId xmlns:a16="http://schemas.microsoft.com/office/drawing/2014/main" val="20000"/>
                    </a:ext>
                  </a:extLst>
                </a:gridCol>
                <a:gridCol w="1301375">
                  <a:extLst>
                    <a:ext uri="{9D8B030D-6E8A-4147-A177-3AD203B41FA5}">
                      <a16:colId xmlns:a16="http://schemas.microsoft.com/office/drawing/2014/main" val="20001"/>
                    </a:ext>
                  </a:extLst>
                </a:gridCol>
                <a:gridCol w="748530">
                  <a:extLst>
                    <a:ext uri="{9D8B030D-6E8A-4147-A177-3AD203B41FA5}">
                      <a16:colId xmlns:a16="http://schemas.microsoft.com/office/drawing/2014/main" val="1711019795"/>
                    </a:ext>
                  </a:extLst>
                </a:gridCol>
                <a:gridCol w="2155170">
                  <a:extLst>
                    <a:ext uri="{9D8B030D-6E8A-4147-A177-3AD203B41FA5}">
                      <a16:colId xmlns:a16="http://schemas.microsoft.com/office/drawing/2014/main" val="264878527"/>
                    </a:ext>
                  </a:extLst>
                </a:gridCol>
              </a:tblGrid>
              <a:tr h="319638">
                <a:tc>
                  <a:txBody>
                    <a:bodyPr/>
                    <a:lstStyle/>
                    <a:p>
                      <a:pPr marL="0" marR="0" algn="ctr">
                        <a:lnSpc>
                          <a:spcPct val="107000"/>
                        </a:lnSpc>
                        <a:spcBef>
                          <a:spcPts val="0"/>
                        </a:spcBef>
                        <a:spcAft>
                          <a:spcPts val="0"/>
                        </a:spcAft>
                      </a:pPr>
                      <a:r>
                        <a:rPr lang="en-US" sz="1300" b="1" dirty="0">
                          <a:solidFill>
                            <a:srgbClr val="FF0000"/>
                          </a:solidFill>
                          <a:effectLst/>
                          <a:latin typeface="Calibri"/>
                          <a:ea typeface="Calibri" panose="020F0502020204030204" pitchFamily="34" charset="0"/>
                          <a:cs typeface="Arial"/>
                        </a:rPr>
                        <a:t>Technique</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300" b="1" dirty="0">
                          <a:effectLst/>
                          <a:latin typeface="Calibri"/>
                          <a:ea typeface="Calibri" panose="020F0502020204030204" pitchFamily="34" charset="0"/>
                          <a:cs typeface="Arial"/>
                        </a:rPr>
                        <a:t>Features</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300" b="1" dirty="0">
                          <a:effectLst/>
                          <a:latin typeface="Calibri"/>
                          <a:ea typeface="Calibri" panose="020F0502020204030204" pitchFamily="34" charset="0"/>
                          <a:cs typeface="Arial"/>
                        </a:rPr>
                        <a:t>Example</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5643">
                <a:tc>
                  <a:txBody>
                    <a:bodyPr/>
                    <a:lstStyle/>
                    <a:p>
                      <a:pPr marL="0" marR="0" algn="ctr">
                        <a:lnSpc>
                          <a:spcPct val="107000"/>
                        </a:lnSpc>
                        <a:spcBef>
                          <a:spcPts val="0"/>
                        </a:spcBef>
                        <a:spcAft>
                          <a:spcPts val="0"/>
                        </a:spcAft>
                      </a:pPr>
                      <a:r>
                        <a:rPr lang="en-US" sz="1300" dirty="0">
                          <a:effectLst/>
                          <a:latin typeface="Calibri"/>
                          <a:ea typeface="Calibri" panose="020F0502020204030204" pitchFamily="34" charset="0"/>
                          <a:cs typeface="Arial"/>
                        </a:rPr>
                        <a:t>Expert Judgement</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 Ask</a:t>
                      </a:r>
                      <a:r>
                        <a:rPr lang="en-US" sz="1300" baseline="0" dirty="0">
                          <a:effectLst/>
                          <a:latin typeface="Calibri"/>
                          <a:ea typeface="Calibri" panose="020F0502020204030204" pitchFamily="34" charset="0"/>
                          <a:cs typeface="Arial"/>
                        </a:rPr>
                        <a:t> domain experts </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PM</a:t>
                      </a:r>
                      <a:r>
                        <a:rPr lang="en-US" sz="1300" baseline="0" dirty="0">
                          <a:effectLst/>
                          <a:latin typeface="Calibri"/>
                          <a:ea typeface="Calibri" panose="020F0502020204030204" pitchFamily="34" charset="0"/>
                          <a:cs typeface="Arial"/>
                        </a:rPr>
                        <a:t> asks a software engineer for durations for building an app</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07525">
                <a:tc>
                  <a:txBody>
                    <a:bodyPr/>
                    <a:lstStyle/>
                    <a:p>
                      <a:pPr marL="0" marR="0" algn="ctr">
                        <a:lnSpc>
                          <a:spcPct val="107000"/>
                        </a:lnSpc>
                        <a:spcBef>
                          <a:spcPts val="0"/>
                        </a:spcBef>
                        <a:spcAft>
                          <a:spcPts val="0"/>
                        </a:spcAft>
                      </a:pPr>
                      <a:r>
                        <a:rPr lang="en-US" sz="1300" dirty="0">
                          <a:effectLst/>
                          <a:latin typeface="Calibri"/>
                          <a:ea typeface="Calibri" panose="020F0502020204030204" pitchFamily="34" charset="0"/>
                          <a:cs typeface="Arial"/>
                        </a:rPr>
                        <a:t>Analogous (Top Down)</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Data</a:t>
                      </a:r>
                      <a:r>
                        <a:rPr lang="en-US" sz="1300" baseline="0" dirty="0">
                          <a:effectLst/>
                          <a:latin typeface="Calibri"/>
                          <a:ea typeface="Calibri" panose="020F0502020204030204" pitchFamily="34" charset="0"/>
                          <a:cs typeface="Arial"/>
                        </a:rPr>
                        <a:t> from previous projects</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PM</a:t>
                      </a:r>
                      <a:r>
                        <a:rPr lang="en-US" sz="1300" baseline="0" dirty="0">
                          <a:effectLst/>
                          <a:latin typeface="Calibri"/>
                          <a:ea typeface="Calibri" panose="020F0502020204030204" pitchFamily="34" charset="0"/>
                          <a:cs typeface="Arial"/>
                        </a:rPr>
                        <a:t> refers to budget and schedule estimates from a similar project done </a:t>
                      </a:r>
                      <a:r>
                        <a:rPr lang="en-US" sz="1300" b="1" baseline="0" dirty="0">
                          <a:effectLst/>
                          <a:latin typeface="Calibri"/>
                          <a:ea typeface="Calibri" panose="020F0502020204030204" pitchFamily="34" charset="0"/>
                          <a:cs typeface="Arial"/>
                        </a:rPr>
                        <a:t>one</a:t>
                      </a:r>
                      <a:r>
                        <a:rPr lang="en-US" sz="1300" baseline="0" dirty="0">
                          <a:effectLst/>
                          <a:latin typeface="Calibri"/>
                          <a:ea typeface="Calibri" panose="020F0502020204030204" pitchFamily="34" charset="0"/>
                          <a:cs typeface="Arial"/>
                        </a:rPr>
                        <a:t> year ago</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09406">
                <a:tc>
                  <a:txBody>
                    <a:bodyPr/>
                    <a:lstStyle/>
                    <a:p>
                      <a:pPr marL="0" marR="0" algn="ctr">
                        <a:lnSpc>
                          <a:spcPct val="107000"/>
                        </a:lnSpc>
                        <a:spcBef>
                          <a:spcPts val="0"/>
                        </a:spcBef>
                        <a:spcAft>
                          <a:spcPts val="0"/>
                        </a:spcAft>
                      </a:pPr>
                      <a:r>
                        <a:rPr lang="en-US" sz="1300" dirty="0">
                          <a:effectLst/>
                          <a:latin typeface="Calibri"/>
                          <a:ea typeface="Calibri" panose="020F0502020204030204" pitchFamily="34" charset="0"/>
                          <a:cs typeface="Arial"/>
                        </a:rPr>
                        <a:t>Parametric</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Based on calculable</a:t>
                      </a:r>
                      <a:r>
                        <a:rPr lang="en-US" sz="1300" baseline="0" dirty="0">
                          <a:effectLst/>
                          <a:latin typeface="Calibri"/>
                          <a:ea typeface="Calibri" panose="020F0502020204030204" pitchFamily="34" charset="0"/>
                          <a:cs typeface="Arial"/>
                        </a:rPr>
                        <a:t> parameters</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PM needs to budget for 10</a:t>
                      </a:r>
                      <a:r>
                        <a:rPr lang="en-US" sz="1300" baseline="0" dirty="0">
                          <a:effectLst/>
                          <a:latin typeface="Calibri"/>
                          <a:ea typeface="Calibri" panose="020F0502020204030204" pitchFamily="34" charset="0"/>
                          <a:cs typeface="Arial"/>
                        </a:rPr>
                        <a:t> posters necessary for an event.  Each poster costs 500 </a:t>
                      </a:r>
                      <a:r>
                        <a:rPr lang="en-US" sz="1300" baseline="0" dirty="0" err="1">
                          <a:effectLst/>
                          <a:latin typeface="Calibri"/>
                          <a:ea typeface="Calibri" panose="020F0502020204030204" pitchFamily="34" charset="0"/>
                          <a:cs typeface="Arial"/>
                        </a:rPr>
                        <a:t>dhs</a:t>
                      </a:r>
                      <a:r>
                        <a:rPr lang="en-US" sz="1300" baseline="0" dirty="0">
                          <a:effectLst/>
                          <a:latin typeface="Calibri"/>
                          <a:ea typeface="Calibri" panose="020F0502020204030204" pitchFamily="34" charset="0"/>
                          <a:cs typeface="Arial"/>
                        </a:rPr>
                        <a:t> to design and 100 </a:t>
                      </a:r>
                      <a:r>
                        <a:rPr lang="en-US" sz="1300" baseline="0" dirty="0" err="1">
                          <a:effectLst/>
                          <a:latin typeface="Calibri"/>
                          <a:ea typeface="Calibri" panose="020F0502020204030204" pitchFamily="34" charset="0"/>
                          <a:cs typeface="Arial"/>
                        </a:rPr>
                        <a:t>dhs</a:t>
                      </a:r>
                      <a:r>
                        <a:rPr lang="en-US" sz="1300" baseline="0" dirty="0">
                          <a:effectLst/>
                          <a:latin typeface="Calibri"/>
                          <a:ea typeface="Calibri" panose="020F0502020204030204" pitchFamily="34" charset="0"/>
                          <a:cs typeface="Arial"/>
                        </a:rPr>
                        <a:t> to print</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57035">
                <a:tc rowSpan="4">
                  <a:txBody>
                    <a:bodyPr/>
                    <a:lstStyle/>
                    <a:p>
                      <a:pPr marL="0" marR="0" algn="ctr">
                        <a:lnSpc>
                          <a:spcPct val="107000"/>
                        </a:lnSpc>
                        <a:spcBef>
                          <a:spcPts val="0"/>
                        </a:spcBef>
                        <a:spcAft>
                          <a:spcPts val="0"/>
                        </a:spcAft>
                      </a:pPr>
                      <a:r>
                        <a:rPr lang="en-US" sz="1300" dirty="0">
                          <a:effectLst/>
                          <a:latin typeface="Calibri"/>
                          <a:ea typeface="Calibri" panose="020F0502020204030204" pitchFamily="34" charset="0"/>
                          <a:cs typeface="Arial"/>
                        </a:rPr>
                        <a:t>Bottom-Up</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300" b="1" dirty="0">
                          <a:effectLst/>
                          <a:latin typeface="Calibri"/>
                          <a:ea typeface="Calibri" panose="020F0502020204030204" pitchFamily="34" charset="0"/>
                          <a:cs typeface="Arial"/>
                        </a:rPr>
                        <a:t>1.4.1 Produce Mobile App</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300" b="1" dirty="0">
                          <a:effectLst/>
                          <a:latin typeface="Calibri"/>
                          <a:ea typeface="Calibri" panose="020F0502020204030204" pitchFamily="34" charset="0"/>
                          <a:cs typeface="Arial"/>
                        </a:rPr>
                        <a:t>15,000</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PM</a:t>
                      </a:r>
                      <a:r>
                        <a:rPr lang="en-US" sz="1300" baseline="0" dirty="0">
                          <a:effectLst/>
                          <a:latin typeface="Calibri"/>
                          <a:ea typeface="Calibri" panose="020F0502020204030204" pitchFamily="34" charset="0"/>
                          <a:cs typeface="Arial"/>
                        </a:rPr>
                        <a:t> uses PERT/Parametric/Expert Judgement to estimate costs for subtasks and adds up to get the total for the summary task.</a:t>
                      </a:r>
                      <a:br>
                        <a:rPr lang="en-US" sz="1300" baseline="0" dirty="0">
                          <a:effectLst/>
                          <a:latin typeface="Calibri"/>
                          <a:ea typeface="Calibri" panose="020F0502020204030204" pitchFamily="34" charset="0"/>
                          <a:cs typeface="Arial"/>
                        </a:rPr>
                      </a:br>
                      <a:r>
                        <a:rPr lang="en-US" sz="1300" baseline="0" dirty="0">
                          <a:effectLst/>
                          <a:latin typeface="Calibri"/>
                          <a:ea typeface="Calibri" panose="020F0502020204030204" pitchFamily="34" charset="0"/>
                          <a:cs typeface="Arial"/>
                        </a:rPr>
                        <a:t>Project budget is derived by adding costs  all the summary tasks</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57035">
                <a:tc v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1.4.1.1 Build App</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12,000</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57492342"/>
                  </a:ext>
                </a:extLst>
              </a:tr>
              <a:tr h="657035">
                <a:tc v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1.4.1.1 Test App</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  2,000</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33049737"/>
                  </a:ext>
                </a:extLst>
              </a:tr>
              <a:tr h="657035">
                <a:tc vMerge="1">
                  <a:txBody>
                    <a:bodyPr/>
                    <a:lstStyle/>
                    <a:p>
                      <a:endParaRPr lang="en-US"/>
                    </a:p>
                  </a:txBody>
                  <a:tcPr/>
                </a:tc>
                <a:tc>
                  <a:txBody>
                    <a:bodyPr/>
                    <a:lstStyle/>
                    <a:p>
                      <a:pPr marL="0" marR="0" algn="l">
                        <a:lnSpc>
                          <a:spcPct val="107000"/>
                        </a:lnSpc>
                        <a:spcBef>
                          <a:spcPts val="0"/>
                        </a:spcBef>
                        <a:spcAft>
                          <a:spcPts val="0"/>
                        </a:spcAft>
                      </a:pPr>
                      <a:r>
                        <a:rPr lang="en-US" sz="1300" dirty="0">
                          <a:effectLst/>
                          <a:latin typeface="Calibri"/>
                          <a:ea typeface="Calibri" panose="020F0502020204030204" pitchFamily="34" charset="0"/>
                          <a:cs typeface="Arial"/>
                        </a:rPr>
                        <a:t>1.4.1.1 Transfer Data</a:t>
                      </a: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300" baseline="0" dirty="0">
                          <a:effectLst/>
                          <a:latin typeface="Calibri"/>
                          <a:ea typeface="Calibri" panose="020F0502020204030204" pitchFamily="34" charset="0"/>
                          <a:cs typeface="Arial"/>
                        </a:rPr>
                        <a:t>  3,000</a:t>
                      </a:r>
                      <a:endParaRPr lang="en-US" sz="1300" dirty="0">
                        <a:effectLst/>
                        <a:latin typeface="Calibri"/>
                        <a:ea typeface="Calibri" panose="020F0502020204030204" pitchFamily="34" charset="0"/>
                        <a:cs typeface="Arial"/>
                      </a:endParaRPr>
                    </a:p>
                  </a:txBody>
                  <a:tcPr marL="50562" marR="50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31949570"/>
                  </a:ext>
                </a:extLst>
              </a:tr>
            </a:tbl>
          </a:graphicData>
        </a:graphic>
      </p:graphicFrame>
    </p:spTree>
    <p:extLst>
      <p:ext uri="{BB962C8B-B14F-4D97-AF65-F5344CB8AC3E}">
        <p14:creationId xmlns:p14="http://schemas.microsoft.com/office/powerpoint/2010/main" val="13097803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96664" y="640080"/>
            <a:ext cx="2744435" cy="2926080"/>
          </a:xfrm>
        </p:spPr>
        <p:txBody>
          <a:bodyPr vert="horz" lIns="91440" tIns="45720" rIns="91440" bIns="45720" rtlCol="0" anchor="b">
            <a:normAutofit fontScale="90000"/>
          </a:bodyPr>
          <a:lstStyle/>
          <a:p>
            <a:br>
              <a:rPr lang="en-US" sz="3500" dirty="0"/>
            </a:br>
            <a:br>
              <a:rPr lang="en-US" sz="3500" dirty="0"/>
            </a:br>
            <a:r>
              <a:rPr lang="en-US" sz="3500" dirty="0">
                <a:solidFill>
                  <a:srgbClr val="FFFFFF"/>
                </a:solidFill>
              </a:rPr>
              <a:t>Advantages and Disadvantages of Estimation Techniques</a:t>
            </a:r>
          </a:p>
        </p:txBody>
      </p:sp>
      <p:graphicFrame>
        <p:nvGraphicFramePr>
          <p:cNvPr id="3" name="Table 2"/>
          <p:cNvGraphicFramePr>
            <a:graphicFrameLocks noGrp="1"/>
          </p:cNvGraphicFramePr>
          <p:nvPr/>
        </p:nvGraphicFramePr>
        <p:xfrm>
          <a:off x="1999500" y="1074334"/>
          <a:ext cx="4706749" cy="5003712"/>
        </p:xfrm>
        <a:graphic>
          <a:graphicData uri="http://schemas.openxmlformats.org/drawingml/2006/table">
            <a:tbl>
              <a:tblPr firstRow="1" firstCol="1" bandRow="1"/>
              <a:tblGrid>
                <a:gridCol w="1298607">
                  <a:extLst>
                    <a:ext uri="{9D8B030D-6E8A-4147-A177-3AD203B41FA5}">
                      <a16:colId xmlns:a16="http://schemas.microsoft.com/office/drawing/2014/main" val="20000"/>
                    </a:ext>
                  </a:extLst>
                </a:gridCol>
                <a:gridCol w="1663384">
                  <a:extLst>
                    <a:ext uri="{9D8B030D-6E8A-4147-A177-3AD203B41FA5}">
                      <a16:colId xmlns:a16="http://schemas.microsoft.com/office/drawing/2014/main" val="20001"/>
                    </a:ext>
                  </a:extLst>
                </a:gridCol>
                <a:gridCol w="1744758">
                  <a:extLst>
                    <a:ext uri="{9D8B030D-6E8A-4147-A177-3AD203B41FA5}">
                      <a16:colId xmlns:a16="http://schemas.microsoft.com/office/drawing/2014/main" val="20002"/>
                    </a:ext>
                  </a:extLst>
                </a:gridCol>
              </a:tblGrid>
              <a:tr h="307760">
                <a:tc>
                  <a:txBody>
                    <a:bodyPr/>
                    <a:lstStyle/>
                    <a:p>
                      <a:pPr marL="0" marR="0" algn="ctr">
                        <a:lnSpc>
                          <a:spcPct val="107000"/>
                        </a:lnSpc>
                        <a:spcBef>
                          <a:spcPts val="0"/>
                        </a:spcBef>
                        <a:spcAft>
                          <a:spcPts val="0"/>
                        </a:spcAft>
                      </a:pPr>
                      <a:r>
                        <a:rPr lang="en-US" sz="1800" b="1" dirty="0">
                          <a:solidFill>
                            <a:srgbClr val="FF0000"/>
                          </a:solidFill>
                          <a:effectLst/>
                          <a:latin typeface="Calibri"/>
                          <a:ea typeface="Calibri" panose="020F0502020204030204" pitchFamily="34" charset="0"/>
                          <a:cs typeface="Arial"/>
                        </a:rPr>
                        <a:t>Technique</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b="1" dirty="0">
                          <a:effectLst/>
                          <a:latin typeface="Calibri"/>
                          <a:ea typeface="Calibri" panose="020F0502020204030204" pitchFamily="34" charset="0"/>
                          <a:cs typeface="Arial"/>
                        </a:rPr>
                        <a:t>Advantages</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b="1" dirty="0">
                          <a:effectLst/>
                          <a:latin typeface="Calibri"/>
                          <a:ea typeface="Calibri" panose="020F0502020204030204" pitchFamily="34" charset="0"/>
                          <a:cs typeface="Arial"/>
                        </a:rPr>
                        <a:t>Disadvantages</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2451">
                <a:tc>
                  <a:txBody>
                    <a:bodyPr/>
                    <a:lstStyle/>
                    <a:p>
                      <a:pPr marL="0" marR="0" algn="ctr">
                        <a:lnSpc>
                          <a:spcPct val="107000"/>
                        </a:lnSpc>
                        <a:spcBef>
                          <a:spcPts val="0"/>
                        </a:spcBef>
                        <a:spcAft>
                          <a:spcPts val="0"/>
                        </a:spcAft>
                      </a:pPr>
                      <a:r>
                        <a:rPr lang="en-US" sz="1800" dirty="0">
                          <a:solidFill>
                            <a:srgbClr val="FF0000"/>
                          </a:solidFill>
                          <a:effectLst/>
                          <a:latin typeface="Calibri"/>
                          <a:ea typeface="Calibri" panose="020F0502020204030204" pitchFamily="34" charset="0"/>
                          <a:cs typeface="Arial"/>
                        </a:rPr>
                        <a:t>Expert Judgement</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used to reconcile different estimates</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only as good as the Expert</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2451">
                <a:tc>
                  <a:txBody>
                    <a:bodyPr/>
                    <a:lstStyle/>
                    <a:p>
                      <a:pPr marL="0" marR="0" algn="ctr">
                        <a:lnSpc>
                          <a:spcPct val="107000"/>
                        </a:lnSpc>
                        <a:spcBef>
                          <a:spcPts val="0"/>
                        </a:spcBef>
                        <a:spcAft>
                          <a:spcPts val="0"/>
                        </a:spcAft>
                      </a:pPr>
                      <a:r>
                        <a:rPr lang="en-US" sz="1800" dirty="0">
                          <a:solidFill>
                            <a:srgbClr val="FF0000"/>
                          </a:solidFill>
                          <a:effectLst/>
                          <a:latin typeface="Calibri"/>
                          <a:ea typeface="Calibri" panose="020F0502020204030204" pitchFamily="34" charset="0"/>
                          <a:cs typeface="Arial"/>
                        </a:rPr>
                        <a:t>Analogous (Top Down)</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fast, useful when you don’t have enough information </a:t>
                      </a:r>
                      <a:endParaRPr lang="en-US" sz="1800">
                        <a:effectLst/>
                        <a:latin typeface="Calibri"/>
                        <a:ea typeface="Calibri" panose="020F0502020204030204" pitchFamily="34" charset="0"/>
                        <a:cs typeface="Arial" panose="020B0604020202020204" pitchFamily="34" charset="0"/>
                      </a:endParaRP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less accurate</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0681">
                <a:tc>
                  <a:txBody>
                    <a:bodyPr/>
                    <a:lstStyle/>
                    <a:p>
                      <a:pPr marL="0" marR="0" algn="ctr">
                        <a:lnSpc>
                          <a:spcPct val="107000"/>
                        </a:lnSpc>
                        <a:spcBef>
                          <a:spcPts val="0"/>
                        </a:spcBef>
                        <a:spcAft>
                          <a:spcPts val="0"/>
                        </a:spcAft>
                      </a:pPr>
                      <a:r>
                        <a:rPr lang="en-US" sz="1800" dirty="0">
                          <a:solidFill>
                            <a:srgbClr val="FF0000"/>
                          </a:solidFill>
                          <a:effectLst/>
                          <a:latin typeface="Calibri"/>
                          <a:ea typeface="Calibri" panose="020F0502020204030204" pitchFamily="34" charset="0"/>
                          <a:cs typeface="Arial"/>
                        </a:rPr>
                        <a:t>Parametric</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fast, more accurate than Analogous</a:t>
                      </a:r>
                    </a:p>
                    <a:p>
                      <a:pPr marL="0" marR="0" algn="l">
                        <a:lnSpc>
                          <a:spcPct val="107000"/>
                        </a:lnSpc>
                        <a:spcBef>
                          <a:spcPts val="0"/>
                        </a:spcBef>
                        <a:spcAft>
                          <a:spcPts val="0"/>
                        </a:spcAft>
                      </a:pPr>
                      <a:endParaRPr lang="en-US" sz="1800" dirty="0">
                        <a:effectLst/>
                        <a:latin typeface="Calibri"/>
                        <a:ea typeface="Calibri" panose="020F0502020204030204" pitchFamily="34" charset="0"/>
                        <a:cs typeface="Arial"/>
                      </a:endParaRP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only applies to activities</a:t>
                      </a:r>
                      <a:r>
                        <a:rPr lang="en-US" sz="1800" baseline="0" dirty="0">
                          <a:effectLst/>
                          <a:latin typeface="Calibri"/>
                          <a:ea typeface="Calibri" panose="020F0502020204030204" pitchFamily="34" charset="0"/>
                          <a:cs typeface="Arial"/>
                        </a:rPr>
                        <a:t> that can be scaled up / down mathematically</a:t>
                      </a:r>
                      <a:endParaRPr lang="en-US" sz="1800" dirty="0">
                        <a:effectLst/>
                        <a:latin typeface="Calibri"/>
                        <a:ea typeface="Calibri" panose="020F0502020204030204" pitchFamily="34" charset="0"/>
                        <a:cs typeface="Arial"/>
                      </a:endParaRP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5991">
                <a:tc>
                  <a:txBody>
                    <a:bodyPr/>
                    <a:lstStyle/>
                    <a:p>
                      <a:pPr marL="0" marR="0" algn="ctr">
                        <a:lnSpc>
                          <a:spcPct val="107000"/>
                        </a:lnSpc>
                        <a:spcBef>
                          <a:spcPts val="0"/>
                        </a:spcBef>
                        <a:spcAft>
                          <a:spcPts val="0"/>
                        </a:spcAft>
                      </a:pPr>
                      <a:r>
                        <a:rPr lang="en-US" sz="1800" dirty="0">
                          <a:solidFill>
                            <a:srgbClr val="FF0000"/>
                          </a:solidFill>
                          <a:effectLst/>
                          <a:latin typeface="Calibri"/>
                          <a:ea typeface="Calibri" panose="020F0502020204030204" pitchFamily="34" charset="0"/>
                          <a:cs typeface="Arial"/>
                        </a:rPr>
                        <a:t>Bottom-Up</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Calibri"/>
                          <a:ea typeface="Calibri" panose="020F0502020204030204" pitchFamily="34" charset="0"/>
                          <a:cs typeface="Arial"/>
                        </a:rPr>
                        <a:t> most accurate</a:t>
                      </a:r>
                    </a:p>
                    <a:p>
                      <a:pPr marL="0" marR="0" algn="l">
                        <a:lnSpc>
                          <a:spcPct val="107000"/>
                        </a:lnSpc>
                        <a:spcBef>
                          <a:spcPts val="0"/>
                        </a:spcBef>
                        <a:spcAft>
                          <a:spcPts val="0"/>
                        </a:spcAft>
                      </a:pPr>
                      <a:endParaRPr lang="en-US" sz="1800" dirty="0">
                        <a:effectLst/>
                        <a:latin typeface="Calibri"/>
                        <a:ea typeface="Calibri" panose="020F0502020204030204" pitchFamily="34" charset="0"/>
                        <a:cs typeface="Arial"/>
                      </a:endParaRP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algn="l">
                        <a:lnSpc>
                          <a:spcPct val="107000"/>
                        </a:lnSpc>
                        <a:spcBef>
                          <a:spcPts val="0"/>
                        </a:spcBef>
                        <a:spcAft>
                          <a:spcPts val="0"/>
                        </a:spcAft>
                        <a:buNone/>
                      </a:pPr>
                      <a:r>
                        <a:rPr lang="en-US" dirty="0"/>
                        <a:t>Needs time to obtain detailed estimates</a:t>
                      </a:r>
                    </a:p>
                  </a:txBody>
                  <a:tcPr marL="60609" marR="606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927918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2305050" y="1"/>
            <a:ext cx="8401050" cy="6124575"/>
          </a:xfrm>
          <a:prstGeom prst="rect">
            <a:avLst/>
          </a:prstGeom>
        </p:spPr>
      </p:pic>
    </p:spTree>
    <p:extLst>
      <p:ext uri="{BB962C8B-B14F-4D97-AF65-F5344CB8AC3E}">
        <p14:creationId xmlns:p14="http://schemas.microsoft.com/office/powerpoint/2010/main" val="15160367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1" y="286605"/>
            <a:ext cx="7529423" cy="703135"/>
          </a:xfrm>
        </p:spPr>
        <p:txBody>
          <a:bodyPr>
            <a:normAutofit fontScale="90000"/>
          </a:bodyPr>
          <a:lstStyle/>
          <a:p>
            <a:r>
              <a:rPr lang="en-US" dirty="0"/>
              <a:t>Top Down Estimation Activity # 1</a:t>
            </a:r>
          </a:p>
        </p:txBody>
      </p:sp>
      <p:sp>
        <p:nvSpPr>
          <p:cNvPr id="3" name="Content Placeholder 2"/>
          <p:cNvSpPr>
            <a:spLocks noGrp="1"/>
          </p:cNvSpPr>
          <p:nvPr>
            <p:ph sz="half" idx="1"/>
          </p:nvPr>
        </p:nvSpPr>
        <p:spPr>
          <a:xfrm>
            <a:off x="2001904" y="1443168"/>
            <a:ext cx="2189096" cy="4425926"/>
          </a:xfrm>
        </p:spPr>
        <p:txBody>
          <a:bodyPr vert="horz" lIns="0" tIns="45720" rIns="0" bIns="45720" rtlCol="0" anchor="t">
            <a:normAutofit fontScale="85000" lnSpcReduction="10000"/>
          </a:bodyPr>
          <a:lstStyle/>
          <a:p>
            <a:pPr marL="0" indent="0">
              <a:buNone/>
            </a:pPr>
            <a:r>
              <a:rPr lang="en-US" dirty="0"/>
              <a:t>Project:</a:t>
            </a:r>
          </a:p>
          <a:p>
            <a:pPr marL="0" indent="0">
              <a:buNone/>
            </a:pPr>
            <a:r>
              <a:rPr lang="en-US" dirty="0"/>
              <a:t>Build a gaming lab @ Dubai Campus</a:t>
            </a:r>
          </a:p>
          <a:p>
            <a:pPr marL="0" indent="0">
              <a:buNone/>
            </a:pPr>
            <a:r>
              <a:rPr lang="en-US" b="1" dirty="0"/>
              <a:t>Deliverables</a:t>
            </a:r>
            <a:r>
              <a:rPr lang="en-US" dirty="0"/>
              <a:t>:</a:t>
            </a:r>
          </a:p>
          <a:p>
            <a:pPr marL="457200" indent="-457200">
              <a:buFont typeface="+mj-lt"/>
              <a:buAutoNum type="arabicPeriod"/>
            </a:pPr>
            <a:r>
              <a:rPr lang="en-US" dirty="0"/>
              <a:t>5 gaming stations</a:t>
            </a:r>
          </a:p>
          <a:p>
            <a:pPr marL="457200" indent="-457200">
              <a:buFont typeface="+mj-lt"/>
              <a:buAutoNum type="arabicPeriod"/>
            </a:pPr>
            <a:r>
              <a:rPr lang="en-US" dirty="0"/>
              <a:t>Furniture </a:t>
            </a:r>
          </a:p>
          <a:p>
            <a:pPr marL="457200" indent="-457200">
              <a:buFont typeface="+mj-lt"/>
              <a:buAutoNum type="arabicPeriod"/>
            </a:pPr>
            <a:r>
              <a:rPr lang="en-US" dirty="0"/>
              <a:t>Mobile app to track usage</a:t>
            </a:r>
          </a:p>
          <a:p>
            <a:pPr marL="0" indent="0">
              <a:buNone/>
            </a:pPr>
            <a:r>
              <a:rPr lang="en-US" dirty="0"/>
              <a:t>Approved budget </a:t>
            </a:r>
            <a:r>
              <a:rPr lang="en-US" b="1" dirty="0"/>
              <a:t>300,000</a:t>
            </a:r>
            <a:endParaRPr lang="en-US" dirty="0"/>
          </a:p>
        </p:txBody>
      </p:sp>
      <p:sp>
        <p:nvSpPr>
          <p:cNvPr id="4" name="Content Placeholder 3"/>
          <p:cNvSpPr>
            <a:spLocks noGrp="1"/>
          </p:cNvSpPr>
          <p:nvPr>
            <p:ph sz="half" idx="2"/>
          </p:nvPr>
        </p:nvSpPr>
        <p:spPr>
          <a:xfrm>
            <a:off x="5008498" y="1773850"/>
            <a:ext cx="5284829" cy="3951473"/>
          </a:xfrm>
        </p:spPr>
        <p:txBody>
          <a:bodyPr>
            <a:normAutofit fontScale="85000" lnSpcReduction="10000"/>
          </a:bodyPr>
          <a:lstStyle/>
          <a:p>
            <a:endParaRPr lang="en-US"/>
          </a:p>
        </p:txBody>
      </p:sp>
    </p:spTree>
    <p:extLst>
      <p:ext uri="{BB962C8B-B14F-4D97-AF65-F5344CB8AC3E}">
        <p14:creationId xmlns:p14="http://schemas.microsoft.com/office/powerpoint/2010/main" val="39875360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3- Draw it on Nearpod</a:t>
            </a:r>
          </a:p>
        </p:txBody>
      </p:sp>
      <p:sp>
        <p:nvSpPr>
          <p:cNvPr id="3" name="Text Placeholder 2"/>
          <p:cNvSpPr>
            <a:spLocks noGrp="1"/>
          </p:cNvSpPr>
          <p:nvPr>
            <p:ph type="body" idx="1"/>
          </p:nvPr>
        </p:nvSpPr>
        <p:spPr/>
        <p:txBody>
          <a:bodyPr/>
          <a:lstStyle/>
          <a:p>
            <a:r>
              <a:rPr lang="en-US" dirty="0"/>
              <a:t>Top down estimation</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369</a:t>
            </a:fld>
            <a:endParaRPr lang="en-US" dirty="0"/>
          </a:p>
        </p:txBody>
      </p:sp>
    </p:spTree>
    <p:extLst>
      <p:ext uri="{BB962C8B-B14F-4D97-AF65-F5344CB8AC3E}">
        <p14:creationId xmlns:p14="http://schemas.microsoft.com/office/powerpoint/2010/main" val="211177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435425" y="0"/>
            <a:ext cx="8232575" cy="1752600"/>
          </a:xfrm>
        </p:spPr>
        <p:txBody>
          <a:bodyPr>
            <a:normAutofit/>
          </a:bodyPr>
          <a:lstStyle/>
          <a:p>
            <a:pPr eaLnBrk="1" hangingPunct="1"/>
            <a:r>
              <a:rPr lang="en-US" altLang="en-US" sz="3200" dirty="0">
                <a:latin typeface="Trebuchet MS" panose="020B0603020202020204" pitchFamily="34" charset="0"/>
              </a:rPr>
              <a:t>Strong Matrix Org Chart</a:t>
            </a:r>
          </a:p>
        </p:txBody>
      </p:sp>
      <p:pic>
        <p:nvPicPr>
          <p:cNvPr id="45059" name="Picture 3" descr="Figure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46" y="1752600"/>
            <a:ext cx="6682154"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1" y="2743201"/>
            <a:ext cx="1391123" cy="15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5425" y="4132264"/>
            <a:ext cx="1003100"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9026" y="5048250"/>
            <a:ext cx="1038225" cy="1164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69107417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85801"/>
            <a:ext cx="6858000" cy="993557"/>
          </a:xfrm>
        </p:spPr>
        <p:txBody>
          <a:bodyPr>
            <a:normAutofit fontScale="90000"/>
          </a:bodyPr>
          <a:lstStyle/>
          <a:p>
            <a:r>
              <a:rPr lang="en-US" sz="4000" spc="-5" dirty="0">
                <a:solidFill>
                  <a:srgbClr val="000000"/>
                </a:solidFill>
              </a:rPr>
              <a:t>Estimate Activity Resources</a:t>
            </a:r>
            <a:br>
              <a:rPr lang="en-US" sz="4000" spc="-5" dirty="0">
                <a:solidFill>
                  <a:srgbClr val="000000"/>
                </a:solidFill>
              </a:rPr>
            </a:br>
            <a:r>
              <a:rPr lang="en-US" sz="4000" b="1" u="sng" dirty="0"/>
              <a:t>Outputs</a:t>
            </a:r>
            <a:r>
              <a:rPr lang="en-US" sz="4000" b="1" dirty="0"/>
              <a:t>:</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590800" y="1920240"/>
            <a:ext cx="7467600" cy="4023360"/>
          </a:xfrm>
        </p:spPr>
        <p:txBody>
          <a:bodyPr>
            <a:noAutofit/>
          </a:bodyPr>
          <a:lstStyle/>
          <a:p>
            <a:pPr lvl="2" algn="just">
              <a:buFont typeface="Wingdings" panose="05000000000000000000" pitchFamily="2" charset="2"/>
              <a:buChar char="q"/>
            </a:pPr>
            <a:r>
              <a:rPr lang="en-US" sz="2400" dirty="0"/>
              <a:t>Resource Requirements</a:t>
            </a:r>
          </a:p>
          <a:p>
            <a:pPr lvl="1" algn="just">
              <a:buFont typeface="Wingdings" panose="05000000000000000000" pitchFamily="2" charset="2"/>
              <a:buChar char="q"/>
            </a:pPr>
            <a:endParaRPr lang="en-US" sz="2800" dirty="0"/>
          </a:p>
          <a:p>
            <a:pPr lvl="2" algn="just">
              <a:buFont typeface="Wingdings" panose="05000000000000000000" pitchFamily="2" charset="2"/>
              <a:buChar char="q"/>
            </a:pPr>
            <a:r>
              <a:rPr lang="en-US" sz="2400" dirty="0"/>
              <a:t>Basis of Estimates</a:t>
            </a:r>
          </a:p>
          <a:p>
            <a:pPr lvl="1" algn="just">
              <a:buFont typeface="Wingdings" panose="05000000000000000000" pitchFamily="2" charset="2"/>
              <a:buChar char="q"/>
            </a:pPr>
            <a:endParaRPr lang="en-US" sz="2800" dirty="0"/>
          </a:p>
          <a:p>
            <a:pPr lvl="2" algn="just">
              <a:buFont typeface="Wingdings" panose="05000000000000000000" pitchFamily="2" charset="2"/>
              <a:buChar char="q"/>
            </a:pPr>
            <a:r>
              <a:rPr lang="en-US" sz="2400" dirty="0">
                <a:solidFill>
                  <a:srgbClr val="FF0000"/>
                </a:solidFill>
              </a:rPr>
              <a:t>Resource Breakdown Structure</a:t>
            </a:r>
          </a:p>
          <a:p>
            <a:pPr marL="201168" lvl="1" indent="0" algn="just">
              <a:buNone/>
            </a:pPr>
            <a:endParaRPr lang="en-US" sz="2800" dirty="0"/>
          </a:p>
          <a:p>
            <a:pPr lvl="2" algn="just">
              <a:buFont typeface="Wingdings" panose="05000000000000000000" pitchFamily="2" charset="2"/>
              <a:buChar char="q"/>
            </a:pPr>
            <a:r>
              <a:rPr lang="en-US" sz="2400" dirty="0"/>
              <a:t>Project Documents Updates</a:t>
            </a:r>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677400" y="5943601"/>
            <a:ext cx="990600" cy="380999"/>
          </a:xfrm>
          <a:prstGeom prst="rect">
            <a:avLst/>
          </a:prstGeom>
        </p:spPr>
      </p:pic>
    </p:spTree>
    <p:extLst>
      <p:ext uri="{BB962C8B-B14F-4D97-AF65-F5344CB8AC3E}">
        <p14:creationId xmlns:p14="http://schemas.microsoft.com/office/powerpoint/2010/main" val="27463880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10190"/>
            <a:ext cx="6705600" cy="1329680"/>
          </a:xfrm>
        </p:spPr>
        <p:txBody>
          <a:bodyPr>
            <a:normAutofit/>
          </a:bodyPr>
          <a:lstStyle/>
          <a:p>
            <a:r>
              <a:rPr lang="en-US" sz="4000" spc="-5" dirty="0">
                <a:solidFill>
                  <a:srgbClr val="000000"/>
                </a:solidFill>
              </a:rPr>
              <a:t>Estimate Activity Resources</a:t>
            </a:r>
            <a:br>
              <a:rPr lang="en-US" sz="4000" spc="-5" dirty="0">
                <a:solidFill>
                  <a:srgbClr val="000000"/>
                </a:solidFill>
              </a:rPr>
            </a:br>
            <a:r>
              <a:rPr lang="en-US" sz="4000" b="1" u="sng" dirty="0"/>
              <a:t>Outputs contd.</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438400" y="1905000"/>
            <a:ext cx="7772400" cy="4306870"/>
          </a:xfrm>
        </p:spPr>
        <p:txBody>
          <a:bodyPr>
            <a:noAutofit/>
          </a:bodyPr>
          <a:lstStyle/>
          <a:p>
            <a:pPr algn="just">
              <a:buFont typeface="Wingdings" panose="05000000000000000000" pitchFamily="2" charset="2"/>
              <a:buChar char="q"/>
            </a:pPr>
            <a:r>
              <a:rPr lang="en-US" sz="2400" dirty="0"/>
              <a:t>Resource Requirements – </a:t>
            </a:r>
          </a:p>
          <a:p>
            <a:pPr marL="0" indent="0" algn="just">
              <a:buNone/>
            </a:pPr>
            <a:r>
              <a:rPr lang="en-US" sz="2400" dirty="0"/>
              <a:t>This contains the type and quantity of resources required for each work package or activity in a work package.</a:t>
            </a:r>
          </a:p>
          <a:p>
            <a:pPr marL="0" indent="0" algn="just">
              <a:buNone/>
            </a:pPr>
            <a:r>
              <a:rPr lang="en-US" sz="2400" dirty="0"/>
              <a:t>The resource requirements documentation can include assumptions that were made in 	determining which types of resources are applied, their availability and what quantities are needed.</a:t>
            </a:r>
          </a:p>
          <a:p>
            <a:pPr marL="0" indent="0" algn="just">
              <a:buNone/>
            </a:pPr>
            <a:endParaRPr lang="en-US" sz="2400" dirty="0"/>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677400" y="5867401"/>
            <a:ext cx="990600" cy="457199"/>
          </a:xfrm>
          <a:prstGeom prst="rect">
            <a:avLst/>
          </a:prstGeom>
        </p:spPr>
      </p:pic>
    </p:spTree>
    <p:extLst>
      <p:ext uri="{BB962C8B-B14F-4D97-AF65-F5344CB8AC3E}">
        <p14:creationId xmlns:p14="http://schemas.microsoft.com/office/powerpoint/2010/main" val="1087729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685801"/>
            <a:ext cx="6934200" cy="993557"/>
          </a:xfrm>
        </p:spPr>
        <p:txBody>
          <a:bodyPr>
            <a:normAutofit fontScale="90000"/>
          </a:bodyPr>
          <a:lstStyle/>
          <a:p>
            <a:r>
              <a:rPr lang="en-US" sz="4000" spc="-5" dirty="0">
                <a:solidFill>
                  <a:srgbClr val="000000"/>
                </a:solidFill>
              </a:rPr>
              <a:t>Estimate Activity Resources</a:t>
            </a:r>
            <a:br>
              <a:rPr lang="en-US" sz="4000" spc="-5" dirty="0">
                <a:solidFill>
                  <a:srgbClr val="000000"/>
                </a:solidFill>
              </a:rPr>
            </a:br>
            <a:r>
              <a:rPr lang="en-US" sz="4000" b="1" u="sng" dirty="0"/>
              <a:t>Outputs contd.</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514600" y="2017730"/>
            <a:ext cx="7924800" cy="4306870"/>
          </a:xfrm>
        </p:spPr>
        <p:txBody>
          <a:bodyPr>
            <a:noAutofit/>
          </a:bodyPr>
          <a:lstStyle/>
          <a:p>
            <a:pPr algn="just">
              <a:buFont typeface="Wingdings" panose="05000000000000000000" pitchFamily="2" charset="2"/>
              <a:buChar char="q"/>
            </a:pPr>
            <a:r>
              <a:rPr lang="en-US" sz="2400" dirty="0"/>
              <a:t>Basis of Estimates*</a:t>
            </a:r>
          </a:p>
          <a:p>
            <a:pPr lvl="2" algn="just"/>
            <a:r>
              <a:rPr lang="en-US" sz="2400" dirty="0"/>
              <a:t>Method used in developing estimate.</a:t>
            </a:r>
          </a:p>
          <a:p>
            <a:pPr lvl="2" algn="just"/>
            <a:r>
              <a:rPr lang="en-US" sz="2400" dirty="0"/>
              <a:t>Resources used to develop estimates.</a:t>
            </a:r>
          </a:p>
          <a:p>
            <a:pPr lvl="2" algn="just"/>
            <a:r>
              <a:rPr lang="en-US" sz="2400" dirty="0"/>
              <a:t>Assumption associated with estimates.</a:t>
            </a:r>
          </a:p>
          <a:p>
            <a:pPr lvl="2" algn="just"/>
            <a:r>
              <a:rPr lang="en-US" sz="2400" dirty="0"/>
              <a:t>Known constraints.</a:t>
            </a:r>
          </a:p>
          <a:p>
            <a:pPr lvl="2" algn="just"/>
            <a:r>
              <a:rPr lang="en-US" sz="2400" dirty="0"/>
              <a:t>Range of estimates.</a:t>
            </a:r>
          </a:p>
          <a:p>
            <a:pPr lvl="2" algn="just"/>
            <a:r>
              <a:rPr lang="en-US" sz="2400" dirty="0"/>
              <a:t>Confidence level of estimates.</a:t>
            </a:r>
          </a:p>
          <a:p>
            <a:pPr lvl="2" algn="just"/>
            <a:r>
              <a:rPr lang="en-US" sz="2400" dirty="0"/>
              <a:t>Documentation of identified risk influencing the 	estimates.</a:t>
            </a:r>
          </a:p>
          <a:p>
            <a:pPr marL="0" indent="0" algn="just">
              <a:buNone/>
            </a:pPr>
            <a:endParaRPr lang="en-US" b="1"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*Based on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326.</a:t>
            </a:r>
            <a:endParaRPr lang="en-US" sz="1000" dirty="0"/>
          </a:p>
        </p:txBody>
      </p:sp>
      <p:pic>
        <p:nvPicPr>
          <p:cNvPr id="6" name="Picture 5"/>
          <p:cNvPicPr>
            <a:picLocks noChangeAspect="1"/>
          </p:cNvPicPr>
          <p:nvPr/>
        </p:nvPicPr>
        <p:blipFill>
          <a:blip r:embed="rId2"/>
          <a:stretch>
            <a:fillRect/>
          </a:stretch>
        </p:blipFill>
        <p:spPr>
          <a:xfrm>
            <a:off x="9601200" y="5867401"/>
            <a:ext cx="1066800" cy="457199"/>
          </a:xfrm>
          <a:prstGeom prst="rect">
            <a:avLst/>
          </a:prstGeom>
        </p:spPr>
      </p:pic>
    </p:spTree>
    <p:extLst>
      <p:ext uri="{BB962C8B-B14F-4D97-AF65-F5344CB8AC3E}">
        <p14:creationId xmlns:p14="http://schemas.microsoft.com/office/powerpoint/2010/main" val="124582032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3930" y="685801"/>
            <a:ext cx="7754470" cy="993557"/>
          </a:xfrm>
        </p:spPr>
        <p:txBody>
          <a:bodyPr>
            <a:normAutofit fontScale="90000"/>
          </a:bodyPr>
          <a:lstStyle/>
          <a:p>
            <a:r>
              <a:rPr lang="en-US" sz="4000" spc="-5" dirty="0">
                <a:solidFill>
                  <a:srgbClr val="000000"/>
                </a:solidFill>
              </a:rPr>
              <a:t>Resource Breakdown Structure</a:t>
            </a:r>
            <a:br>
              <a:rPr lang="en-US" sz="4000" spc="-5" dirty="0">
                <a:solidFill>
                  <a:srgbClr val="000000"/>
                </a:solidFill>
              </a:rPr>
            </a:br>
            <a:r>
              <a:rPr lang="en-US" sz="4000" spc="-5" dirty="0">
                <a:solidFill>
                  <a:srgbClr val="000000"/>
                </a:solidFill>
              </a:rPr>
              <a:t>Sample***</a:t>
            </a:r>
            <a:endParaRPr lang="en-US" sz="4000" i="1" dirty="0">
              <a:solidFill>
                <a:schemeClr val="accent1">
                  <a:lumMod val="75000"/>
                </a:schemeClr>
              </a:solidFill>
            </a:endParaRPr>
          </a:p>
        </p:txBody>
      </p:sp>
      <p:sp>
        <p:nvSpPr>
          <p:cNvPr id="5" name="TextBox 4"/>
          <p:cNvSpPr txBox="1"/>
          <p:nvPr/>
        </p:nvSpPr>
        <p:spPr>
          <a:xfrm>
            <a:off x="1524000" y="63246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327.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3930" y="1835697"/>
            <a:ext cx="7584140" cy="4332562"/>
          </a:xfrm>
          <a:prstGeom prst="rect">
            <a:avLst/>
          </a:prstGeom>
        </p:spPr>
      </p:pic>
      <p:pic>
        <p:nvPicPr>
          <p:cNvPr id="7" name="Picture 6"/>
          <p:cNvPicPr>
            <a:picLocks noChangeAspect="1"/>
          </p:cNvPicPr>
          <p:nvPr/>
        </p:nvPicPr>
        <p:blipFill>
          <a:blip r:embed="rId4"/>
          <a:stretch>
            <a:fillRect/>
          </a:stretch>
        </p:blipFill>
        <p:spPr>
          <a:xfrm>
            <a:off x="9829800" y="5943601"/>
            <a:ext cx="838200" cy="380999"/>
          </a:xfrm>
          <a:prstGeom prst="rect">
            <a:avLst/>
          </a:prstGeom>
        </p:spPr>
      </p:pic>
    </p:spTree>
    <p:extLst>
      <p:ext uri="{BB962C8B-B14F-4D97-AF65-F5344CB8AC3E}">
        <p14:creationId xmlns:p14="http://schemas.microsoft.com/office/powerpoint/2010/main" val="37212595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5"/>
            <a:ext cx="2313633" cy="5772840"/>
          </a:xfrm>
        </p:spPr>
        <p:txBody>
          <a:bodyPr vert="horz" lIns="91440" tIns="45720" rIns="91440" bIns="45720" rtlCol="0" anchor="ctr">
            <a:normAutofit/>
          </a:bodyPr>
          <a:lstStyle/>
          <a:p>
            <a:r>
              <a:rPr lang="en-US" sz="3100">
                <a:solidFill>
                  <a:srgbClr val="FFFFFF"/>
                </a:solidFill>
              </a:rPr>
              <a:t>Group Activity</a:t>
            </a:r>
            <a:br>
              <a:rPr lang="en-US" sz="3100">
                <a:solidFill>
                  <a:srgbClr val="FFFFFF"/>
                </a:solidFill>
              </a:rPr>
            </a:br>
            <a:br>
              <a:rPr lang="en-US" sz="3100">
                <a:solidFill>
                  <a:srgbClr val="FFFFFF"/>
                </a:solidFill>
              </a:rPr>
            </a:br>
            <a:r>
              <a:rPr lang="en-US" sz="3100">
                <a:solidFill>
                  <a:srgbClr val="FFFFFF"/>
                </a:solidFill>
              </a:rPr>
              <a:t>Resource Breakdown Structure</a:t>
            </a:r>
          </a:p>
        </p:txBody>
      </p:sp>
      <p:graphicFrame>
        <p:nvGraphicFramePr>
          <p:cNvPr id="5" name="TextBox 2">
            <a:extLst>
              <a:ext uri="{FF2B5EF4-FFF2-40B4-BE49-F238E27FC236}">
                <a16:creationId xmlns:a16="http://schemas.microsoft.com/office/drawing/2014/main" id="{C4F2DA8F-CA4F-4B9A-B64C-A849AEE9AA0C}"/>
              </a:ext>
            </a:extLst>
          </p:cNvPr>
          <p:cNvGraphicFramePr/>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6966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5 – Collaborate on Nearpod</a:t>
            </a:r>
          </a:p>
        </p:txBody>
      </p:sp>
      <p:sp>
        <p:nvSpPr>
          <p:cNvPr id="3" name="Text Placeholder 2"/>
          <p:cNvSpPr>
            <a:spLocks noGrp="1"/>
          </p:cNvSpPr>
          <p:nvPr>
            <p:ph type="body" idx="1"/>
          </p:nvPr>
        </p:nvSpPr>
        <p:spPr/>
        <p:txBody>
          <a:bodyPr/>
          <a:lstStyle/>
          <a:p>
            <a:r>
              <a:rPr lang="en-US" dirty="0"/>
              <a:t>Resource breakdown structure</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375</a:t>
            </a:fld>
            <a:endParaRPr lang="en-US" dirty="0"/>
          </a:p>
        </p:txBody>
      </p:sp>
    </p:spTree>
    <p:extLst>
      <p:ext uri="{BB962C8B-B14F-4D97-AF65-F5344CB8AC3E}">
        <p14:creationId xmlns:p14="http://schemas.microsoft.com/office/powerpoint/2010/main" val="653866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40779"/>
            <a:ext cx="6705600" cy="993557"/>
          </a:xfrm>
        </p:spPr>
        <p:txBody>
          <a:bodyPr>
            <a:normAutofit fontScale="90000"/>
          </a:bodyPr>
          <a:lstStyle/>
          <a:p>
            <a:r>
              <a:rPr lang="en-US" sz="4000" spc="-5" dirty="0">
                <a:solidFill>
                  <a:srgbClr val="000000"/>
                </a:solidFill>
              </a:rPr>
              <a:t>Estimate Activity Resources</a:t>
            </a:r>
            <a:br>
              <a:rPr lang="en-US" sz="4000" spc="-5" dirty="0">
                <a:solidFill>
                  <a:srgbClr val="000000"/>
                </a:solidFill>
              </a:rPr>
            </a:br>
            <a:r>
              <a:rPr lang="en-US" sz="4000" b="1" u="sng" dirty="0"/>
              <a:t>Outputs contd.</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1752600" y="1828800"/>
            <a:ext cx="8382000" cy="4306870"/>
          </a:xfrm>
        </p:spPr>
        <p:txBody>
          <a:bodyPr vert="horz" lIns="0" tIns="45720" rIns="0" bIns="45720" rtlCol="0" anchor="t">
            <a:noAutofit/>
          </a:bodyPr>
          <a:lstStyle/>
          <a:p>
            <a:pPr marL="566420" lvl="3" indent="0">
              <a:buNone/>
            </a:pPr>
            <a:r>
              <a:rPr lang="en-US" sz="2800" dirty="0"/>
              <a:t>Project Documents: </a:t>
            </a:r>
          </a:p>
          <a:p>
            <a:pPr marL="566420" lvl="3" indent="0">
              <a:buNone/>
            </a:pPr>
            <a:r>
              <a:rPr lang="en-US" sz="2800" dirty="0"/>
              <a:t>Documents that are updated in the estimate activity resources includes:</a:t>
            </a:r>
          </a:p>
          <a:p>
            <a:pPr marL="749300" lvl="3">
              <a:buFont typeface="Wingdings" panose="05000000000000000000" pitchFamily="2" charset="2"/>
              <a:buChar char="Ø"/>
            </a:pPr>
            <a:r>
              <a:rPr lang="en-US" sz="2800" dirty="0"/>
              <a:t>Activity attributes</a:t>
            </a:r>
          </a:p>
          <a:p>
            <a:pPr marL="749300" lvl="3">
              <a:buFont typeface="Wingdings" panose="05000000000000000000" pitchFamily="2" charset="2"/>
              <a:buChar char="Ø"/>
            </a:pPr>
            <a:r>
              <a:rPr lang="en-US" sz="2800" dirty="0"/>
              <a:t>Assumption log</a:t>
            </a:r>
          </a:p>
          <a:p>
            <a:pPr marL="749300" lvl="3">
              <a:buFont typeface="Wingdings" panose="05000000000000000000" pitchFamily="2" charset="2"/>
              <a:buChar char="Ø"/>
            </a:pPr>
            <a:r>
              <a:rPr lang="en-US" sz="2800" dirty="0"/>
              <a:t>Lesson learned register</a:t>
            </a:r>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601200" y="5867401"/>
            <a:ext cx="1066800" cy="457199"/>
          </a:xfrm>
          <a:prstGeom prst="rect">
            <a:avLst/>
          </a:prstGeom>
        </p:spPr>
      </p:pic>
    </p:spTree>
    <p:extLst>
      <p:ext uri="{BB962C8B-B14F-4D97-AF65-F5344CB8AC3E}">
        <p14:creationId xmlns:p14="http://schemas.microsoft.com/office/powerpoint/2010/main" val="11868876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781904"/>
            <a:ext cx="8343900" cy="627796"/>
          </a:xfrm>
        </p:spPr>
        <p:txBody>
          <a:bodyPr>
            <a:noAutofit/>
          </a:bodyPr>
          <a:lstStyle/>
          <a:p>
            <a:pPr algn="ctr"/>
            <a:r>
              <a:rPr lang="en-US" sz="3600" dirty="0">
                <a:solidFill>
                  <a:srgbClr val="FF0000"/>
                </a:solidFill>
              </a:rPr>
              <a:t>Apply the correct estimation technique</a:t>
            </a:r>
            <a:endParaRPr lang="en-US" sz="3600" dirty="0"/>
          </a:p>
        </p:txBody>
      </p:sp>
      <p:sp>
        <p:nvSpPr>
          <p:cNvPr id="5" name="Content Placeholder 4"/>
          <p:cNvSpPr>
            <a:spLocks noGrp="1"/>
          </p:cNvSpPr>
          <p:nvPr>
            <p:ph idx="1"/>
          </p:nvPr>
        </p:nvSpPr>
        <p:spPr>
          <a:xfrm>
            <a:off x="1752601" y="1371600"/>
            <a:ext cx="8382000" cy="4572000"/>
          </a:xfrm>
        </p:spPr>
        <p:txBody>
          <a:bodyPr>
            <a:noAutofit/>
          </a:bodyPr>
          <a:lstStyle/>
          <a:p>
            <a:pPr marL="0" indent="0">
              <a:buNone/>
            </a:pPr>
            <a:r>
              <a:rPr lang="en-US" dirty="0"/>
              <a:t>Write down the estimating technique used in each scenario below.</a:t>
            </a:r>
          </a:p>
          <a:p>
            <a:pPr marL="457200" indent="-457200" algn="just">
              <a:buFont typeface="+mj-lt"/>
              <a:buAutoNum type="arabicPeriod"/>
            </a:pPr>
            <a:r>
              <a:rPr lang="en-US" dirty="0"/>
              <a:t>Omar calls the contractor who installed the new computer network at SWC. He asks him how much resources will be needed to upgrade the SMC network based on the new requirements. </a:t>
            </a:r>
          </a:p>
          <a:p>
            <a:pPr marL="457200" indent="-457200" algn="just">
              <a:buFont typeface="+mj-lt"/>
              <a:buAutoNum type="arabicPeriod"/>
            </a:pPr>
            <a:r>
              <a:rPr lang="en-US" dirty="0"/>
              <a:t>Saif creates a spreadsheet with all of the historical information from similar network upgrade projects. He types in the desired length and the square footage of the room to calculate an estimated cost and quantity of resources.</a:t>
            </a:r>
          </a:p>
          <a:p>
            <a:pPr marL="457200" indent="-457200" algn="just">
              <a:buFont typeface="+mj-lt"/>
              <a:buAutoNum type="arabicPeriod" startAt="3"/>
            </a:pPr>
            <a:r>
              <a:rPr lang="en-US" dirty="0"/>
              <a:t>Yousef estimates each and every activity and resource that he is going to need. Then he adds up all of the estimates into “rolled-up” categories. From there he adds up the categories into an overall number. </a:t>
            </a:r>
          </a:p>
          <a:p>
            <a:pPr marL="457200" indent="-457200" algn="just">
              <a:buFont typeface="+mj-lt"/>
              <a:buAutoNum type="arabicPeriod" startAt="3"/>
            </a:pPr>
            <a:r>
              <a:rPr lang="en-US" dirty="0"/>
              <a:t>Hamad sets up an appointment with the same contractor his friend used. The contractor comes to the clinic, takes a look, and then gives an estimate of the resources needed for the work.</a:t>
            </a:r>
          </a:p>
          <a:p>
            <a:pPr marL="457200" indent="-457200" algn="just">
              <a:buFont typeface="+mj-lt"/>
              <a:buAutoNum type="arabicPeriod"/>
            </a:pPr>
            <a:endParaRPr lang="en-US" dirty="0"/>
          </a:p>
          <a:p>
            <a:pPr algn="just"/>
            <a:endParaRPr lang="en-US" dirty="0"/>
          </a:p>
        </p:txBody>
      </p:sp>
    </p:spTree>
    <p:extLst>
      <p:ext uri="{BB962C8B-B14F-4D97-AF65-F5344CB8AC3E}">
        <p14:creationId xmlns:p14="http://schemas.microsoft.com/office/powerpoint/2010/main" val="35994145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6- Quiz on Nearpod</a:t>
            </a:r>
          </a:p>
        </p:txBody>
      </p:sp>
      <p:sp>
        <p:nvSpPr>
          <p:cNvPr id="3" name="Text Placeholder 2"/>
          <p:cNvSpPr>
            <a:spLocks noGrp="1"/>
          </p:cNvSpPr>
          <p:nvPr>
            <p:ph type="body" idx="1"/>
          </p:nvPr>
        </p:nvSpPr>
        <p:spPr/>
        <p:txBody>
          <a:bodyPr/>
          <a:lstStyle/>
          <a:p>
            <a:r>
              <a:rPr lang="en-US" dirty="0"/>
              <a:t>Resource estimation</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378</a:t>
            </a:fld>
            <a:endParaRPr lang="en-US" dirty="0"/>
          </a:p>
        </p:txBody>
      </p:sp>
    </p:spTree>
    <p:extLst>
      <p:ext uri="{BB962C8B-B14F-4D97-AF65-F5344CB8AC3E}">
        <p14:creationId xmlns:p14="http://schemas.microsoft.com/office/powerpoint/2010/main" val="8578308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1848569" y="381001"/>
            <a:ext cx="8494875" cy="144780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4800"/>
            </a:pPr>
            <a:r>
              <a:rPr lang="en-US" dirty="0"/>
              <a:t>Resource Management - Executing</a:t>
            </a:r>
          </a:p>
          <a:p>
            <a:pPr>
              <a:spcBef>
                <a:spcPts val="0"/>
              </a:spcBef>
              <a:buClr>
                <a:srgbClr val="3F3F3F"/>
              </a:buClr>
              <a:buSzPts val="4800"/>
            </a:pPr>
            <a:r>
              <a:rPr lang="en-US" dirty="0"/>
              <a:t>Acquire Resources</a:t>
            </a:r>
          </a:p>
        </p:txBody>
      </p:sp>
      <p:sp>
        <p:nvSpPr>
          <p:cNvPr id="470" name="Google Shape;470;p63"/>
          <p:cNvSpPr txBox="1"/>
          <p:nvPr/>
        </p:nvSpPr>
        <p:spPr>
          <a:xfrm>
            <a:off x="1848569" y="1814424"/>
            <a:ext cx="3635047" cy="4484296"/>
          </a:xfrm>
          <a:prstGeom prst="rect">
            <a:avLst/>
          </a:prstGeom>
          <a:noFill/>
          <a:ln>
            <a:noFill/>
          </a:ln>
        </p:spPr>
        <p:txBody>
          <a:bodyPr spcFirstLastPara="1" wrap="square" lIns="68569" tIns="68569" rIns="68569" bIns="68569" anchor="t" anchorCtr="0">
            <a:noAutofit/>
          </a:bodyPr>
          <a:lstStyle/>
          <a:p>
            <a:pPr marL="342900" indent="-238125">
              <a:buSzPts val="1400"/>
              <a:buChar char="❏"/>
            </a:pPr>
            <a:r>
              <a:rPr lang="en-US" sz="2000" dirty="0"/>
              <a:t>Acquire Resources is the process of obtaining team members, facilities, equipment, materials, supplies, and other resources necessary to complete project work. </a:t>
            </a:r>
            <a:endParaRPr lang="en-US" sz="2000"/>
          </a:p>
          <a:p>
            <a:pPr marL="342900" indent="-238125">
              <a:buSzPts val="1400"/>
              <a:buChar char="❏"/>
            </a:pPr>
            <a:r>
              <a:rPr lang="en-US" sz="2000" dirty="0"/>
              <a:t>The key benefit of this process is that it guides the selection of resources and assigns them to their respective activities. </a:t>
            </a:r>
            <a:endParaRPr lang="en-US" sz="2000"/>
          </a:p>
          <a:p>
            <a:pPr marL="342900" indent="-238125">
              <a:buSzPts val="1400"/>
              <a:buChar char="❏"/>
            </a:pPr>
            <a:r>
              <a:rPr lang="en-US" sz="2000" dirty="0"/>
              <a:t>This process is performed throughout the project as needed.</a:t>
            </a:r>
          </a:p>
        </p:txBody>
      </p:sp>
      <p:pic>
        <p:nvPicPr>
          <p:cNvPr id="471" name="Google Shape;471;p63"/>
          <p:cNvPicPr preferRelativeResize="0"/>
          <p:nvPr/>
        </p:nvPicPr>
        <p:blipFill>
          <a:blip r:embed="rId3">
            <a:alphaModFix/>
          </a:blip>
          <a:stretch>
            <a:fillRect/>
          </a:stretch>
        </p:blipFill>
        <p:spPr>
          <a:xfrm>
            <a:off x="5569723" y="2063513"/>
            <a:ext cx="5103356" cy="3332001"/>
          </a:xfrm>
          <a:prstGeom prst="rect">
            <a:avLst/>
          </a:prstGeom>
          <a:noFill/>
          <a:ln>
            <a:noFill/>
          </a:ln>
        </p:spPr>
      </p:pic>
      <p:sp>
        <p:nvSpPr>
          <p:cNvPr id="2" name="Footer Placeholder 1">
            <a:extLst>
              <a:ext uri="{FF2B5EF4-FFF2-40B4-BE49-F238E27FC236}">
                <a16:creationId xmlns:a16="http://schemas.microsoft.com/office/drawing/2014/main" id="{EEDB800D-875D-4FEF-AF5E-E8A165B9B0D4}"/>
              </a:ext>
            </a:extLst>
          </p:cNvPr>
          <p:cNvSpPr>
            <a:spLocks noGrp="1"/>
          </p:cNvSpPr>
          <p:nvPr>
            <p:ph type="ftr" idx="11"/>
          </p:nvPr>
        </p:nvSpPr>
        <p:spPr/>
        <p:txBody>
          <a:bodyPr/>
          <a:lstStyle/>
          <a:p>
            <a:r>
              <a:rPr lang="en-US" dirty="0"/>
              <a:t>KA Quality Resource and Communication</a:t>
            </a:r>
          </a:p>
        </p:txBody>
      </p:sp>
      <p:sp>
        <p:nvSpPr>
          <p:cNvPr id="3" name="Slide Number Placeholder 2">
            <a:extLst>
              <a:ext uri="{FF2B5EF4-FFF2-40B4-BE49-F238E27FC236}">
                <a16:creationId xmlns:a16="http://schemas.microsoft.com/office/drawing/2014/main" id="{6942F10F-0F42-4DF0-89F4-F1E258119E77}"/>
              </a:ext>
            </a:extLst>
          </p:cNvPr>
          <p:cNvSpPr>
            <a:spLocks noGrp="1"/>
          </p:cNvSpPr>
          <p:nvPr>
            <p:ph type="sldNum" idx="12"/>
          </p:nvPr>
        </p:nvSpPr>
        <p:spPr/>
        <p:txBody>
          <a:bodyPr/>
          <a:lstStyle/>
          <a:p>
            <a:fld id="{00000000-1234-1234-1234-123412341234}" type="slidenum">
              <a:rPr lang="en-US" smtClean="0"/>
              <a:pPr/>
              <a:t>379</a:t>
            </a:fld>
            <a:endParaRPr lang="en-US"/>
          </a:p>
        </p:txBody>
      </p:sp>
    </p:spTree>
    <p:extLst>
      <p:ext uri="{BB962C8B-B14F-4D97-AF65-F5344CB8AC3E}">
        <p14:creationId xmlns:p14="http://schemas.microsoft.com/office/powerpoint/2010/main" val="2261651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362200" y="0"/>
            <a:ext cx="8305800" cy="1785938"/>
          </a:xfrm>
        </p:spPr>
        <p:txBody>
          <a:bodyPr>
            <a:normAutofit/>
          </a:bodyPr>
          <a:lstStyle/>
          <a:p>
            <a:pPr eaLnBrk="1" hangingPunct="1"/>
            <a:r>
              <a:rPr lang="en-US" altLang="en-US" sz="3200" dirty="0">
                <a:latin typeface="Trebuchet MS" panose="020B0603020202020204" pitchFamily="34" charset="0"/>
              </a:rPr>
              <a:t>Weak Matrix Org Chart</a:t>
            </a: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4" y="1862138"/>
            <a:ext cx="7185025"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8725" y="5235576"/>
            <a:ext cx="3937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35180987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4"/>
          <p:cNvSpPr txBox="1">
            <a:spLocks noGrp="1"/>
          </p:cNvSpPr>
          <p:nvPr>
            <p:ph type="title"/>
          </p:nvPr>
        </p:nvSpPr>
        <p:spPr>
          <a:xfrm>
            <a:off x="2209800" y="228602"/>
            <a:ext cx="7723564" cy="1447799"/>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4800"/>
            </a:pPr>
            <a:r>
              <a:rPr lang="en-US" dirty="0"/>
              <a:t>Resource Management - Executing</a:t>
            </a:r>
            <a:endParaRPr dirty="0"/>
          </a:p>
          <a:p>
            <a:pPr>
              <a:spcBef>
                <a:spcPts val="0"/>
              </a:spcBef>
              <a:buClr>
                <a:srgbClr val="3F3F3F"/>
              </a:buClr>
              <a:buSzPts val="4800"/>
            </a:pPr>
            <a:r>
              <a:rPr lang="en-US" dirty="0"/>
              <a:t>Develop Team</a:t>
            </a:r>
            <a:endParaRPr dirty="0"/>
          </a:p>
        </p:txBody>
      </p:sp>
      <p:sp>
        <p:nvSpPr>
          <p:cNvPr id="477" name="Google Shape;477;p64"/>
          <p:cNvSpPr txBox="1"/>
          <p:nvPr/>
        </p:nvSpPr>
        <p:spPr>
          <a:xfrm>
            <a:off x="1981199" y="1676400"/>
            <a:ext cx="4121694" cy="4495800"/>
          </a:xfrm>
          <a:prstGeom prst="rect">
            <a:avLst/>
          </a:prstGeom>
          <a:noFill/>
          <a:ln>
            <a:noFill/>
          </a:ln>
        </p:spPr>
        <p:txBody>
          <a:bodyPr spcFirstLastPara="1" wrap="square" lIns="68569" tIns="68569" rIns="68569" bIns="68569" anchor="t" anchorCtr="0">
            <a:noAutofit/>
          </a:bodyPr>
          <a:lstStyle/>
          <a:p>
            <a:pPr marL="342900" indent="-238125">
              <a:buSzPts val="1400"/>
              <a:buChar char="❏"/>
            </a:pPr>
            <a:r>
              <a:rPr lang="en-US" sz="2000" dirty="0"/>
              <a:t>Develop Team is the process of </a:t>
            </a:r>
            <a:r>
              <a:rPr lang="en-US" sz="2000" dirty="0">
                <a:highlight>
                  <a:srgbClr val="FFFF00"/>
                </a:highlight>
              </a:rPr>
              <a:t>improving competencies, team member interaction</a:t>
            </a:r>
            <a:r>
              <a:rPr lang="en-US" sz="2000" dirty="0"/>
              <a:t>, and the overall team environment to enhance project performance. </a:t>
            </a:r>
            <a:endParaRPr sz="2000" dirty="0"/>
          </a:p>
          <a:p>
            <a:pPr marL="342900" indent="-238125">
              <a:buSzPts val="1400"/>
              <a:buChar char="❏"/>
            </a:pPr>
            <a:r>
              <a:rPr lang="en-US" sz="2000" dirty="0"/>
              <a:t>The key benefit of this process is that it results in improved teamwork, enhanced interpersonal skills and competencies, motivated employees, reduced attrition, and improved overall project performance. </a:t>
            </a:r>
            <a:endParaRPr sz="2000" dirty="0"/>
          </a:p>
          <a:p>
            <a:pPr marL="342900" indent="-238125">
              <a:buSzPts val="1400"/>
              <a:buChar char="❏"/>
            </a:pPr>
            <a:r>
              <a:rPr lang="en-US" sz="2000" dirty="0"/>
              <a:t>This process is performed throughout the project.</a:t>
            </a:r>
            <a:endParaRPr sz="2000" dirty="0"/>
          </a:p>
        </p:txBody>
      </p:sp>
      <p:pic>
        <p:nvPicPr>
          <p:cNvPr id="478" name="Google Shape;478;p64"/>
          <p:cNvPicPr preferRelativeResize="0"/>
          <p:nvPr/>
        </p:nvPicPr>
        <p:blipFill>
          <a:blip r:embed="rId3">
            <a:alphaModFix/>
          </a:blip>
          <a:stretch>
            <a:fillRect/>
          </a:stretch>
        </p:blipFill>
        <p:spPr>
          <a:xfrm>
            <a:off x="6102894" y="1981201"/>
            <a:ext cx="4622249" cy="3017063"/>
          </a:xfrm>
          <a:prstGeom prst="rect">
            <a:avLst/>
          </a:prstGeom>
          <a:noFill/>
          <a:ln>
            <a:noFill/>
          </a:ln>
        </p:spPr>
      </p:pic>
      <p:sp>
        <p:nvSpPr>
          <p:cNvPr id="3" name="Slide Number Placeholder 2">
            <a:extLst>
              <a:ext uri="{FF2B5EF4-FFF2-40B4-BE49-F238E27FC236}">
                <a16:creationId xmlns:a16="http://schemas.microsoft.com/office/drawing/2014/main" id="{9F88D6C7-69D4-439F-B466-B0C662B83757}"/>
              </a:ext>
            </a:extLst>
          </p:cNvPr>
          <p:cNvSpPr>
            <a:spLocks noGrp="1"/>
          </p:cNvSpPr>
          <p:nvPr>
            <p:ph type="sldNum" idx="12"/>
          </p:nvPr>
        </p:nvSpPr>
        <p:spPr/>
        <p:txBody>
          <a:bodyPr/>
          <a:lstStyle/>
          <a:p>
            <a:fld id="{00000000-1234-1234-1234-123412341234}" type="slidenum">
              <a:rPr lang="en-US" smtClean="0"/>
              <a:pPr/>
              <a:t>380</a:t>
            </a:fld>
            <a:endParaRPr lang="en-US"/>
          </a:p>
        </p:txBody>
      </p:sp>
    </p:spTree>
    <p:extLst>
      <p:ext uri="{BB962C8B-B14F-4D97-AF65-F5344CB8AC3E}">
        <p14:creationId xmlns:p14="http://schemas.microsoft.com/office/powerpoint/2010/main" val="230100933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p:nvPr>
        </p:nvSpPr>
        <p:spPr>
          <a:xfrm>
            <a:off x="2266501" y="204041"/>
            <a:ext cx="8494875" cy="108810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4800"/>
            </a:pPr>
            <a:r>
              <a:rPr lang="en-US" dirty="0"/>
              <a:t>Resource Management - Executing</a:t>
            </a:r>
            <a:endParaRPr dirty="0"/>
          </a:p>
          <a:p>
            <a:pPr>
              <a:spcBef>
                <a:spcPts val="0"/>
              </a:spcBef>
              <a:buClr>
                <a:srgbClr val="3F3F3F"/>
              </a:buClr>
              <a:buSzPts val="4800"/>
            </a:pPr>
            <a:r>
              <a:rPr lang="en-US" dirty="0"/>
              <a:t>Manage Team</a:t>
            </a:r>
            <a:endParaRPr dirty="0"/>
          </a:p>
        </p:txBody>
      </p:sp>
      <p:sp>
        <p:nvSpPr>
          <p:cNvPr id="484" name="Google Shape;484;p65"/>
          <p:cNvSpPr txBox="1"/>
          <p:nvPr/>
        </p:nvSpPr>
        <p:spPr>
          <a:xfrm>
            <a:off x="2266500" y="1676400"/>
            <a:ext cx="3448500" cy="4419600"/>
          </a:xfrm>
          <a:prstGeom prst="rect">
            <a:avLst/>
          </a:prstGeom>
          <a:noFill/>
          <a:ln>
            <a:noFill/>
          </a:ln>
        </p:spPr>
        <p:txBody>
          <a:bodyPr spcFirstLastPara="1" wrap="square" lIns="68569" tIns="68569" rIns="68569" bIns="68569" anchor="t" anchorCtr="0">
            <a:noAutofit/>
          </a:bodyPr>
          <a:lstStyle/>
          <a:p>
            <a:pPr marL="342900" indent="-238125">
              <a:buSzPts val="1400"/>
              <a:buChar char="❏"/>
            </a:pPr>
            <a:r>
              <a:rPr lang="en-US" sz="2000" dirty="0"/>
              <a:t>Manage Team is the process of tracking team member performance, providing feedback, resolving issues, and managing team changes to optimize project performance. </a:t>
            </a:r>
            <a:endParaRPr sz="2000" dirty="0"/>
          </a:p>
          <a:p>
            <a:pPr marL="342900" indent="-238125">
              <a:buSzPts val="1400"/>
              <a:buChar char="❏"/>
            </a:pPr>
            <a:r>
              <a:rPr lang="en-US" sz="2000" dirty="0"/>
              <a:t>The key benefit of this process is that it influences team behavior, manages conflict, and resolves issues. </a:t>
            </a:r>
            <a:endParaRPr sz="2000" dirty="0"/>
          </a:p>
          <a:p>
            <a:pPr marL="342900" indent="-238125">
              <a:buSzPts val="1400"/>
              <a:buChar char="❏"/>
            </a:pPr>
            <a:r>
              <a:rPr lang="en-US" sz="2000" dirty="0"/>
              <a:t>This process is performed throughout the project</a:t>
            </a:r>
            <a:endParaRPr sz="2000" dirty="0"/>
          </a:p>
        </p:txBody>
      </p:sp>
      <p:pic>
        <p:nvPicPr>
          <p:cNvPr id="485" name="Google Shape;485;p65"/>
          <p:cNvPicPr preferRelativeResize="0"/>
          <p:nvPr/>
        </p:nvPicPr>
        <p:blipFill>
          <a:blip r:embed="rId3">
            <a:alphaModFix/>
          </a:blip>
          <a:stretch>
            <a:fillRect/>
          </a:stretch>
        </p:blipFill>
        <p:spPr>
          <a:xfrm>
            <a:off x="5943601" y="2286000"/>
            <a:ext cx="4284375" cy="2261228"/>
          </a:xfrm>
          <a:prstGeom prst="rect">
            <a:avLst/>
          </a:prstGeom>
          <a:noFill/>
          <a:ln>
            <a:noFill/>
          </a:ln>
        </p:spPr>
      </p:pic>
      <p:sp>
        <p:nvSpPr>
          <p:cNvPr id="3" name="Slide Number Placeholder 2">
            <a:extLst>
              <a:ext uri="{FF2B5EF4-FFF2-40B4-BE49-F238E27FC236}">
                <a16:creationId xmlns:a16="http://schemas.microsoft.com/office/drawing/2014/main" id="{24BD89DF-0AC3-42A7-B76E-A43D45FD3AA9}"/>
              </a:ext>
            </a:extLst>
          </p:cNvPr>
          <p:cNvSpPr>
            <a:spLocks noGrp="1"/>
          </p:cNvSpPr>
          <p:nvPr>
            <p:ph type="sldNum" idx="12"/>
          </p:nvPr>
        </p:nvSpPr>
        <p:spPr/>
        <p:txBody>
          <a:bodyPr/>
          <a:lstStyle/>
          <a:p>
            <a:fld id="{00000000-1234-1234-1234-123412341234}" type="slidenum">
              <a:rPr lang="en-US" smtClean="0"/>
              <a:pPr/>
              <a:t>381</a:t>
            </a:fld>
            <a:endParaRPr lang="en-US"/>
          </a:p>
        </p:txBody>
      </p:sp>
    </p:spTree>
    <p:extLst>
      <p:ext uri="{BB962C8B-B14F-4D97-AF65-F5344CB8AC3E}">
        <p14:creationId xmlns:p14="http://schemas.microsoft.com/office/powerpoint/2010/main" val="36523350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6"/>
          <p:cNvSpPr txBox="1">
            <a:spLocks noGrp="1"/>
          </p:cNvSpPr>
          <p:nvPr>
            <p:ph type="title"/>
          </p:nvPr>
        </p:nvSpPr>
        <p:spPr>
          <a:xfrm>
            <a:off x="2308820" y="564320"/>
            <a:ext cx="7624544" cy="108810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4800"/>
            </a:pPr>
            <a:r>
              <a:rPr lang="en-US" dirty="0"/>
              <a:t>Resource Management - M&amp;C</a:t>
            </a:r>
            <a:endParaRPr dirty="0"/>
          </a:p>
          <a:p>
            <a:pPr>
              <a:spcBef>
                <a:spcPts val="0"/>
              </a:spcBef>
              <a:buClr>
                <a:srgbClr val="3F3F3F"/>
              </a:buClr>
              <a:buSzPts val="4800"/>
            </a:pPr>
            <a:r>
              <a:rPr lang="en-US" dirty="0"/>
              <a:t>Control Resources</a:t>
            </a:r>
            <a:endParaRPr dirty="0"/>
          </a:p>
        </p:txBody>
      </p:sp>
      <p:sp>
        <p:nvSpPr>
          <p:cNvPr id="491" name="Google Shape;491;p66"/>
          <p:cNvSpPr txBox="1"/>
          <p:nvPr/>
        </p:nvSpPr>
        <p:spPr>
          <a:xfrm>
            <a:off x="1565694" y="1765540"/>
            <a:ext cx="4044262" cy="4328000"/>
          </a:xfrm>
          <a:prstGeom prst="rect">
            <a:avLst/>
          </a:prstGeom>
          <a:noFill/>
          <a:ln>
            <a:noFill/>
          </a:ln>
        </p:spPr>
        <p:txBody>
          <a:bodyPr spcFirstLastPara="1" wrap="square" lIns="68569" tIns="68569" rIns="68569" bIns="68569" anchor="t" anchorCtr="0">
            <a:noAutofit/>
          </a:bodyPr>
          <a:lstStyle/>
          <a:p>
            <a:pPr marL="342900" indent="-238125">
              <a:buSzPts val="1400"/>
              <a:buChar char="❏"/>
            </a:pPr>
            <a:r>
              <a:rPr lang="en-US" dirty="0"/>
              <a:t>Control Resources is the process of ensuring that the </a:t>
            </a:r>
            <a:r>
              <a:rPr lang="en-US" dirty="0">
                <a:highlight>
                  <a:srgbClr val="FFFF00"/>
                </a:highlight>
              </a:rPr>
              <a:t>physical resources assigned and allocated to the project are available as planned</a:t>
            </a:r>
            <a:r>
              <a:rPr lang="en-US" dirty="0"/>
              <a:t>, as well as monitoring the planned versus actual utilization of resources and taking corrective action as necessary. </a:t>
            </a:r>
            <a:endParaRPr lang="en-US"/>
          </a:p>
          <a:p>
            <a:pPr marL="342900" indent="-238125">
              <a:buSzPts val="1400"/>
              <a:buChar char="❏"/>
            </a:pPr>
            <a:r>
              <a:rPr lang="en-US" dirty="0"/>
              <a:t>The key benefit of this process is ensuring that the assigned resources are available to the project at the right time and in the right place and are released when no longer needed. </a:t>
            </a:r>
            <a:endParaRPr/>
          </a:p>
          <a:p>
            <a:pPr marL="342900" indent="-238125">
              <a:buSzPts val="1400"/>
              <a:buChar char="❏"/>
            </a:pPr>
            <a:r>
              <a:rPr lang="en-US" dirty="0"/>
              <a:t>This process is performed throughout the project.</a:t>
            </a:r>
            <a:endParaRPr/>
          </a:p>
        </p:txBody>
      </p:sp>
      <p:pic>
        <p:nvPicPr>
          <p:cNvPr id="492" name="Google Shape;492;p66"/>
          <p:cNvPicPr preferRelativeResize="0"/>
          <p:nvPr/>
        </p:nvPicPr>
        <p:blipFill>
          <a:blip r:embed="rId3">
            <a:alphaModFix/>
          </a:blip>
          <a:stretch>
            <a:fillRect/>
          </a:stretch>
        </p:blipFill>
        <p:spPr>
          <a:xfrm>
            <a:off x="5839608" y="2110206"/>
            <a:ext cx="4705294" cy="2861900"/>
          </a:xfrm>
          <a:prstGeom prst="rect">
            <a:avLst/>
          </a:prstGeom>
          <a:noFill/>
          <a:ln>
            <a:noFill/>
          </a:ln>
        </p:spPr>
      </p:pic>
      <p:sp>
        <p:nvSpPr>
          <p:cNvPr id="3" name="Slide Number Placeholder 2">
            <a:extLst>
              <a:ext uri="{FF2B5EF4-FFF2-40B4-BE49-F238E27FC236}">
                <a16:creationId xmlns:a16="http://schemas.microsoft.com/office/drawing/2014/main" id="{EF53952A-D7F6-4713-8EA8-ECCE1AA3A5CD}"/>
              </a:ext>
            </a:extLst>
          </p:cNvPr>
          <p:cNvSpPr>
            <a:spLocks noGrp="1"/>
          </p:cNvSpPr>
          <p:nvPr>
            <p:ph type="sldNum" idx="12"/>
          </p:nvPr>
        </p:nvSpPr>
        <p:spPr/>
        <p:txBody>
          <a:bodyPr/>
          <a:lstStyle/>
          <a:p>
            <a:fld id="{00000000-1234-1234-1234-123412341234}" type="slidenum">
              <a:rPr lang="en-US" smtClean="0"/>
              <a:pPr/>
              <a:t>382</a:t>
            </a:fld>
            <a:endParaRPr lang="en-US"/>
          </a:p>
        </p:txBody>
      </p:sp>
    </p:spTree>
    <p:extLst>
      <p:ext uri="{BB962C8B-B14F-4D97-AF65-F5344CB8AC3E}">
        <p14:creationId xmlns:p14="http://schemas.microsoft.com/office/powerpoint/2010/main" val="35984833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 7- Quiz on Nearpod</a:t>
            </a:r>
          </a:p>
        </p:txBody>
      </p:sp>
      <p:sp>
        <p:nvSpPr>
          <p:cNvPr id="3" name="Text Placeholder 2"/>
          <p:cNvSpPr>
            <a:spLocks noGrp="1"/>
          </p:cNvSpPr>
          <p:nvPr>
            <p:ph type="body" idx="1"/>
          </p:nvPr>
        </p:nvSpPr>
        <p:spPr/>
        <p:txBody>
          <a:bodyPr/>
          <a:lstStyle/>
          <a:p>
            <a:r>
              <a:rPr lang="en-US" dirty="0"/>
              <a:t>Acquire and control resources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383</a:t>
            </a:fld>
            <a:endParaRPr lang="en-US" dirty="0"/>
          </a:p>
        </p:txBody>
      </p:sp>
    </p:spTree>
    <p:extLst>
      <p:ext uri="{BB962C8B-B14F-4D97-AF65-F5344CB8AC3E}">
        <p14:creationId xmlns:p14="http://schemas.microsoft.com/office/powerpoint/2010/main" val="257160622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85801"/>
            <a:ext cx="6858000" cy="993557"/>
          </a:xfrm>
        </p:spPr>
        <p:txBody>
          <a:bodyPr>
            <a:normAutofit/>
          </a:bodyPr>
          <a:lstStyle/>
          <a:p>
            <a:r>
              <a:rPr lang="en-US" sz="4000" spc="-5" dirty="0">
                <a:solidFill>
                  <a:srgbClr val="000000"/>
                </a:solidFill>
              </a:rPr>
              <a:t>Summary</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438400" y="1885119"/>
            <a:ext cx="7924800" cy="4306870"/>
          </a:xfrm>
        </p:spPr>
        <p:txBody>
          <a:bodyPr>
            <a:noAutofit/>
          </a:bodyPr>
          <a:lstStyle/>
          <a:p>
            <a:pPr algn="just">
              <a:buFont typeface="Wingdings" panose="05000000000000000000" pitchFamily="2" charset="2"/>
              <a:buChar char="q"/>
            </a:pPr>
            <a:r>
              <a:rPr lang="en-US" dirty="0"/>
              <a:t>Project resource management is an important aspect of project management that involves planning, managing and controlling all the types of resources in project management.</a:t>
            </a:r>
          </a:p>
          <a:p>
            <a:pPr algn="just">
              <a:buFont typeface="Wingdings" panose="05000000000000000000" pitchFamily="2" charset="2"/>
              <a:buChar char="q"/>
            </a:pPr>
            <a:r>
              <a:rPr lang="en-US"/>
              <a:t>Estimate </a:t>
            </a:r>
            <a:r>
              <a:rPr lang="en-US" dirty="0"/>
              <a:t>activity resources is found in the project resources management knowledge area and planning activity group.</a:t>
            </a:r>
          </a:p>
          <a:p>
            <a:pPr algn="just">
              <a:buFont typeface="Wingdings" panose="05000000000000000000" pitchFamily="2" charset="2"/>
              <a:buChar char="q"/>
            </a:pPr>
            <a:r>
              <a:rPr lang="en-US" dirty="0"/>
              <a:t>Failure to efficiently manage the team and physical resources can lead to PROJECT FAILURE.</a:t>
            </a:r>
          </a:p>
          <a:p>
            <a:pPr marL="0" indent="0" algn="just">
              <a:buNone/>
            </a:pPr>
            <a:endParaRPr lang="en-US" b="1" dirty="0"/>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448800" y="5867400"/>
            <a:ext cx="1219200" cy="457200"/>
          </a:xfrm>
          <a:prstGeom prst="rect">
            <a:avLst/>
          </a:prstGeom>
        </p:spPr>
      </p:pic>
    </p:spTree>
    <p:extLst>
      <p:ext uri="{BB962C8B-B14F-4D97-AF65-F5344CB8AC3E}">
        <p14:creationId xmlns:p14="http://schemas.microsoft.com/office/powerpoint/2010/main" val="776873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a:t>End of Lesson Checklist</a:t>
            </a:r>
          </a:p>
        </p:txBody>
      </p:sp>
      <p:sp>
        <p:nvSpPr>
          <p:cNvPr id="4" name="Date Placeholder 3"/>
          <p:cNvSpPr>
            <a:spLocks noGrp="1"/>
          </p:cNvSpPr>
          <p:nvPr>
            <p:ph type="dt" sz="half" idx="10"/>
          </p:nvPr>
        </p:nvSpPr>
        <p:spPr>
          <a:xfrm>
            <a:off x="2346961" y="6459786"/>
            <a:ext cx="1854203" cy="365125"/>
          </a:xfrm>
        </p:spPr>
        <p:txBody>
          <a:bodyPr>
            <a:normAutofit/>
          </a:bodyPr>
          <a:lstStyle/>
          <a:p>
            <a:pPr defTabSz="457200">
              <a:spcAft>
                <a:spcPts val="600"/>
              </a:spcAft>
              <a:defRPr/>
            </a:pPr>
            <a:fld id="{74CFA750-3F1A-41D7-B528-AA96135E3DBF}" type="datetime1">
              <a:rPr lang="en-US" sz="900">
                <a:solidFill>
                  <a:srgbClr val="FFFFFF"/>
                </a:solidFill>
                <a:latin typeface="Tw Cen MT" panose="020B0602020104020603"/>
              </a:rPr>
              <a:pPr defTabSz="457200">
                <a:spcAft>
                  <a:spcPts val="600"/>
                </a:spcAft>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a:xfrm>
            <a:off x="8949344" y="6459786"/>
            <a:ext cx="984019" cy="365125"/>
          </a:xfrm>
        </p:spPr>
        <p:txBody>
          <a:bodyPr>
            <a:normAutofit/>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385</a:t>
            </a:fld>
            <a:endParaRPr lang="en-US" sz="1050">
              <a:solidFill>
                <a:srgbClr val="FFFFFF"/>
              </a:solidFill>
              <a:latin typeface="Tw Cen MT" panose="020B0602020104020603"/>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defRPr/>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solidFill>
                <a:srgbClr val="000000"/>
              </a:solidFill>
            </a:endParaRPr>
          </a:p>
          <a:p>
            <a:pPr>
              <a:spcAft>
                <a:spcPts val="600"/>
              </a:spcAft>
              <a:defRPr/>
            </a:pPr>
            <a:endParaRPr lang="en-US" altLang="en-US">
              <a:solidFill>
                <a:srgbClr val="000000"/>
              </a:solidFill>
            </a:endParaRPr>
          </a:p>
        </p:txBody>
      </p:sp>
      <p:graphicFrame>
        <p:nvGraphicFramePr>
          <p:cNvPr id="23" name="Content Placeholder 6"/>
          <p:cNvGraphicFramePr>
            <a:graphicFrameLocks noGrp="1"/>
          </p:cNvGraphicFramePr>
          <p:nvPr>
            <p:ph idx="1"/>
          </p:nvPr>
        </p:nvGraphicFramePr>
        <p:xfrm>
          <a:off x="2383854" y="2098515"/>
          <a:ext cx="7469536" cy="3786084"/>
        </p:xfrm>
        <a:graphic>
          <a:graphicData uri="http://schemas.openxmlformats.org/drawingml/2006/table">
            <a:tbl>
              <a:tblPr firstRow="1" bandRow="1">
                <a:noFill/>
              </a:tblPr>
              <a:tblGrid>
                <a:gridCol w="5320433">
                  <a:extLst>
                    <a:ext uri="{9D8B030D-6E8A-4147-A177-3AD203B41FA5}">
                      <a16:colId xmlns:a16="http://schemas.microsoft.com/office/drawing/2014/main" val="1210384767"/>
                    </a:ext>
                  </a:extLst>
                </a:gridCol>
                <a:gridCol w="2149103">
                  <a:extLst>
                    <a:ext uri="{9D8B030D-6E8A-4147-A177-3AD203B41FA5}">
                      <a16:colId xmlns:a16="http://schemas.microsoft.com/office/drawing/2014/main" val="2424342851"/>
                    </a:ext>
                  </a:extLst>
                </a:gridCol>
              </a:tblGrid>
              <a:tr h="631014">
                <a:tc>
                  <a:txBody>
                    <a:bodyPr/>
                    <a:lstStyle/>
                    <a:p>
                      <a:pPr algn="l" fontAlgn="base"/>
                      <a:r>
                        <a:rPr lang="en-US" sz="1800" b="1" i="0">
                          <a:solidFill>
                            <a:srgbClr val="FFFFFF"/>
                          </a:solidFill>
                          <a:effectLst/>
                          <a:latin typeface="Tw Cen MT" panose="020B0602020104020603" pitchFamily="34" charset="0"/>
                        </a:rPr>
                        <a:t>Task​</a:t>
                      </a:r>
                      <a:endParaRPr lang="en-US" sz="1800" b="1" i="0">
                        <a:solidFill>
                          <a:srgbClr val="FFFFFF"/>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ase"/>
                      <a:r>
                        <a:rPr lang="en-US" sz="1800" b="1" i="0">
                          <a:solidFill>
                            <a:srgbClr val="FFFFFF"/>
                          </a:solidFill>
                          <a:effectLst/>
                          <a:latin typeface="Tw Cen MT" panose="020B0602020104020603" pitchFamily="34" charset="0"/>
                        </a:rPr>
                        <a:t>Status​</a:t>
                      </a:r>
                      <a:endParaRPr lang="en-US" sz="1800" b="1" i="0">
                        <a:solidFill>
                          <a:srgbClr val="FFFFFF"/>
                        </a:solidFill>
                        <a:effectLst/>
                      </a:endParaRPr>
                    </a:p>
                  </a:txBody>
                  <a:tcPr marL="266173" marR="159703" marT="159703" marB="1597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017006333"/>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Review slides​</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011584910"/>
                  </a:ext>
                </a:extLst>
              </a:tr>
              <a:tr h="631014">
                <a:tc>
                  <a:txBody>
                    <a:bodyPr/>
                    <a:lstStyle/>
                    <a:p>
                      <a:pPr algn="l" fontAlgn="base"/>
                      <a:r>
                        <a:rPr lang="en-US" sz="1800" b="0" i="0">
                          <a:solidFill>
                            <a:schemeClr val="tx1">
                              <a:lumMod val="85000"/>
                              <a:lumOff val="15000"/>
                            </a:schemeClr>
                          </a:solidFill>
                          <a:effectLst/>
                          <a:latin typeface="Tw Cen MT"/>
                        </a:rPr>
                        <a:t>Complete Independent Learning ​</a:t>
                      </a: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359906951"/>
                  </a:ext>
                </a:extLst>
              </a:tr>
              <a:tr h="631014">
                <a:tc>
                  <a:txBody>
                    <a:bodyPr/>
                    <a:lstStyle/>
                    <a:p>
                      <a:pPr algn="l" fontAlgn="base"/>
                      <a:r>
                        <a:rPr lang="en-US" sz="1800" b="0" i="0" dirty="0">
                          <a:solidFill>
                            <a:schemeClr val="tx1">
                              <a:lumMod val="85000"/>
                              <a:lumOff val="15000"/>
                            </a:schemeClr>
                          </a:solidFill>
                          <a:effectLst/>
                          <a:latin typeface="Tw Cen MT" panose="020B0602020104020603" pitchFamily="34" charset="0"/>
                        </a:rPr>
                        <a:t>Complete Self-assessments in </a:t>
                      </a:r>
                      <a:r>
                        <a:rPr lang="en-US" sz="1800" b="0" i="0" dirty="0" err="1">
                          <a:solidFill>
                            <a:schemeClr val="tx1">
                              <a:lumMod val="85000"/>
                              <a:lumOff val="15000"/>
                            </a:schemeClr>
                          </a:solidFill>
                          <a:effectLst/>
                          <a:latin typeface="Tw Cen MT" panose="020B0602020104020603" pitchFamily="34" charset="0"/>
                        </a:rPr>
                        <a:t>BBlearn</a:t>
                      </a:r>
                      <a:r>
                        <a:rPr lang="en-US" sz="1800" b="0" i="0" dirty="0">
                          <a:solidFill>
                            <a:schemeClr val="tx1">
                              <a:lumMod val="85000"/>
                              <a:lumOff val="15000"/>
                            </a:schemeClr>
                          </a:solidFill>
                          <a:effectLst/>
                          <a:latin typeface="Tw Cen MT" panose="020B0602020104020603" pitchFamily="34" charset="0"/>
                        </a:rPr>
                        <a:t>​</a:t>
                      </a:r>
                      <a:endParaRPr lang="en-US" sz="1800" b="0" i="0" dirty="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550342116"/>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t>
                      </a:r>
                      <a:r>
                        <a:rPr lang="en-US" sz="1800" b="0" i="0" err="1">
                          <a:solidFill>
                            <a:schemeClr val="tx1">
                              <a:lumMod val="85000"/>
                              <a:lumOff val="15000"/>
                            </a:schemeClr>
                          </a:solidFill>
                          <a:effectLst/>
                          <a:latin typeface="Tw Cen MT" panose="020B0602020104020603" pitchFamily="34" charset="0"/>
                        </a:rPr>
                        <a:t>Kahoot</a:t>
                      </a:r>
                      <a:r>
                        <a:rPr lang="en-US" sz="1800" b="0" i="0">
                          <a:solidFill>
                            <a:schemeClr val="tx1">
                              <a:lumMod val="85000"/>
                              <a:lumOff val="15000"/>
                            </a:schemeClr>
                          </a:solidFill>
                          <a:effectLst/>
                          <a:latin typeface="Tw Cen MT" panose="020B0602020104020603" pitchFamily="34" charset="0"/>
                        </a:rPr>
                        <a:t> Quiz​</a:t>
                      </a:r>
                      <a:endParaRPr lang="en-US" sz="1800" b="0" i="0">
                        <a:solidFill>
                          <a:schemeClr val="tx1">
                            <a:lumMod val="85000"/>
                            <a:lumOff val="15000"/>
                          </a:schemeClr>
                        </a:solidFill>
                        <a:effectLst/>
                      </a:endParaRP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1173620"/>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Activity​</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auto"/>
                      <a:r>
                        <a:rPr lang="en-US" sz="1800" b="0" i="0" dirty="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8333898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43FE-F827-1A48-805C-418630CCB268}"/>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2D39F634-EE3E-A341-8B2C-08BA33DCC55F}"/>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0777922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1" y="1600200"/>
            <a:ext cx="8117151" cy="2670048"/>
          </a:xfrm>
          <a:solidFill>
            <a:schemeClr val="bg1"/>
          </a:solidFill>
        </p:spPr>
        <p:txBody>
          <a:bodyPr>
            <a:normAutofit/>
          </a:bodyPr>
          <a:lstStyle/>
          <a:p>
            <a:pPr>
              <a:lnSpc>
                <a:spcPct val="100000"/>
              </a:lnSpc>
              <a:spcBef>
                <a:spcPts val="1270"/>
              </a:spcBef>
            </a:pPr>
            <a:r>
              <a:rPr lang="en-US" dirty="0">
                <a:solidFill>
                  <a:srgbClr val="000000">
                    <a:lumMod val="85000"/>
                    <a:lumOff val="15000"/>
                  </a:srgbClr>
                </a:solidFill>
              </a:rPr>
              <a:t>Project Cost Management</a:t>
            </a:r>
            <a:endParaRPr lang="en-US" sz="3600" dirty="0">
              <a:latin typeface="Arial"/>
              <a:cs typeface="Arial"/>
            </a:endParaRPr>
          </a:p>
        </p:txBody>
      </p:sp>
      <p:pic>
        <p:nvPicPr>
          <p:cNvPr id="4" name="Picture 3"/>
          <p:cNvPicPr>
            <a:picLocks noChangeAspect="1"/>
          </p:cNvPicPr>
          <p:nvPr/>
        </p:nvPicPr>
        <p:blipFill>
          <a:blip r:embed="rId2"/>
          <a:stretch>
            <a:fillRect/>
          </a:stretch>
        </p:blipFill>
        <p:spPr>
          <a:xfrm>
            <a:off x="8991601" y="5638801"/>
            <a:ext cx="772121" cy="321821"/>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Prepared by: Dr. Shanubhog Raghu, Reviewed by: Baraa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a:t>
            </a:r>
            <a:r>
              <a:rPr lang="en-US" sz="1000" dirty="0">
                <a:solidFill>
                  <a:schemeClr val="bg1"/>
                </a:solidFill>
              </a:rPr>
              <a:t>Sixth edition, Project Management Institute, Inc. 2017</a:t>
            </a:r>
          </a:p>
        </p:txBody>
      </p:sp>
    </p:spTree>
    <p:extLst>
      <p:ext uri="{BB962C8B-B14F-4D97-AF65-F5344CB8AC3E}">
        <p14:creationId xmlns:p14="http://schemas.microsoft.com/office/powerpoint/2010/main" val="2248778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39" y="1141325"/>
          <a:ext cx="7589518" cy="2844578"/>
        </p:xfrm>
        <a:graphic>
          <a:graphicData uri="http://schemas.openxmlformats.org/drawingml/2006/table">
            <a:tbl>
              <a:tblPr firstRow="1" bandRow="1">
                <a:tableStyleId>{F5AB1C69-6EDB-4FF4-983F-18BD219EF322}</a:tableStyleId>
              </a:tblPr>
              <a:tblGrid>
                <a:gridCol w="1198756">
                  <a:extLst>
                    <a:ext uri="{9D8B030D-6E8A-4147-A177-3AD203B41FA5}">
                      <a16:colId xmlns:a16="http://schemas.microsoft.com/office/drawing/2014/main" val="3534627902"/>
                    </a:ext>
                  </a:extLst>
                </a:gridCol>
                <a:gridCol w="147096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30-July-2020</a:t>
                      </a:r>
                    </a:p>
                  </a:txBody>
                  <a:tcPr marL="119520" marR="119520" marT="59760" marB="59760"/>
                </a:tc>
                <a:tc>
                  <a:txBody>
                    <a:bodyPr/>
                    <a:lstStyle/>
                    <a:p>
                      <a:r>
                        <a:rPr lang="en-US" sz="2400" baseline="0" dirty="0"/>
                        <a:t>Reorganized Content</a:t>
                      </a:r>
                    </a:p>
                    <a:p>
                      <a:r>
                        <a:rPr lang="en-US" sz="2400" baseline="0" dirty="0"/>
                        <a:t>Improved slides</a:t>
                      </a:r>
                    </a:p>
                    <a:p>
                      <a:r>
                        <a:rPr lang="en-US" sz="2400" baseline="0" dirty="0"/>
                        <a:t>Added activity and summary slides</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14193041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893278" y="605896"/>
            <a:ext cx="2313633" cy="5646208"/>
          </a:xfrm>
        </p:spPr>
        <p:txBody>
          <a:bodyPr anchor="ctr">
            <a:normAutofit/>
          </a:bodyPr>
          <a:lstStyle/>
          <a:p>
            <a:pPr eaLnBrk="1" hangingPunct="1"/>
            <a:r>
              <a:rPr lang="en-US" sz="3100">
                <a:solidFill>
                  <a:srgbClr val="FFFFFF"/>
                </a:solidFill>
              </a:rPr>
              <a:t>Project Cost Management</a:t>
            </a:r>
          </a:p>
        </p:txBody>
      </p:sp>
      <p:sp>
        <p:nvSpPr>
          <p:cNvPr id="3075" name="Rectangle 3"/>
          <p:cNvSpPr>
            <a:spLocks noGrp="1" noChangeArrowheads="1"/>
          </p:cNvSpPr>
          <p:nvPr>
            <p:ph type="body" idx="1"/>
          </p:nvPr>
        </p:nvSpPr>
        <p:spPr>
          <a:xfrm>
            <a:off x="5080513" y="605896"/>
            <a:ext cx="4810247" cy="5646208"/>
          </a:xfrm>
        </p:spPr>
        <p:txBody>
          <a:bodyPr anchor="ctr">
            <a:normAutofit/>
          </a:bodyPr>
          <a:lstStyle/>
          <a:p>
            <a:pPr eaLnBrk="1" hangingPunct="1">
              <a:buFont typeface="Wingdings" panose="05000000000000000000" pitchFamily="2" charset="2"/>
              <a:buChar char="q"/>
            </a:pPr>
            <a:r>
              <a:rPr lang="en-US" b="1"/>
              <a:t>Overview of Project Cost Management KA</a:t>
            </a:r>
          </a:p>
          <a:p>
            <a:pPr eaLnBrk="1" hangingPunct="1">
              <a:buFont typeface="Wingdings" panose="05000000000000000000" pitchFamily="2" charset="2"/>
              <a:buChar char="q"/>
            </a:pPr>
            <a:r>
              <a:rPr lang="en-US" b="1"/>
              <a:t>What is Project Cost Management?</a:t>
            </a:r>
          </a:p>
          <a:p>
            <a:pPr eaLnBrk="1" hangingPunct="1">
              <a:buFont typeface="Wingdings" panose="05000000000000000000" pitchFamily="2" charset="2"/>
              <a:buChar char="q"/>
            </a:pPr>
            <a:r>
              <a:rPr lang="en-US" b="1"/>
              <a:t>Plan Cost Management</a:t>
            </a:r>
          </a:p>
          <a:p>
            <a:pPr eaLnBrk="1" hangingPunct="1">
              <a:buFont typeface="Wingdings" panose="05000000000000000000" pitchFamily="2" charset="2"/>
              <a:buChar char="q"/>
            </a:pPr>
            <a:r>
              <a:rPr lang="en-US" b="1"/>
              <a:t>Estimate Costs</a:t>
            </a:r>
          </a:p>
          <a:p>
            <a:pPr eaLnBrk="1" hangingPunct="1">
              <a:buFont typeface="Wingdings" panose="05000000000000000000" pitchFamily="2" charset="2"/>
              <a:buChar char="q"/>
            </a:pPr>
            <a:r>
              <a:rPr lang="en-US" b="1"/>
              <a:t>Determine Budget</a:t>
            </a:r>
          </a:p>
          <a:p>
            <a:pPr eaLnBrk="1" hangingPunct="1">
              <a:buFont typeface="Wingdings" panose="05000000000000000000" pitchFamily="2" charset="2"/>
              <a:buChar char="q"/>
            </a:pPr>
            <a:r>
              <a:rPr lang="en-US" b="1"/>
              <a:t>Control Costs</a:t>
            </a:r>
          </a:p>
          <a:p>
            <a:pPr eaLnBrk="1" hangingPunct="1"/>
            <a:endParaRPr lang="en-US" b="1"/>
          </a:p>
        </p:txBody>
      </p:sp>
    </p:spTree>
    <p:extLst>
      <p:ext uri="{BB962C8B-B14F-4D97-AF65-F5344CB8AC3E}">
        <p14:creationId xmlns:p14="http://schemas.microsoft.com/office/powerpoint/2010/main" val="91744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438400" y="0"/>
            <a:ext cx="8229600" cy="1712486"/>
          </a:xfrm>
        </p:spPr>
        <p:txBody>
          <a:bodyPr>
            <a:normAutofit/>
          </a:bodyPr>
          <a:lstStyle/>
          <a:p>
            <a:pPr eaLnBrk="1" hangingPunct="1"/>
            <a:r>
              <a:rPr lang="en-US" altLang="en-US" sz="3200" dirty="0">
                <a:latin typeface="Trebuchet MS" panose="020B0603020202020204" pitchFamily="34" charset="0"/>
              </a:rPr>
              <a:t>Balanced Matrix Org Chart</a:t>
            </a:r>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4" y="1868061"/>
            <a:ext cx="7037515" cy="430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C:\Users\byousuf1\AppData\Local\Microsoft\Windows\Temporary Internet Files\Content.IE5\49CVKKZQ\MC90014213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613" y="4972050"/>
            <a:ext cx="10795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59916975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Cost Management</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q"/>
            </a:pPr>
            <a:r>
              <a:rPr lang="en-US" dirty="0"/>
              <a:t> is primarily concerned with the cost of the resources needed to complete project activities.</a:t>
            </a:r>
          </a:p>
          <a:p>
            <a:pPr>
              <a:buFont typeface="Wingdings" panose="05000000000000000000" pitchFamily="2" charset="2"/>
              <a:buChar char="q"/>
            </a:pPr>
            <a:r>
              <a:rPr lang="en-US" dirty="0"/>
              <a:t>Project Cost Management should consider:</a:t>
            </a:r>
          </a:p>
          <a:p>
            <a:pPr lvl="1" algn="just">
              <a:buFont typeface="Wingdings" panose="05000000000000000000" pitchFamily="2" charset="2"/>
              <a:buChar char="ü"/>
            </a:pPr>
            <a:r>
              <a:rPr lang="en-US" i="1" dirty="0">
                <a:effectLst>
                  <a:outerShdw blurRad="38100" dist="38100" dir="2700000" algn="tl">
                    <a:srgbClr val="000000">
                      <a:alpha val="43137"/>
                    </a:srgbClr>
                  </a:outerShdw>
                </a:effectLst>
              </a:rPr>
              <a:t>the effect of project decisions on the subsequent recurring cost of using, maintaining, and supporting the product, service, or result of the project.</a:t>
            </a:r>
            <a:r>
              <a:rPr lang="en-US" dirty="0"/>
              <a:t> For example, limiting the number of design reviews can reduce the cost of the project but could increase the resulting product’s operating costs.</a:t>
            </a:r>
          </a:p>
          <a:p>
            <a:pPr lvl="1">
              <a:buFont typeface="Wingdings" panose="05000000000000000000" pitchFamily="2" charset="2"/>
              <a:buChar char="ü"/>
            </a:pPr>
            <a:r>
              <a:rPr lang="en-US" sz="2000" i="1" dirty="0">
                <a:effectLst>
                  <a:outerShdw blurRad="38100" dist="38100" dir="2700000" algn="tl">
                    <a:srgbClr val="000000">
                      <a:alpha val="43137"/>
                    </a:srgbClr>
                  </a:outerShdw>
                </a:effectLst>
              </a:rPr>
              <a:t>Another aspect of cost management is recognizing that different stakeholders measure project costs in different ways and at different times.</a:t>
            </a:r>
          </a:p>
          <a:p>
            <a:pPr lvl="1">
              <a:buFont typeface="Wingdings" panose="05000000000000000000" pitchFamily="2" charset="2"/>
              <a:buChar char="ü"/>
            </a:pPr>
            <a:r>
              <a:rPr lang="en-US" sz="2000" i="1" dirty="0">
                <a:effectLst>
                  <a:outerShdw blurRad="38100" dist="38100" dir="2700000" algn="tl">
                    <a:srgbClr val="000000">
                      <a:alpha val="43137"/>
                    </a:srgbClr>
                  </a:outerShdw>
                </a:effectLst>
              </a:rPr>
              <a:t>Cost management is tailored to the requirements of the organization and the development methodology used (agile Vs SDLC Waterfall)</a:t>
            </a:r>
          </a:p>
          <a:p>
            <a:r>
              <a:rPr lang="en-US" dirty="0"/>
              <a:t> </a:t>
            </a:r>
          </a:p>
        </p:txBody>
      </p:sp>
    </p:spTree>
    <p:extLst>
      <p:ext uri="{BB962C8B-B14F-4D97-AF65-F5344CB8AC3E}">
        <p14:creationId xmlns:p14="http://schemas.microsoft.com/office/powerpoint/2010/main" val="270108129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6"/>
            <a:ext cx="2313633" cy="2103875"/>
          </a:xfrm>
        </p:spPr>
        <p:txBody>
          <a:bodyPr>
            <a:normAutofit/>
          </a:bodyPr>
          <a:lstStyle/>
          <a:p>
            <a:r>
              <a:rPr lang="en-US" sz="3100">
                <a:solidFill>
                  <a:srgbClr val="FFFFFF"/>
                </a:solidFill>
              </a:rPr>
              <a:t>Project Cost Management processes</a:t>
            </a:r>
          </a:p>
        </p:txBody>
      </p:sp>
      <p:sp>
        <p:nvSpPr>
          <p:cNvPr id="8" name="Content Placeholder 7">
            <a:extLst>
              <a:ext uri="{FF2B5EF4-FFF2-40B4-BE49-F238E27FC236}">
                <a16:creationId xmlns:a16="http://schemas.microsoft.com/office/drawing/2014/main" id="{6811D7C6-8431-4211-BBC5-BA05858C9993}"/>
              </a:ext>
            </a:extLst>
          </p:cNvPr>
          <p:cNvSpPr>
            <a:spLocks noGrp="1"/>
          </p:cNvSpPr>
          <p:nvPr>
            <p:ph idx="1"/>
          </p:nvPr>
        </p:nvSpPr>
        <p:spPr>
          <a:xfrm>
            <a:off x="1893279" y="2653801"/>
            <a:ext cx="2313633" cy="3335519"/>
          </a:xfrm>
        </p:spPr>
        <p:txBody>
          <a:bodyPr>
            <a:normAutofit/>
          </a:bodyPr>
          <a:lstStyle/>
          <a:p>
            <a:endParaRPr lang="en-US" sz="1300">
              <a:solidFill>
                <a:srgbClr val="FFFFFF"/>
              </a:solidFill>
            </a:endParaRPr>
          </a:p>
        </p:txBody>
      </p:sp>
      <p:pic>
        <p:nvPicPr>
          <p:cNvPr id="4" name="Content Placeholder 3"/>
          <p:cNvPicPr>
            <a:picLocks noChangeAspect="1"/>
          </p:cNvPicPr>
          <p:nvPr/>
        </p:nvPicPr>
        <p:blipFill rotWithShape="1">
          <a:blip r:embed="rId2"/>
          <a:srcRect l="5791" r="2286"/>
          <a:stretch/>
        </p:blipFill>
        <p:spPr>
          <a:xfrm>
            <a:off x="4580282" y="10"/>
            <a:ext cx="6083454" cy="6857990"/>
          </a:xfrm>
          <a:prstGeom prst="rect">
            <a:avLst/>
          </a:prstGeom>
        </p:spPr>
      </p:pic>
    </p:spTree>
    <p:extLst>
      <p:ext uri="{BB962C8B-B14F-4D97-AF65-F5344CB8AC3E}">
        <p14:creationId xmlns:p14="http://schemas.microsoft.com/office/powerpoint/2010/main" val="31155569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Cost Management Mind Map</a:t>
            </a:r>
          </a:p>
        </p:txBody>
      </p:sp>
      <p:graphicFrame>
        <p:nvGraphicFramePr>
          <p:cNvPr id="4" name="Diagram 3"/>
          <p:cNvGraphicFramePr/>
          <p:nvPr/>
        </p:nvGraphicFramePr>
        <p:xfrm>
          <a:off x="2133600" y="2057400"/>
          <a:ext cx="7924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437207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PLAN COST MANAGEMENT</a:t>
            </a:r>
            <a:br>
              <a:rPr lang="en-US" dirty="0"/>
            </a:br>
            <a:endParaRPr lang="en-US" dirty="0"/>
          </a:p>
        </p:txBody>
      </p:sp>
      <p:sp>
        <p:nvSpPr>
          <p:cNvPr id="3" name="Content Placeholder 2"/>
          <p:cNvSpPr>
            <a:spLocks noGrp="1"/>
          </p:cNvSpPr>
          <p:nvPr>
            <p:ph idx="1"/>
          </p:nvPr>
        </p:nvSpPr>
        <p:spPr/>
        <p:txBody>
          <a:bodyPr/>
          <a:lstStyle/>
          <a:p>
            <a:r>
              <a:rPr lang="en-US" dirty="0"/>
              <a:t>Plan Cost Management is the process of defining how the project costs will be </a:t>
            </a:r>
            <a:r>
              <a:rPr lang="en-US" b="1" dirty="0">
                <a:solidFill>
                  <a:srgbClr val="FF0000"/>
                </a:solidFill>
              </a:rPr>
              <a:t>estimated, budgeted, managed, monitored, and controlled</a:t>
            </a:r>
            <a:r>
              <a:rPr lang="en-US" dirty="0"/>
              <a:t>. The key benefit of this process is that it provides guidance and direction on how the project costs will be managed throughout the project.</a:t>
            </a:r>
          </a:p>
          <a:p>
            <a:endParaRPr lang="en-US" dirty="0"/>
          </a:p>
          <a:p>
            <a:endParaRPr lang="en-US" dirty="0"/>
          </a:p>
        </p:txBody>
      </p:sp>
      <p:pic>
        <p:nvPicPr>
          <p:cNvPr id="4" name="Picture 3"/>
          <p:cNvPicPr>
            <a:picLocks noChangeAspect="1"/>
          </p:cNvPicPr>
          <p:nvPr/>
        </p:nvPicPr>
        <p:blipFill>
          <a:blip r:embed="rId2"/>
          <a:stretch>
            <a:fillRect/>
          </a:stretch>
        </p:blipFill>
        <p:spPr>
          <a:xfrm>
            <a:off x="1828801" y="3124200"/>
            <a:ext cx="8258175" cy="3067050"/>
          </a:xfrm>
          <a:prstGeom prst="rect">
            <a:avLst/>
          </a:prstGeom>
        </p:spPr>
      </p:pic>
    </p:spTree>
    <p:extLst>
      <p:ext uri="{BB962C8B-B14F-4D97-AF65-F5344CB8AC3E}">
        <p14:creationId xmlns:p14="http://schemas.microsoft.com/office/powerpoint/2010/main" val="34144445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COST MANAGEMENT PLAN</a:t>
            </a:r>
          </a:p>
        </p:txBody>
      </p:sp>
      <p:sp>
        <p:nvSpPr>
          <p:cNvPr id="3" name="Content Placeholder 2"/>
          <p:cNvSpPr>
            <a:spLocks noGrp="1"/>
          </p:cNvSpPr>
          <p:nvPr>
            <p:ph idx="1"/>
          </p:nvPr>
        </p:nvSpPr>
        <p:spPr/>
        <p:txBody>
          <a:bodyPr vert="horz" lIns="0" tIns="45720" rIns="0" bIns="45720" rtlCol="0" anchor="t">
            <a:normAutofit/>
          </a:bodyPr>
          <a:lstStyle/>
          <a:p>
            <a:pPr>
              <a:buFont typeface="Wingdings" panose="05000000000000000000" pitchFamily="2" charset="2"/>
              <a:buChar char="q"/>
            </a:pPr>
            <a:r>
              <a:rPr lang="en-US" dirty="0"/>
              <a:t> Cost Management Plan is a component of the project management plan and describes how the project costs will be planned, structured, and controlled.  </a:t>
            </a:r>
          </a:p>
          <a:p>
            <a:r>
              <a:rPr lang="en-US" dirty="0"/>
              <a:t>For example, the cost management plan can establish the following:</a:t>
            </a:r>
          </a:p>
          <a:p>
            <a:pPr marL="457200" indent="-457200">
              <a:buFont typeface="+mj-lt"/>
              <a:buAutoNum type="arabicPeriod"/>
            </a:pPr>
            <a:r>
              <a:rPr lang="en-US" b="1" dirty="0"/>
              <a:t>Units of measure. </a:t>
            </a:r>
            <a:r>
              <a:rPr lang="en-US" dirty="0"/>
              <a:t>Each unit used in measurements (such as staff hours, staff days, or weeks for time measures; meters, liters, tons, kilometers, or cubic yards for quantity measures; or lump sum in currency form) is defined for each of the resources.</a:t>
            </a:r>
          </a:p>
        </p:txBody>
      </p:sp>
    </p:spTree>
    <p:extLst>
      <p:ext uri="{BB962C8B-B14F-4D97-AF65-F5344CB8AC3E}">
        <p14:creationId xmlns:p14="http://schemas.microsoft.com/office/powerpoint/2010/main" val="36857487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COST MANAGEMENT PLAN</a:t>
            </a:r>
          </a:p>
        </p:txBody>
      </p:sp>
      <p:sp>
        <p:nvSpPr>
          <p:cNvPr id="3" name="Content Placeholder 2"/>
          <p:cNvSpPr>
            <a:spLocks noGrp="1"/>
          </p:cNvSpPr>
          <p:nvPr>
            <p:ph idx="1"/>
          </p:nvPr>
        </p:nvSpPr>
        <p:spPr/>
        <p:txBody>
          <a:bodyPr vert="horz" lIns="0" tIns="45720" rIns="0" bIns="45720" rtlCol="0" anchor="t">
            <a:normAutofit/>
          </a:bodyPr>
          <a:lstStyle/>
          <a:p>
            <a:pPr>
              <a:buFont typeface="Wingdings" panose="05000000000000000000" pitchFamily="2" charset="2"/>
              <a:buChar char="q"/>
            </a:pPr>
            <a:r>
              <a:rPr lang="en-US" dirty="0"/>
              <a:t> For example, the cost management plan can establish the following:</a:t>
            </a:r>
          </a:p>
          <a:p>
            <a:pPr marL="457200" indent="-457200">
              <a:buFont typeface="+mj-lt"/>
              <a:buAutoNum type="arabicPeriod" startAt="2"/>
            </a:pPr>
            <a:r>
              <a:rPr lang="en-US" b="1" dirty="0"/>
              <a:t> Level of precision. </a:t>
            </a:r>
            <a:r>
              <a:rPr lang="en-US" dirty="0"/>
              <a:t>This is the degree to which cost estimates will be rounded up or down (e.g., US$995.59 to US$1,000), based on the scope of the activities and magnitude of the project.</a:t>
            </a:r>
          </a:p>
          <a:p>
            <a:pPr marL="457200" indent="-457200">
              <a:buFont typeface="+mj-lt"/>
              <a:buAutoNum type="arabicPeriod" startAt="3"/>
            </a:pPr>
            <a:r>
              <a:rPr lang="en-US" b="1" dirty="0"/>
              <a:t>Level of accuracy. </a:t>
            </a:r>
            <a:r>
              <a:rPr lang="en-US" dirty="0"/>
              <a:t>The acceptable range (e.g., ±10%) used in determining realistic cost estimates is specified,  and may include an amount for contingencies.</a:t>
            </a:r>
          </a:p>
        </p:txBody>
      </p:sp>
    </p:spTree>
    <p:extLst>
      <p:ext uri="{BB962C8B-B14F-4D97-AF65-F5344CB8AC3E}">
        <p14:creationId xmlns:p14="http://schemas.microsoft.com/office/powerpoint/2010/main" val="39583820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Output: COST MANAGEMENT PLAN</a:t>
            </a:r>
          </a:p>
        </p:txBody>
      </p:sp>
      <p:sp>
        <p:nvSpPr>
          <p:cNvPr id="3" name="Content Placeholder 2"/>
          <p:cNvSpPr>
            <a:spLocks noGrp="1"/>
          </p:cNvSpPr>
          <p:nvPr>
            <p:ph idx="1"/>
          </p:nvPr>
        </p:nvSpPr>
        <p:spPr/>
        <p:txBody>
          <a:bodyPr vert="horz" lIns="0" tIns="45720" rIns="0" bIns="45720" rtlCol="0" anchor="t">
            <a:normAutofit lnSpcReduction="10000"/>
          </a:bodyPr>
          <a:lstStyle/>
          <a:p>
            <a:pPr marL="457200" indent="-457200">
              <a:buFont typeface="+mj-lt"/>
              <a:buAutoNum type="arabicPeriod" startAt="4"/>
            </a:pPr>
            <a:r>
              <a:rPr lang="en-US" b="1" dirty="0"/>
              <a:t>Organizational procedures links. </a:t>
            </a:r>
            <a:r>
              <a:rPr lang="en-US" dirty="0"/>
              <a:t>The work breakdown structure provides the framework for the cost management plan, allowing for consistency with the estimates, budgets, and control of costs. The WBS component used for the project cost accounting is called the control account. Each control account is assigned a unique code or account number(s) that links directly to the performing organization’s accounting system.</a:t>
            </a:r>
          </a:p>
          <a:p>
            <a:pPr marL="457200" indent="-457200">
              <a:buFont typeface="+mj-lt"/>
              <a:buAutoNum type="arabicPeriod" startAt="4"/>
            </a:pPr>
            <a:r>
              <a:rPr lang="en-US" b="1" dirty="0"/>
              <a:t>Control thresholds. </a:t>
            </a:r>
            <a:r>
              <a:rPr lang="en-US" dirty="0"/>
              <a:t>Variance thresholds for monitoring cost performance may be specified to indicate an agreed-upon amount of variation to be allowed before some action needs to be taken. Thresholds are typically expressed as percentage deviations from the baseline plan.  Indicates the variances that are acceptable.</a:t>
            </a:r>
          </a:p>
        </p:txBody>
      </p:sp>
    </p:spTree>
    <p:extLst>
      <p:ext uri="{BB962C8B-B14F-4D97-AF65-F5344CB8AC3E}">
        <p14:creationId xmlns:p14="http://schemas.microsoft.com/office/powerpoint/2010/main" val="10977748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COST MANAGEMENT PLAN</a:t>
            </a:r>
          </a:p>
        </p:txBody>
      </p:sp>
      <p:sp>
        <p:nvSpPr>
          <p:cNvPr id="3" name="Content Placeholder 2"/>
          <p:cNvSpPr>
            <a:spLocks noGrp="1"/>
          </p:cNvSpPr>
          <p:nvPr>
            <p:ph idx="1"/>
          </p:nvPr>
        </p:nvSpPr>
        <p:spPr/>
        <p:txBody>
          <a:bodyPr vert="horz" lIns="0" tIns="45720" rIns="0" bIns="45720" rtlCol="0" anchor="t">
            <a:normAutofit fontScale="77500" lnSpcReduction="20000"/>
          </a:bodyPr>
          <a:lstStyle/>
          <a:p>
            <a:pPr marL="457200" indent="-457200">
              <a:buFont typeface="+mj-lt"/>
              <a:buAutoNum type="arabicPeriod" startAt="6"/>
            </a:pPr>
            <a:r>
              <a:rPr lang="en-US" b="1" dirty="0"/>
              <a:t>Rules of performance measurement. </a:t>
            </a:r>
            <a:r>
              <a:rPr lang="en-US" dirty="0"/>
              <a:t>Earned value management (EVM) rules of performance measurement are set. For example, the cost management plan may:</a:t>
            </a:r>
          </a:p>
          <a:p>
            <a:pPr marL="457200" indent="-457200">
              <a:buFont typeface="Arial" panose="020F0502020204030204" pitchFamily="34" charset="0"/>
              <a:buChar char="•"/>
            </a:pPr>
            <a:r>
              <a:rPr lang="en-US" dirty="0"/>
              <a:t>Define the points in the WBS at which measurement of control accounts will be performed;</a:t>
            </a:r>
          </a:p>
          <a:p>
            <a:pPr marL="457200" indent="-457200"/>
            <a:r>
              <a:rPr lang="en-US" dirty="0"/>
              <a:t>Establish the EVM techniques (e.g., weighted milestones, fixed-formula, percent complete, etc.) to be employed; and Specify tracking methodologies and the EVM computation equations for calculating projected estimate at completion (EAC) forecasts to provide a validity check on the bottom-up EAC.</a:t>
            </a:r>
          </a:p>
          <a:p>
            <a:pPr marL="457200" indent="-457200">
              <a:buFont typeface="+mj-lt"/>
              <a:buAutoNum type="arabicPeriod" startAt="7"/>
            </a:pPr>
            <a:r>
              <a:rPr lang="en-US" sz="2100" b="1" dirty="0"/>
              <a:t>Reporting formats. </a:t>
            </a:r>
            <a:r>
              <a:rPr lang="en-US" dirty="0"/>
              <a:t>The formats and frequency for the various cost reports are defined.</a:t>
            </a:r>
          </a:p>
          <a:p>
            <a:pPr marL="457200" indent="-457200">
              <a:buFont typeface="+mj-lt"/>
              <a:buAutoNum type="arabicPeriod" startAt="8"/>
            </a:pPr>
            <a:r>
              <a:rPr lang="en-US" sz="2100" b="1" dirty="0"/>
              <a:t>Additional details. </a:t>
            </a:r>
            <a:r>
              <a:rPr lang="en-US" dirty="0"/>
              <a:t>Additional details about cost management activities include but are not limited to:</a:t>
            </a:r>
          </a:p>
          <a:p>
            <a:pPr marL="383540" lvl="1">
              <a:buFont typeface="Wingdings" panose="05000000000000000000" pitchFamily="2" charset="2"/>
              <a:buChar char="ü"/>
            </a:pPr>
            <a:r>
              <a:rPr lang="en-US" dirty="0"/>
              <a:t>Description of strategic funding choices,</a:t>
            </a:r>
          </a:p>
          <a:p>
            <a:pPr marL="383540" lvl="1">
              <a:buFont typeface="Wingdings" panose="05000000000000000000" pitchFamily="2" charset="2"/>
              <a:buChar char="ü"/>
            </a:pPr>
            <a:r>
              <a:rPr lang="en-US" dirty="0"/>
              <a:t>Procedure to account for fluctuations in currency exchange rates, and</a:t>
            </a:r>
          </a:p>
          <a:p>
            <a:pPr marL="383540" lvl="1">
              <a:buFont typeface="Wingdings" panose="05000000000000000000" pitchFamily="2" charset="2"/>
              <a:buChar char="ü"/>
            </a:pPr>
            <a:r>
              <a:rPr lang="en-US" dirty="0"/>
              <a:t>Procedure for project cost recording.</a:t>
            </a:r>
          </a:p>
        </p:txBody>
      </p:sp>
    </p:spTree>
    <p:extLst>
      <p:ext uri="{BB962C8B-B14F-4D97-AF65-F5344CB8AC3E}">
        <p14:creationId xmlns:p14="http://schemas.microsoft.com/office/powerpoint/2010/main" val="242979467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Activity1- Quiz on Nearpod</a:t>
            </a:r>
          </a:p>
        </p:txBody>
      </p:sp>
      <p:sp>
        <p:nvSpPr>
          <p:cNvPr id="3" name="Text Placeholder 2"/>
          <p:cNvSpPr>
            <a:spLocks noGrp="1"/>
          </p:cNvSpPr>
          <p:nvPr>
            <p:ph type="body" idx="1"/>
          </p:nvPr>
        </p:nvSpPr>
        <p:spPr/>
        <p:txBody>
          <a:bodyPr/>
          <a:lstStyle/>
          <a:p>
            <a:r>
              <a:rPr lang="en-US" dirty="0"/>
              <a:t>cost management</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398</a:t>
            </a:fld>
            <a:endParaRPr lang="en-US" dirty="0"/>
          </a:p>
        </p:txBody>
      </p:sp>
    </p:spTree>
    <p:extLst>
      <p:ext uri="{BB962C8B-B14F-4D97-AF65-F5344CB8AC3E}">
        <p14:creationId xmlns:p14="http://schemas.microsoft.com/office/powerpoint/2010/main" val="15596791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ACF5-FD2A-48A0-BB41-582866CBECB6}"/>
              </a:ext>
            </a:extLst>
          </p:cNvPr>
          <p:cNvSpPr>
            <a:spLocks noGrp="1"/>
          </p:cNvSpPr>
          <p:nvPr>
            <p:ph type="title"/>
          </p:nvPr>
        </p:nvSpPr>
        <p:spPr>
          <a:xfrm>
            <a:off x="1893278" y="516835"/>
            <a:ext cx="2313633" cy="680518"/>
          </a:xfrm>
        </p:spPr>
        <p:txBody>
          <a:bodyPr vert="horz" lIns="91440" tIns="45720" rIns="91440" bIns="45720" rtlCol="0" anchor="b">
            <a:normAutofit/>
          </a:bodyPr>
          <a:lstStyle/>
          <a:p>
            <a:r>
              <a:rPr lang="en-US" sz="2400" b="1">
                <a:solidFill>
                  <a:srgbClr val="FFFFFF"/>
                </a:solidFill>
              </a:rPr>
              <a:t>ESTIMATE COSTS</a:t>
            </a:r>
            <a:endParaRPr lang="en-US" sz="2400">
              <a:solidFill>
                <a:srgbClr val="FFFFFF"/>
              </a:solidFill>
            </a:endParaRPr>
          </a:p>
        </p:txBody>
      </p:sp>
      <p:sp>
        <p:nvSpPr>
          <p:cNvPr id="6" name="TextBox 5">
            <a:extLst>
              <a:ext uri="{FF2B5EF4-FFF2-40B4-BE49-F238E27FC236}">
                <a16:creationId xmlns:a16="http://schemas.microsoft.com/office/drawing/2014/main" id="{FDB77CD4-5557-488C-BB9D-0BA27681AB99}"/>
              </a:ext>
            </a:extLst>
          </p:cNvPr>
          <p:cNvSpPr txBox="1"/>
          <p:nvPr/>
        </p:nvSpPr>
        <p:spPr>
          <a:xfrm>
            <a:off x="1893278" y="1906179"/>
            <a:ext cx="2601180" cy="4298801"/>
          </a:xfrm>
          <a:prstGeom prst="rect">
            <a:avLst/>
          </a:prstGeom>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nSpc>
                <a:spcPct val="90000"/>
              </a:lnSpc>
              <a:spcAft>
                <a:spcPts val="600"/>
              </a:spcAft>
              <a:buClr>
                <a:schemeClr val="accent1"/>
              </a:buClr>
              <a:buFont typeface="Calibri" panose="020F0502020204030204" pitchFamily="34" charset="0"/>
            </a:pPr>
            <a:r>
              <a:rPr lang="en-US" sz="2000" dirty="0">
                <a:solidFill>
                  <a:srgbClr val="FFFFFF"/>
                </a:solidFill>
              </a:rPr>
              <a:t>Estimate costs is the process of developing an approximation of the cost of resources needed to complete project work. </a:t>
            </a:r>
            <a:endParaRPr lang="en-US"/>
          </a:p>
          <a:p>
            <a:pPr>
              <a:lnSpc>
                <a:spcPct val="90000"/>
              </a:lnSpc>
              <a:spcAft>
                <a:spcPts val="600"/>
              </a:spcAft>
              <a:buClr>
                <a:schemeClr val="accent1"/>
              </a:buClr>
              <a:buFont typeface="Calibri" panose="020F0502020204030204" pitchFamily="34" charset="0"/>
            </a:pPr>
            <a:r>
              <a:rPr lang="en-US" sz="2000" dirty="0">
                <a:solidFill>
                  <a:srgbClr val="FFFFFF"/>
                </a:solidFill>
              </a:rPr>
              <a:t>The key benefit of this process is that it determines the monetary resources required for the project. </a:t>
            </a:r>
            <a:endParaRPr lang="en-US">
              <a:solidFill>
                <a:srgbClr val="000000"/>
              </a:solidFill>
            </a:endParaRPr>
          </a:p>
          <a:p>
            <a:pPr>
              <a:lnSpc>
                <a:spcPct val="90000"/>
              </a:lnSpc>
              <a:spcAft>
                <a:spcPts val="600"/>
              </a:spcAft>
              <a:buClr>
                <a:schemeClr val="accent1"/>
              </a:buClr>
              <a:buFont typeface="Calibri" panose="020F0502020204030204" pitchFamily="34" charset="0"/>
            </a:pPr>
            <a:endParaRPr lang="en-US" sz="2000" dirty="0">
              <a:solidFill>
                <a:srgbClr val="FFFFFF"/>
              </a:solidFill>
            </a:endParaRPr>
          </a:p>
          <a:p>
            <a:pPr>
              <a:lnSpc>
                <a:spcPct val="90000"/>
              </a:lnSpc>
              <a:spcAft>
                <a:spcPts val="600"/>
              </a:spcAft>
              <a:buClr>
                <a:schemeClr val="accent1"/>
              </a:buClr>
              <a:buFont typeface="Calibri" panose="020F0502020204030204" pitchFamily="34" charset="0"/>
            </a:pPr>
            <a:r>
              <a:rPr lang="en-US" sz="2000" dirty="0">
                <a:solidFill>
                  <a:srgbClr val="FFFFFF"/>
                </a:solidFill>
              </a:rPr>
              <a:t>This process is performed periodically throughout the project as needed.​</a:t>
            </a:r>
            <a:endParaRPr lang="en-US"/>
          </a:p>
          <a:p>
            <a:pPr>
              <a:lnSpc>
                <a:spcPct val="90000"/>
              </a:lnSpc>
              <a:spcAft>
                <a:spcPts val="600"/>
              </a:spcAft>
              <a:buClr>
                <a:schemeClr val="accent1"/>
              </a:buClr>
              <a:buFont typeface="Calibri" panose="020F0502020204030204" pitchFamily="34" charset="0"/>
            </a:pPr>
            <a:endParaRPr lang="en-US" sz="2000" dirty="0">
              <a:solidFill>
                <a:srgbClr val="FFFFFF"/>
              </a:solidFill>
            </a:endParaRPr>
          </a:p>
        </p:txBody>
      </p:sp>
      <p:pic>
        <p:nvPicPr>
          <p:cNvPr id="5" name="Picture 6" descr="A screenshot of a cell phone&#10;&#10;Description automatically generated">
            <a:extLst>
              <a:ext uri="{FF2B5EF4-FFF2-40B4-BE49-F238E27FC236}">
                <a16:creationId xmlns:a16="http://schemas.microsoft.com/office/drawing/2014/main" id="{B265FE93-4E7F-4A34-B720-C89351A92571}"/>
              </a:ext>
            </a:extLst>
          </p:cNvPr>
          <p:cNvPicPr>
            <a:picLocks noChangeAspect="1"/>
          </p:cNvPicPr>
          <p:nvPr/>
        </p:nvPicPr>
        <p:blipFill>
          <a:blip r:embed="rId2"/>
          <a:stretch>
            <a:fillRect/>
          </a:stretch>
        </p:blipFill>
        <p:spPr>
          <a:xfrm>
            <a:off x="4562927" y="1906984"/>
            <a:ext cx="6076222" cy="3245315"/>
          </a:xfrm>
          <a:prstGeom prst="rect">
            <a:avLst/>
          </a:prstGeom>
        </p:spPr>
      </p:pic>
    </p:spTree>
    <p:extLst>
      <p:ext uri="{BB962C8B-B14F-4D97-AF65-F5344CB8AC3E}">
        <p14:creationId xmlns:p14="http://schemas.microsoft.com/office/powerpoint/2010/main" val="182101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1800" spc="-5" dirty="0">
                <a:latin typeface="Trebuchet MS"/>
                <a:cs typeface="Trebuchet MS"/>
              </a:rPr>
              <a:t>Foundation Elements </a:t>
            </a:r>
          </a:p>
        </p:txBody>
      </p:sp>
      <p:sp>
        <p:nvSpPr>
          <p:cNvPr id="3" name="Content Placeholder 2"/>
          <p:cNvSpPr>
            <a:spLocks noGrp="1"/>
          </p:cNvSpPr>
          <p:nvPr>
            <p:ph idx="1"/>
          </p:nvPr>
        </p:nvSpPr>
        <p:spPr>
          <a:xfrm>
            <a:off x="2438400" y="1905000"/>
            <a:ext cx="7696200" cy="4038600"/>
          </a:xfrm>
        </p:spPr>
        <p:txBody>
          <a:bodyPr vert="horz" lIns="0" tIns="45720" rIns="0" bIns="45720" rtlCol="0" anchor="t">
            <a:noAutofit/>
          </a:bodyPr>
          <a:lstStyle/>
          <a:p>
            <a:pPr marL="0" indent="0">
              <a:lnSpc>
                <a:spcPct val="110000"/>
              </a:lnSpc>
              <a:spcBef>
                <a:spcPts val="600"/>
              </a:spcBef>
              <a:spcAft>
                <a:spcPts val="600"/>
              </a:spcAft>
              <a:buNone/>
            </a:pPr>
            <a:r>
              <a:rPr lang="en-US" altLang="en-US" sz="1800" b="1" u="sng" dirty="0"/>
              <a:t>What is a Project?</a:t>
            </a:r>
          </a:p>
          <a:p>
            <a:pPr marL="0" indent="0">
              <a:lnSpc>
                <a:spcPct val="110000"/>
              </a:lnSpc>
              <a:spcBef>
                <a:spcPts val="600"/>
              </a:spcBef>
              <a:spcAft>
                <a:spcPts val="600"/>
              </a:spcAft>
              <a:buNone/>
            </a:pPr>
            <a:r>
              <a:rPr lang="en-US" sz="1800" dirty="0"/>
              <a:t>Projects create unique products, services or outcomes known as deliverables </a:t>
            </a:r>
          </a:p>
          <a:p>
            <a:pPr lvl="0" fontAlgn="base">
              <a:buFont typeface="Wingdings" panose="05000000000000000000" pitchFamily="2" charset="2"/>
              <a:buChar char="§"/>
            </a:pPr>
            <a:r>
              <a:rPr lang="en-US" sz="1800" dirty="0"/>
              <a:t>Projects can involve</a:t>
            </a:r>
          </a:p>
          <a:p>
            <a:pPr marL="274320" lvl="2" indent="-91440" fontAlgn="base">
              <a:spcBef>
                <a:spcPts val="1200"/>
              </a:spcBef>
              <a:spcAft>
                <a:spcPts val="200"/>
              </a:spcAft>
              <a:buSzPct val="100000"/>
              <a:buFont typeface="Wingdings" panose="05000000000000000000" pitchFamily="2" charset="2"/>
              <a:buChar char="§"/>
            </a:pPr>
            <a:r>
              <a:rPr lang="en-US" sz="1800" dirty="0"/>
              <a:t>A single individual or a group</a:t>
            </a:r>
          </a:p>
          <a:p>
            <a:pPr marL="274320" lvl="2" indent="-91440" fontAlgn="base">
              <a:spcBef>
                <a:spcPts val="1200"/>
              </a:spcBef>
              <a:spcAft>
                <a:spcPts val="200"/>
              </a:spcAft>
              <a:buSzPct val="100000"/>
              <a:buFont typeface="Wingdings" panose="05000000000000000000" pitchFamily="2" charset="2"/>
              <a:buChar char="§"/>
            </a:pPr>
            <a:r>
              <a:rPr lang="en-US" sz="1800" dirty="0"/>
              <a:t>A single organizational unit or multiple units from multiple organizations</a:t>
            </a:r>
          </a:p>
          <a:p>
            <a:pPr fontAlgn="base">
              <a:buFont typeface="Wingdings" panose="05000000000000000000" pitchFamily="2" charset="2"/>
              <a:buChar char="§"/>
            </a:pPr>
            <a:r>
              <a:rPr lang="en-US" sz="1800" dirty="0"/>
              <a:t>Projects are temporary in nature and have a definite beginning and ending date.​</a:t>
            </a:r>
          </a:p>
          <a:p>
            <a:pPr fontAlgn="base">
              <a:buFont typeface="Wingdings" panose="05000000000000000000" pitchFamily="2" charset="2"/>
              <a:buChar char="§"/>
            </a:pPr>
            <a:r>
              <a:rPr lang="en-US" sz="1800" dirty="0"/>
              <a:t>A project is a temporary endeavor of inter-related activities undertaken to create a unique product, service, or result​</a:t>
            </a:r>
          </a:p>
          <a:p>
            <a:pPr fontAlgn="base">
              <a:buFont typeface="Wingdings" panose="05000000000000000000" pitchFamily="2" charset="2"/>
              <a:buChar char="§"/>
            </a:pPr>
            <a:r>
              <a:rPr lang="en-US" sz="1800" dirty="0"/>
              <a:t>A project ends when the objectives are achieved, or it is terminated by the sponsor ​</a:t>
            </a:r>
          </a:p>
          <a:p>
            <a:pPr fontAlgn="base">
              <a:buFont typeface="Wingdings" panose="05000000000000000000" pitchFamily="2" charset="2"/>
              <a:buChar char="§"/>
            </a:pPr>
            <a:r>
              <a:rPr lang="en-US" sz="1800" dirty="0"/>
              <a:t>Projects create business value for the organization and initiate change</a:t>
            </a:r>
          </a:p>
          <a:p>
            <a:pPr marL="0" indent="0">
              <a:buNone/>
            </a:pPr>
            <a:endParaRPr lang="en-US" altLang="en-US" sz="1800" dirty="0"/>
          </a:p>
          <a:p>
            <a:pPr marL="0" indent="0">
              <a:lnSpc>
                <a:spcPct val="110000"/>
              </a:lnSpc>
              <a:spcBef>
                <a:spcPts val="600"/>
              </a:spcBef>
              <a:spcAft>
                <a:spcPts val="600"/>
              </a:spcAft>
              <a:buNone/>
            </a:pPr>
            <a:endParaRPr lang="en-US" sz="1800" spc="-10" dirty="0">
              <a:latin typeface="+mj-lt"/>
              <a:cs typeface="Arial"/>
            </a:endParaRPr>
          </a:p>
        </p:txBody>
      </p:sp>
      <p:sp>
        <p:nvSpPr>
          <p:cNvPr id="5" name="TextBox 4"/>
          <p:cNvSpPr txBox="1"/>
          <p:nvPr/>
        </p:nvSpPr>
        <p:spPr>
          <a:xfrm>
            <a:off x="1524000" y="6400801"/>
            <a:ext cx="9144000" cy="276999"/>
          </a:xfrm>
          <a:prstGeom prst="rect">
            <a:avLst/>
          </a:prstGeom>
          <a:noFill/>
        </p:spPr>
        <p:txBody>
          <a:bodyPr wrap="square" rtlCol="0">
            <a:spAutoFit/>
          </a:bodyPr>
          <a:lstStyle/>
          <a:p>
            <a:r>
              <a:rPr lang="en-US" sz="12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203316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pic>
        <p:nvPicPr>
          <p:cNvPr id="7" name="Picture 6"/>
          <p:cNvPicPr>
            <a:picLocks noChangeAspect="1"/>
          </p:cNvPicPr>
          <p:nvPr/>
        </p:nvPicPr>
        <p:blipFill>
          <a:blip r:embed="rId3"/>
          <a:stretch>
            <a:fillRect/>
          </a:stretch>
        </p:blipFill>
        <p:spPr>
          <a:xfrm>
            <a:off x="9702929" y="5922358"/>
            <a:ext cx="965071" cy="402243"/>
          </a:xfrm>
          <a:prstGeom prst="rect">
            <a:avLst/>
          </a:prstGeom>
        </p:spPr>
      </p:pic>
      <p:sp>
        <p:nvSpPr>
          <p:cNvPr id="6" name="Rectangle 2"/>
          <p:cNvSpPr txBox="1">
            <a:spLocks noChangeArrowheads="1"/>
          </p:cNvSpPr>
          <p:nvPr/>
        </p:nvSpPr>
        <p:spPr>
          <a:xfrm>
            <a:off x="2362200" y="609600"/>
            <a:ext cx="8305800" cy="108217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sz="3200" dirty="0">
                <a:latin typeface="Trebuchet MS" panose="020B0603020202020204" pitchFamily="34" charset="0"/>
              </a:rPr>
              <a:t>Comparing Matrix Structures – Quick Summary</a:t>
            </a:r>
          </a:p>
        </p:txBody>
      </p:sp>
      <p:graphicFrame>
        <p:nvGraphicFramePr>
          <p:cNvPr id="9" name="Group 41"/>
          <p:cNvGraphicFramePr>
            <a:graphicFrameLocks/>
          </p:cNvGraphicFramePr>
          <p:nvPr/>
        </p:nvGraphicFramePr>
        <p:xfrm>
          <a:off x="2463737" y="1863119"/>
          <a:ext cx="7442265" cy="4472697"/>
        </p:xfrm>
        <a:graphic>
          <a:graphicData uri="http://schemas.openxmlformats.org/drawingml/2006/table">
            <a:tbl>
              <a:tblPr/>
              <a:tblGrid>
                <a:gridCol w="1379203">
                  <a:extLst>
                    <a:ext uri="{9D8B030D-6E8A-4147-A177-3AD203B41FA5}">
                      <a16:colId xmlns:a16="http://schemas.microsoft.com/office/drawing/2014/main" val="20000"/>
                    </a:ext>
                  </a:extLst>
                </a:gridCol>
                <a:gridCol w="2107737">
                  <a:extLst>
                    <a:ext uri="{9D8B030D-6E8A-4147-A177-3AD203B41FA5}">
                      <a16:colId xmlns:a16="http://schemas.microsoft.com/office/drawing/2014/main" val="20001"/>
                    </a:ext>
                  </a:extLst>
                </a:gridCol>
                <a:gridCol w="2055628">
                  <a:extLst>
                    <a:ext uri="{9D8B030D-6E8A-4147-A177-3AD203B41FA5}">
                      <a16:colId xmlns:a16="http://schemas.microsoft.com/office/drawing/2014/main" val="20002"/>
                    </a:ext>
                  </a:extLst>
                </a:gridCol>
                <a:gridCol w="1899697">
                  <a:extLst>
                    <a:ext uri="{9D8B030D-6E8A-4147-A177-3AD203B41FA5}">
                      <a16:colId xmlns:a16="http://schemas.microsoft.com/office/drawing/2014/main" val="20003"/>
                    </a:ext>
                  </a:extLst>
                </a:gridCol>
              </a:tblGrid>
              <a:tr h="3605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ＭＳ Ｐゴシック" pitchFamily="34" charset="-128"/>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Weak Matrix</a:t>
                      </a:r>
                      <a:endPar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Balanced Matrix</a:t>
                      </a:r>
                      <a:endPar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Strong Matrix</a:t>
                      </a:r>
                      <a:endPar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95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PM’s Title</a:t>
                      </a:r>
                      <a:endPar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Project coordinator, project leader, or project expeditor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Project manager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Project manager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0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PM’s Focus</a:t>
                      </a:r>
                      <a:endPar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Split focus between project and functional responsibilities</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Projects and project work</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Projects and project work</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31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PM’s Power</a:t>
                      </a:r>
                      <a:endPar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Minimal authority and power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Balance of authority and power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Full time on projects</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031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Org Style</a:t>
                      </a:r>
                      <a:endPar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Most like functional organization</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Blend of both weak and strong matrix</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Most like a </a:t>
                      </a:r>
                      <a:r>
                        <a:rPr kumimoji="0" lang="en-US" sz="1400" b="1" i="0" u="none" strike="noStrike" cap="none" normalizeH="0" baseline="0" dirty="0" err="1">
                          <a:ln>
                            <a:noFill/>
                          </a:ln>
                          <a:solidFill>
                            <a:schemeClr val="tx1"/>
                          </a:solidFill>
                          <a:effectLst/>
                          <a:latin typeface="Arial" pitchFamily="34" charset="0"/>
                          <a:ea typeface="ＭＳ Ｐゴシック" pitchFamily="34" charset="-128"/>
                          <a:cs typeface="Times New Roman" pitchFamily="18" charset="0"/>
                        </a:rPr>
                        <a:t>projectized</a:t>
                      </a: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 organization</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30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cs typeface="Times New Roman" pitchFamily="18" charset="0"/>
                        </a:rPr>
                        <a:t>PM Reports to</a:t>
                      </a:r>
                      <a:endParaRPr kumimoji="0" lang="en-US" sz="1400" b="1" i="0" u="none" strike="noStrike" cap="none" normalizeH="0" baseline="0">
                        <a:ln>
                          <a:noFill/>
                        </a:ln>
                        <a:solidFill>
                          <a:schemeClr val="tx1"/>
                        </a:solidFill>
                        <a:effectLst/>
                        <a:latin typeface="Arial" pitchFamily="34" charset="0"/>
                        <a:ea typeface="ＭＳ Ｐゴシック" pitchFamily="34" charset="-128"/>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Functional manager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A functional manger, but shares authority and power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cs typeface="Times New Roman" pitchFamily="18" charset="0"/>
                        </a:rPr>
                        <a:t>Manager of project managers</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388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62997" y="135145"/>
            <a:ext cx="7604186" cy="703766"/>
          </a:xfrm>
        </p:spPr>
        <p:txBody>
          <a:bodyPr>
            <a:normAutofit/>
          </a:bodyPr>
          <a:lstStyle/>
          <a:p>
            <a:pPr algn="ctr"/>
            <a:r>
              <a:rPr lang="en-US" dirty="0"/>
              <a:t>Types of Cost Estimates</a:t>
            </a:r>
          </a:p>
        </p:txBody>
      </p:sp>
      <p:pic>
        <p:nvPicPr>
          <p:cNvPr id="32771" name="Picture 7" descr="Tbl07-02.bmp"/>
          <p:cNvPicPr>
            <a:picLocks noChangeAspect="1"/>
          </p:cNvPicPr>
          <p:nvPr/>
        </p:nvPicPr>
        <p:blipFill>
          <a:blip r:embed="rId2">
            <a:extLst>
              <a:ext uri="{28A0092B-C50C-407E-A947-70E740481C1C}">
                <a14:useLocalDpi xmlns:a14="http://schemas.microsoft.com/office/drawing/2010/main" val="0"/>
              </a:ext>
            </a:extLst>
          </a:blip>
          <a:srcRect t="9091"/>
          <a:stretch>
            <a:fillRect/>
          </a:stretch>
        </p:blipFill>
        <p:spPr bwMode="auto">
          <a:xfrm>
            <a:off x="2097613" y="1984061"/>
            <a:ext cx="7996774" cy="28870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945258" y="965447"/>
            <a:ext cx="8763000" cy="834599"/>
          </a:xfrm>
          <a:prstGeom prst="rect">
            <a:avLst/>
          </a:prstGeom>
        </p:spPr>
        <p:txBody>
          <a:bodyPr wrap="square" anchor="t">
            <a:spAutoFit/>
          </a:bodyPr>
          <a:lstStyle/>
          <a:p>
            <a:r>
              <a:rPr lang="en-US" sz="2400" dirty="0"/>
              <a:t>Estimates are usually done at various stages of a project and should become</a:t>
            </a:r>
            <a:r>
              <a:rPr lang="en-US" sz="2400" dirty="0">
                <a:solidFill>
                  <a:srgbClr val="C00000"/>
                </a:solidFill>
              </a:rPr>
              <a:t> more accurate as time progresses.</a:t>
            </a:r>
          </a:p>
        </p:txBody>
      </p:sp>
      <p:pic>
        <p:nvPicPr>
          <p:cNvPr id="3" name="Picture 3" descr="A picture containing food, table&#10;&#10;Description automatically generated">
            <a:extLst>
              <a:ext uri="{FF2B5EF4-FFF2-40B4-BE49-F238E27FC236}">
                <a16:creationId xmlns:a16="http://schemas.microsoft.com/office/drawing/2014/main" id="{3A90BB30-3FE0-4F61-A6B1-0262CFF74300}"/>
              </a:ext>
            </a:extLst>
          </p:cNvPr>
          <p:cNvPicPr>
            <a:picLocks noChangeAspect="1"/>
          </p:cNvPicPr>
          <p:nvPr/>
        </p:nvPicPr>
        <p:blipFill>
          <a:blip r:embed="rId3"/>
          <a:stretch>
            <a:fillRect/>
          </a:stretch>
        </p:blipFill>
        <p:spPr>
          <a:xfrm>
            <a:off x="2093344" y="5168263"/>
            <a:ext cx="7444596" cy="892192"/>
          </a:xfrm>
          <a:prstGeom prst="rect">
            <a:avLst/>
          </a:prstGeom>
        </p:spPr>
      </p:pic>
    </p:spTree>
    <p:extLst>
      <p:ext uri="{BB962C8B-B14F-4D97-AF65-F5344CB8AC3E}">
        <p14:creationId xmlns:p14="http://schemas.microsoft.com/office/powerpoint/2010/main" val="22358789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ESTIMATE COSTS (T&amp;T)</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lphaUcPeriod"/>
            </a:pPr>
            <a:r>
              <a:rPr lang="en-US" b="1" dirty="0"/>
              <a:t>THREE-POINT ESTIMATING:</a:t>
            </a:r>
          </a:p>
          <a:p>
            <a:r>
              <a:rPr lang="en-US" dirty="0"/>
              <a:t>The accuracy of single-point cost estimates may be improved by considering estimation uncertainty and risk and using three estimates to define an approximate range for an activity’s cost:</a:t>
            </a:r>
          </a:p>
          <a:p>
            <a:pPr>
              <a:buFont typeface="Wingdings" panose="05000000000000000000" pitchFamily="2" charset="2"/>
              <a:buChar char="ü"/>
            </a:pPr>
            <a:r>
              <a:rPr lang="en-US" b="1" dirty="0"/>
              <a:t>Most likely (</a:t>
            </a:r>
            <a:r>
              <a:rPr lang="en-US" b="1" dirty="0" err="1"/>
              <a:t>cM</a:t>
            </a:r>
            <a:r>
              <a:rPr lang="en-US" b="1" dirty="0"/>
              <a:t>). </a:t>
            </a:r>
            <a:r>
              <a:rPr lang="en-US" dirty="0"/>
              <a:t>The cost of the activity, based on realistic effort assessment for the required work and any predicted expenses.</a:t>
            </a:r>
          </a:p>
          <a:p>
            <a:pPr>
              <a:buFont typeface="Wingdings" panose="05000000000000000000" pitchFamily="2" charset="2"/>
              <a:buChar char="ü"/>
            </a:pPr>
            <a:r>
              <a:rPr lang="en-US" b="1" dirty="0"/>
              <a:t>Optimistic (</a:t>
            </a:r>
            <a:r>
              <a:rPr lang="en-US" b="1" dirty="0" err="1"/>
              <a:t>cO</a:t>
            </a:r>
            <a:r>
              <a:rPr lang="en-US" b="1" dirty="0"/>
              <a:t>). </a:t>
            </a:r>
            <a:r>
              <a:rPr lang="en-US" dirty="0"/>
              <a:t>The cost based on analysis of the best-case scenario for the activity.</a:t>
            </a:r>
          </a:p>
          <a:p>
            <a:pPr>
              <a:buFont typeface="Wingdings" panose="05000000000000000000" pitchFamily="2" charset="2"/>
              <a:buChar char="ü"/>
            </a:pPr>
            <a:r>
              <a:rPr lang="en-US" b="1" dirty="0"/>
              <a:t>Pessimistic (</a:t>
            </a:r>
            <a:r>
              <a:rPr lang="en-US" b="1" dirty="0" err="1"/>
              <a:t>cP</a:t>
            </a:r>
            <a:r>
              <a:rPr lang="en-US" b="1" dirty="0"/>
              <a:t>). </a:t>
            </a:r>
            <a:r>
              <a:rPr lang="en-US" dirty="0"/>
              <a:t>The cost based on analysis of the worst-case scenario for the activity.</a:t>
            </a:r>
          </a:p>
        </p:txBody>
      </p:sp>
    </p:spTree>
    <p:extLst>
      <p:ext uri="{BB962C8B-B14F-4D97-AF65-F5344CB8AC3E}">
        <p14:creationId xmlns:p14="http://schemas.microsoft.com/office/powerpoint/2010/main" val="388817756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ESTIMATE COSTS (T&amp;T)</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lphaUcPeriod"/>
            </a:pPr>
            <a:r>
              <a:rPr lang="en-US" b="1" dirty="0"/>
              <a:t>THREE-POINT ESTIMATING:</a:t>
            </a:r>
          </a:p>
          <a:p>
            <a:r>
              <a:rPr lang="en-US" dirty="0"/>
              <a:t>The formulas are:</a:t>
            </a:r>
          </a:p>
          <a:p>
            <a:pPr>
              <a:buFont typeface="Wingdings" panose="05000000000000000000" pitchFamily="2" charset="2"/>
              <a:buChar char="ü"/>
            </a:pPr>
            <a:r>
              <a:rPr lang="fr-FR" b="1" dirty="0" err="1"/>
              <a:t>Triangular</a:t>
            </a:r>
            <a:r>
              <a:rPr lang="fr-FR" b="1" dirty="0"/>
              <a:t> distribution. </a:t>
            </a:r>
            <a:r>
              <a:rPr lang="fr-FR" dirty="0" err="1"/>
              <a:t>cE</a:t>
            </a:r>
            <a:r>
              <a:rPr lang="fr-FR" dirty="0"/>
              <a:t> = (</a:t>
            </a:r>
            <a:r>
              <a:rPr lang="fr-FR" dirty="0" err="1"/>
              <a:t>cO</a:t>
            </a:r>
            <a:r>
              <a:rPr lang="fr-FR" dirty="0"/>
              <a:t> + </a:t>
            </a:r>
            <a:r>
              <a:rPr lang="fr-FR" dirty="0" err="1"/>
              <a:t>cM</a:t>
            </a:r>
            <a:r>
              <a:rPr lang="fr-FR" dirty="0"/>
              <a:t> + </a:t>
            </a:r>
            <a:r>
              <a:rPr lang="fr-FR" dirty="0" err="1"/>
              <a:t>cP</a:t>
            </a:r>
            <a:r>
              <a:rPr lang="fr-FR" dirty="0"/>
              <a:t>) / 3</a:t>
            </a:r>
          </a:p>
          <a:p>
            <a:pPr>
              <a:buFont typeface="Wingdings" panose="05000000000000000000" pitchFamily="2" charset="2"/>
              <a:buChar char="ü"/>
            </a:pPr>
            <a:r>
              <a:rPr lang="fr-FR" b="1" dirty="0"/>
              <a:t>Beta distribution. </a:t>
            </a:r>
            <a:r>
              <a:rPr lang="fr-FR" dirty="0" err="1"/>
              <a:t>cE</a:t>
            </a:r>
            <a:r>
              <a:rPr lang="fr-FR" dirty="0"/>
              <a:t> = (</a:t>
            </a:r>
            <a:r>
              <a:rPr lang="fr-FR" dirty="0" err="1"/>
              <a:t>cO</a:t>
            </a:r>
            <a:r>
              <a:rPr lang="fr-FR" dirty="0"/>
              <a:t> + 4cM + </a:t>
            </a:r>
            <a:r>
              <a:rPr lang="fr-FR" dirty="0" err="1"/>
              <a:t>cP</a:t>
            </a:r>
            <a:r>
              <a:rPr lang="fr-FR" dirty="0"/>
              <a:t>) / 6</a:t>
            </a:r>
            <a:endParaRPr lang="en-US" b="1" dirty="0"/>
          </a:p>
        </p:txBody>
      </p:sp>
    </p:spTree>
    <p:extLst>
      <p:ext uri="{BB962C8B-B14F-4D97-AF65-F5344CB8AC3E}">
        <p14:creationId xmlns:p14="http://schemas.microsoft.com/office/powerpoint/2010/main" val="26727060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1981200" y="1752600"/>
            <a:ext cx="7848600" cy="5029200"/>
          </a:xfrm>
        </p:spPr>
        <p:txBody>
          <a:bodyPr/>
          <a:lstStyle/>
          <a:p>
            <a:r>
              <a:rPr lang="en-US" dirty="0"/>
              <a:t>Basic tools and techniques for cost estimates:</a:t>
            </a:r>
          </a:p>
          <a:p>
            <a:endParaRPr lang="en-US" dirty="0"/>
          </a:p>
          <a:p>
            <a:pPr marL="658368" lvl="1" indent="-457200">
              <a:buFont typeface="+mj-lt"/>
              <a:buAutoNum type="alphaUcPeriod" startAt="2"/>
            </a:pPr>
            <a:r>
              <a:rPr lang="en-US" b="1" dirty="0"/>
              <a:t>Analogous </a:t>
            </a:r>
            <a:r>
              <a:rPr lang="en-US" dirty="0"/>
              <a:t>or</a:t>
            </a:r>
            <a:r>
              <a:rPr lang="en-US" b="1" dirty="0"/>
              <a:t> top-down estimates: </a:t>
            </a:r>
            <a:r>
              <a:rPr lang="en-US" dirty="0"/>
              <a:t>use the actual cost of a previous, similar project as the basis for estimating the cost of the current project </a:t>
            </a:r>
            <a:endParaRPr lang="en-US" b="1" dirty="0"/>
          </a:p>
          <a:p>
            <a:pPr marL="658368" lvl="1" indent="-457200">
              <a:buFont typeface="+mj-lt"/>
              <a:buAutoNum type="alphaUcPeriod" startAt="3"/>
            </a:pPr>
            <a:r>
              <a:rPr lang="en-US" b="1" dirty="0"/>
              <a:t>Bottom-up estimates:</a:t>
            </a:r>
            <a:r>
              <a:rPr lang="en-US" dirty="0"/>
              <a:t> involve estimating individual work items or activities and summing them to get a project total </a:t>
            </a:r>
            <a:endParaRPr lang="en-US" b="1" dirty="0"/>
          </a:p>
          <a:p>
            <a:pPr marL="658368" lvl="1" indent="-457200">
              <a:buFont typeface="+mj-lt"/>
              <a:buAutoNum type="alphaUcPeriod" startAt="4"/>
            </a:pPr>
            <a:r>
              <a:rPr lang="en-US" b="1" dirty="0"/>
              <a:t>Parametric modeling </a:t>
            </a:r>
            <a:r>
              <a:rPr lang="en-US" dirty="0"/>
              <a:t>uses project characteristics (parameters) in a mathematical model to estimate project costs </a:t>
            </a:r>
          </a:p>
        </p:txBody>
      </p:sp>
      <p:sp>
        <p:nvSpPr>
          <p:cNvPr id="6" name="Title 1"/>
          <p:cNvSpPr>
            <a:spLocks noGrp="1"/>
          </p:cNvSpPr>
          <p:nvPr>
            <p:ph type="title"/>
          </p:nvPr>
        </p:nvSpPr>
        <p:spPr/>
        <p:txBody>
          <a:bodyPr/>
          <a:lstStyle/>
          <a:p>
            <a:r>
              <a:rPr lang="en-US" b="1" dirty="0"/>
              <a:t>ESTIMATE COSTS (T&amp;T)</a:t>
            </a:r>
            <a:endParaRPr lang="en-US" dirty="0"/>
          </a:p>
        </p:txBody>
      </p:sp>
    </p:spTree>
    <p:extLst>
      <p:ext uri="{BB962C8B-B14F-4D97-AF65-F5344CB8AC3E}">
        <p14:creationId xmlns:p14="http://schemas.microsoft.com/office/powerpoint/2010/main" val="380700966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ESTIMATE COSTS (T&amp;T)</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lphaUcPeriod" startAt="5"/>
            </a:pPr>
            <a:r>
              <a:rPr lang="en-US" b="1" dirty="0"/>
              <a:t>DATA ANALYSIS:</a:t>
            </a:r>
          </a:p>
          <a:p>
            <a:pPr lvl="1">
              <a:buFont typeface="Wingdings" panose="05000000000000000000" pitchFamily="2" charset="2"/>
              <a:buChar char="§"/>
            </a:pPr>
            <a:r>
              <a:rPr lang="en-US" b="1" dirty="0"/>
              <a:t>Reserve Analysis: </a:t>
            </a:r>
            <a:r>
              <a:rPr lang="en-US" dirty="0"/>
              <a:t>As more precise information about the project becomes available, the contingency reserve may be used, reduced, or eliminated. Contingency should be clearly identified in cost documentation. Contingency reserves are part of the cost baseline and the overall funding requirements for the project.</a:t>
            </a:r>
          </a:p>
          <a:p>
            <a:pPr lvl="1">
              <a:buFont typeface="Wingdings" panose="05000000000000000000" pitchFamily="2" charset="2"/>
              <a:buChar char="§"/>
            </a:pPr>
            <a:r>
              <a:rPr lang="en-US" b="1" dirty="0"/>
              <a:t>Cost of quality. </a:t>
            </a:r>
            <a:r>
              <a:rPr lang="en-US" dirty="0"/>
              <a:t>Assumptions about costs of quality (Section 8.1.2.3) may be used to prepare the estimates. This includes evaluating the cost impact of additional investment in conformance versus the cost of nonconformance. It can also include looking at short-term cost reductions versus the implication of more frequent problems later on in the product life cycle.</a:t>
            </a:r>
            <a:endParaRPr lang="en-US" b="1" dirty="0"/>
          </a:p>
        </p:txBody>
      </p:sp>
    </p:spTree>
    <p:extLst>
      <p:ext uri="{BB962C8B-B14F-4D97-AF65-F5344CB8AC3E}">
        <p14:creationId xmlns:p14="http://schemas.microsoft.com/office/powerpoint/2010/main" val="319340842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Activity2-Quiz on Nearpod</a:t>
            </a:r>
          </a:p>
        </p:txBody>
      </p:sp>
      <p:sp>
        <p:nvSpPr>
          <p:cNvPr id="3" name="Text Placeholder 2"/>
          <p:cNvSpPr>
            <a:spLocks noGrp="1"/>
          </p:cNvSpPr>
          <p:nvPr>
            <p:ph type="body" idx="1"/>
          </p:nvPr>
        </p:nvSpPr>
        <p:spPr/>
        <p:txBody>
          <a:bodyPr/>
          <a:lstStyle/>
          <a:p>
            <a:r>
              <a:rPr lang="en-US" dirty="0"/>
              <a:t>Estimate costs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405</a:t>
            </a:fld>
            <a:endParaRPr lang="en-US" dirty="0"/>
          </a:p>
        </p:txBody>
      </p:sp>
    </p:spTree>
    <p:extLst>
      <p:ext uri="{BB962C8B-B14F-4D97-AF65-F5344CB8AC3E}">
        <p14:creationId xmlns:p14="http://schemas.microsoft.com/office/powerpoint/2010/main" val="26831601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a:xfrm>
            <a:off x="2590800" y="0"/>
            <a:ext cx="7543800" cy="685800"/>
          </a:xfrm>
        </p:spPr>
        <p:txBody>
          <a:bodyPr/>
          <a:lstStyle/>
          <a:p>
            <a:r>
              <a:rPr lang="en-US" sz="2800" dirty="0"/>
              <a:t>Sample Project Cost Estimate</a:t>
            </a:r>
          </a:p>
        </p:txBody>
      </p:sp>
      <p:pic>
        <p:nvPicPr>
          <p:cNvPr id="3789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675082"/>
            <a:ext cx="7900988" cy="59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Footer Placeholder 6"/>
          <p:cNvSpPr txBox="1">
            <a:spLocks/>
          </p:cNvSpPr>
          <p:nvPr/>
        </p:nvSpPr>
        <p:spPr bwMode="auto">
          <a:xfrm>
            <a:off x="1524000" y="6397625"/>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1" hangingPunct="1"/>
            <a:endParaRPr lang="en-US" sz="1400" dirty="0"/>
          </a:p>
        </p:txBody>
      </p:sp>
    </p:spTree>
    <p:extLst>
      <p:ext uri="{BB962C8B-B14F-4D97-AF65-F5344CB8AC3E}">
        <p14:creationId xmlns:p14="http://schemas.microsoft.com/office/powerpoint/2010/main" val="18354261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a:xfrm>
            <a:off x="1943100" y="1828801"/>
            <a:ext cx="8305800" cy="4410075"/>
          </a:xfrm>
        </p:spPr>
        <p:txBody>
          <a:bodyPr>
            <a:normAutofit/>
          </a:bodyPr>
          <a:lstStyle/>
          <a:p>
            <a:r>
              <a:rPr lang="en-US" sz="2400" dirty="0"/>
              <a:t>Aggregating the cost estimates of individual activities of work package to establish </a:t>
            </a:r>
            <a:r>
              <a:rPr lang="en-US" sz="2400" b="1" i="1" dirty="0"/>
              <a:t>an authorized cost baseline</a:t>
            </a:r>
            <a:r>
              <a:rPr lang="en-US" sz="2400" dirty="0"/>
              <a:t>. </a:t>
            </a:r>
            <a:r>
              <a:rPr lang="en-US" dirty="0"/>
              <a:t>The key benefit of this process is that it determines the cost baseline against which project performance can be monitored and controlled.</a:t>
            </a:r>
          </a:p>
          <a:p>
            <a:r>
              <a:rPr lang="en-US" sz="2400" dirty="0"/>
              <a:t>A </a:t>
            </a:r>
            <a:r>
              <a:rPr lang="en-US" sz="2400" i="1" u="sng" dirty="0">
                <a:effectLst>
                  <a:outerShdw blurRad="38100" dist="38100" dir="2700000" algn="tl">
                    <a:srgbClr val="000000">
                      <a:alpha val="43137"/>
                    </a:srgbClr>
                  </a:outerShdw>
                </a:effectLst>
              </a:rPr>
              <a:t>project budget </a:t>
            </a:r>
            <a:r>
              <a:rPr lang="en-US" sz="2400" dirty="0"/>
              <a:t>includes all the funds authorized to execute the project. </a:t>
            </a:r>
          </a:p>
          <a:p>
            <a:r>
              <a:rPr lang="en-US" sz="2400" dirty="0"/>
              <a:t>The </a:t>
            </a:r>
            <a:r>
              <a:rPr lang="en-US" sz="2400" i="1" u="sng" dirty="0">
                <a:effectLst>
                  <a:outerShdw blurRad="38100" dist="38100" dir="2700000" algn="tl">
                    <a:srgbClr val="000000">
                      <a:alpha val="43137"/>
                    </a:srgbClr>
                  </a:outerShdw>
                </a:effectLst>
              </a:rPr>
              <a:t>cost baseline </a:t>
            </a:r>
            <a:r>
              <a:rPr lang="en-US" sz="2400" dirty="0"/>
              <a:t>is the approved version of the time-phased project budget that includes contingency reserves, but excludes management reserves.</a:t>
            </a:r>
            <a:endParaRPr lang="en-US" dirty="0"/>
          </a:p>
        </p:txBody>
      </p:sp>
      <p:sp>
        <p:nvSpPr>
          <p:cNvPr id="40963" name="Rectangle 2"/>
          <p:cNvSpPr>
            <a:spLocks noGrp="1" noChangeArrowheads="1"/>
          </p:cNvSpPr>
          <p:nvPr>
            <p:ph type="title"/>
          </p:nvPr>
        </p:nvSpPr>
        <p:spPr>
          <a:xfrm>
            <a:off x="1752600" y="533400"/>
            <a:ext cx="9144000" cy="1066800"/>
          </a:xfrm>
        </p:spPr>
        <p:txBody>
          <a:bodyPr/>
          <a:lstStyle/>
          <a:p>
            <a:r>
              <a:rPr lang="en-US" b="1" dirty="0"/>
              <a:t>Determine Budget</a:t>
            </a:r>
          </a:p>
        </p:txBody>
      </p:sp>
    </p:spTree>
    <p:extLst>
      <p:ext uri="{BB962C8B-B14F-4D97-AF65-F5344CB8AC3E}">
        <p14:creationId xmlns:p14="http://schemas.microsoft.com/office/powerpoint/2010/main" val="14608754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703996"/>
          </a:xfrm>
        </p:spPr>
        <p:txBody>
          <a:bodyPr>
            <a:normAutofit/>
          </a:bodyPr>
          <a:lstStyle/>
          <a:p>
            <a:r>
              <a:rPr lang="en-US" dirty="0"/>
              <a:t>Estimate costs activity</a:t>
            </a:r>
          </a:p>
        </p:txBody>
      </p:sp>
      <p:graphicFrame>
        <p:nvGraphicFramePr>
          <p:cNvPr id="4" name="Content Placeholder 3"/>
          <p:cNvGraphicFramePr>
            <a:graphicFrameLocks noGrp="1"/>
          </p:cNvGraphicFramePr>
          <p:nvPr>
            <p:ph idx="1"/>
          </p:nvPr>
        </p:nvGraphicFramePr>
        <p:xfrm>
          <a:off x="1676399" y="997530"/>
          <a:ext cx="8610602" cy="5470675"/>
        </p:xfrm>
        <a:graphic>
          <a:graphicData uri="http://schemas.openxmlformats.org/drawingml/2006/table">
            <a:tbl>
              <a:tblPr firstRow="1" bandRow="1">
                <a:tableStyleId>{5C22544A-7EE6-4342-B048-85BDC9FD1C3A}</a:tableStyleId>
              </a:tblPr>
              <a:tblGrid>
                <a:gridCol w="4191001">
                  <a:extLst>
                    <a:ext uri="{9D8B030D-6E8A-4147-A177-3AD203B41FA5}">
                      <a16:colId xmlns:a16="http://schemas.microsoft.com/office/drawing/2014/main" val="3082276782"/>
                    </a:ext>
                  </a:extLst>
                </a:gridCol>
                <a:gridCol w="1639926">
                  <a:extLst>
                    <a:ext uri="{9D8B030D-6E8A-4147-A177-3AD203B41FA5}">
                      <a16:colId xmlns:a16="http://schemas.microsoft.com/office/drawing/2014/main" val="3020603458"/>
                    </a:ext>
                  </a:extLst>
                </a:gridCol>
                <a:gridCol w="1517639">
                  <a:extLst>
                    <a:ext uri="{9D8B030D-6E8A-4147-A177-3AD203B41FA5}">
                      <a16:colId xmlns:a16="http://schemas.microsoft.com/office/drawing/2014/main" val="3561865819"/>
                    </a:ext>
                  </a:extLst>
                </a:gridCol>
                <a:gridCol w="1262036">
                  <a:extLst>
                    <a:ext uri="{9D8B030D-6E8A-4147-A177-3AD203B41FA5}">
                      <a16:colId xmlns:a16="http://schemas.microsoft.com/office/drawing/2014/main" val="1022481907"/>
                    </a:ext>
                  </a:extLst>
                </a:gridCol>
              </a:tblGrid>
              <a:tr h="898675">
                <a:tc>
                  <a:txBody>
                    <a:bodyPr/>
                    <a:lstStyle/>
                    <a:p>
                      <a:r>
                        <a:rPr lang="en-US" dirty="0"/>
                        <a:t>Activity Details</a:t>
                      </a:r>
                    </a:p>
                  </a:txBody>
                  <a:tcPr/>
                </a:tc>
                <a:tc>
                  <a:txBody>
                    <a:bodyPr/>
                    <a:lstStyle/>
                    <a:p>
                      <a:r>
                        <a:rPr lang="en-US" dirty="0"/>
                        <a:t>Estimation Technique?</a:t>
                      </a:r>
                    </a:p>
                  </a:txBody>
                  <a:tcPr/>
                </a:tc>
                <a:tc>
                  <a:txBody>
                    <a:bodyPr/>
                    <a:lstStyle/>
                    <a:p>
                      <a:r>
                        <a:rPr lang="en-US" dirty="0"/>
                        <a:t>Subtotals?</a:t>
                      </a:r>
                    </a:p>
                  </a:txBody>
                  <a:tcPr/>
                </a:tc>
                <a:tc>
                  <a:txBody>
                    <a:bodyPr/>
                    <a:lstStyle/>
                    <a:p>
                      <a:r>
                        <a:rPr lang="en-US" dirty="0"/>
                        <a:t>Total for Activity?</a:t>
                      </a:r>
                    </a:p>
                  </a:txBody>
                  <a:tcPr/>
                </a:tc>
                <a:extLst>
                  <a:ext uri="{0D108BD9-81ED-4DB2-BD59-A6C34878D82A}">
                    <a16:rowId xmlns:a16="http://schemas.microsoft.com/office/drawing/2014/main" val="927490274"/>
                  </a:ext>
                </a:extLst>
              </a:tr>
              <a:tr h="1787522">
                <a:tc>
                  <a:txBody>
                    <a:bodyPr/>
                    <a:lstStyle/>
                    <a:p>
                      <a:r>
                        <a:rPr lang="en-US" b="1" baseline="0" dirty="0"/>
                        <a:t>Purchase and prepare Laptops</a:t>
                      </a:r>
                    </a:p>
                    <a:p>
                      <a:endParaRPr lang="en-US" baseline="0" dirty="0"/>
                    </a:p>
                    <a:p>
                      <a:r>
                        <a:rPr lang="en-US" baseline="0" dirty="0"/>
                        <a:t>Purchase 50 laptops @ 4500dhs each</a:t>
                      </a:r>
                    </a:p>
                    <a:p>
                      <a:r>
                        <a:rPr lang="en-US" baseline="0" dirty="0"/>
                        <a:t>Software expenses per laptop  is 750 </a:t>
                      </a:r>
                      <a:r>
                        <a:rPr lang="en-US" baseline="0" dirty="0" err="1"/>
                        <a:t>dhs</a:t>
                      </a:r>
                      <a:r>
                        <a:rPr lang="en-US" baseline="0" dirty="0"/>
                        <a:t> per laptop</a:t>
                      </a:r>
                    </a:p>
                    <a:p>
                      <a:r>
                        <a:rPr lang="en-US" baseline="0" dirty="0"/>
                        <a:t>Installation charges per laptop is 150 per laptop</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0879530"/>
                  </a:ext>
                </a:extLst>
              </a:tr>
              <a:tr h="2031275">
                <a:tc>
                  <a:txBody>
                    <a:bodyPr/>
                    <a:lstStyle/>
                    <a:p>
                      <a:r>
                        <a:rPr lang="en-US" b="1" dirty="0"/>
                        <a:t>Furnish</a:t>
                      </a:r>
                      <a:r>
                        <a:rPr lang="en-US" b="1" baseline="0" dirty="0"/>
                        <a:t> computer lab</a:t>
                      </a:r>
                    </a:p>
                    <a:p>
                      <a:endParaRPr lang="en-US" baseline="0" dirty="0"/>
                    </a:p>
                    <a:p>
                      <a:r>
                        <a:rPr lang="en-US" baseline="0" dirty="0"/>
                        <a:t>Estimates per historical data not older than 18 months.  10% increase in cost must be factored in calculations:</a:t>
                      </a:r>
                    </a:p>
                    <a:p>
                      <a:endParaRPr lang="en-US" baseline="0" dirty="0"/>
                    </a:p>
                    <a:p>
                      <a:r>
                        <a:rPr lang="en-US" baseline="0" dirty="0"/>
                        <a:t>20 tables at 750 </a:t>
                      </a:r>
                      <a:r>
                        <a:rPr lang="en-US" baseline="0" dirty="0" err="1"/>
                        <a:t>dhs</a:t>
                      </a:r>
                      <a:endParaRPr lang="en-US" baseline="0" dirty="0"/>
                    </a:p>
                    <a:p>
                      <a:r>
                        <a:rPr lang="en-US" baseline="0" dirty="0"/>
                        <a:t>20 chairs @ 800 </a:t>
                      </a:r>
                      <a:r>
                        <a:rPr lang="en-US" baseline="0" dirty="0" err="1"/>
                        <a:t>dhs</a:t>
                      </a:r>
                      <a:endParaRPr lang="en-US" baseline="0"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6191626"/>
                  </a:ext>
                </a:extLst>
              </a:tr>
            </a:tbl>
          </a:graphicData>
        </a:graphic>
      </p:graphicFrame>
    </p:spTree>
    <p:extLst>
      <p:ext uri="{BB962C8B-B14F-4D97-AF65-F5344CB8AC3E}">
        <p14:creationId xmlns:p14="http://schemas.microsoft.com/office/powerpoint/2010/main" val="371854661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Activity3-Open Ended Question on Nearpod</a:t>
            </a:r>
          </a:p>
        </p:txBody>
      </p:sp>
      <p:sp>
        <p:nvSpPr>
          <p:cNvPr id="3" name="Text Placeholder 2"/>
          <p:cNvSpPr>
            <a:spLocks noGrp="1"/>
          </p:cNvSpPr>
          <p:nvPr>
            <p:ph type="body" idx="1"/>
          </p:nvPr>
        </p:nvSpPr>
        <p:spPr/>
        <p:txBody>
          <a:bodyPr/>
          <a:lstStyle/>
          <a:p>
            <a:r>
              <a:rPr lang="en-US" dirty="0"/>
              <a:t>Estimate costs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409</a:t>
            </a:fld>
            <a:endParaRPr lang="en-US" dirty="0"/>
          </a:p>
        </p:txBody>
      </p:sp>
    </p:spTree>
    <p:extLst>
      <p:ext uri="{BB962C8B-B14F-4D97-AF65-F5344CB8AC3E}">
        <p14:creationId xmlns:p14="http://schemas.microsoft.com/office/powerpoint/2010/main" val="2521936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1951" y="238344"/>
            <a:ext cx="7543800" cy="1450757"/>
          </a:xfrm>
        </p:spPr>
        <p:txBody>
          <a:bodyPr/>
          <a:lstStyle/>
          <a:p>
            <a:r>
              <a:rPr lang="en-US" dirty="0"/>
              <a:t>Project Manager’s Authority</a:t>
            </a:r>
          </a:p>
        </p:txBody>
      </p:sp>
      <p:grpSp>
        <p:nvGrpSpPr>
          <p:cNvPr id="11" name="Group 10"/>
          <p:cNvGrpSpPr/>
          <p:nvPr/>
        </p:nvGrpSpPr>
        <p:grpSpPr>
          <a:xfrm>
            <a:off x="2438401" y="2438400"/>
            <a:ext cx="7620001" cy="2133600"/>
            <a:chOff x="914400" y="2438400"/>
            <a:chExt cx="7620001" cy="2133600"/>
          </a:xfrm>
        </p:grpSpPr>
        <p:graphicFrame>
          <p:nvGraphicFramePr>
            <p:cNvPr id="6" name="Diagram 5"/>
            <p:cNvGraphicFramePr/>
            <p:nvPr/>
          </p:nvGraphicFramePr>
          <p:xfrm>
            <a:off x="914400" y="2438400"/>
            <a:ext cx="7620001"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914401" y="2590800"/>
              <a:ext cx="2214994" cy="461665"/>
            </a:xfrm>
            <a:prstGeom prst="rect">
              <a:avLst/>
            </a:prstGeom>
            <a:noFill/>
          </p:spPr>
          <p:txBody>
            <a:bodyPr wrap="square" rtlCol="0">
              <a:spAutoFit/>
            </a:bodyPr>
            <a:lstStyle/>
            <a:p>
              <a:r>
                <a:rPr lang="en-US" sz="2400" b="1" dirty="0">
                  <a:solidFill>
                    <a:schemeClr val="accent2"/>
                  </a:solidFill>
                </a:rPr>
                <a:t>Little or None</a:t>
              </a:r>
            </a:p>
          </p:txBody>
        </p:sp>
        <p:sp>
          <p:nvSpPr>
            <p:cNvPr id="10" name="Rectangle 9"/>
            <p:cNvSpPr/>
            <p:nvPr/>
          </p:nvSpPr>
          <p:spPr>
            <a:xfrm>
              <a:off x="6412056" y="2590799"/>
              <a:ext cx="1893744" cy="461665"/>
            </a:xfrm>
            <a:prstGeom prst="rect">
              <a:avLst/>
            </a:prstGeom>
          </p:spPr>
          <p:txBody>
            <a:bodyPr wrap="square">
              <a:spAutoFit/>
            </a:bodyPr>
            <a:lstStyle/>
            <a:p>
              <a:r>
                <a:rPr lang="en-US" sz="2400" b="1" dirty="0">
                  <a:solidFill>
                    <a:srgbClr val="0070C0"/>
                  </a:solidFill>
                </a:rPr>
                <a:t>High or Full</a:t>
              </a:r>
            </a:p>
          </p:txBody>
        </p:sp>
      </p:grpSp>
    </p:spTree>
    <p:extLst>
      <p:ext uri="{BB962C8B-B14F-4D97-AF65-F5344CB8AC3E}">
        <p14:creationId xmlns:p14="http://schemas.microsoft.com/office/powerpoint/2010/main" val="88256477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057401" y="685801"/>
            <a:ext cx="7620000" cy="846137"/>
          </a:xfrm>
        </p:spPr>
        <p:txBody>
          <a:bodyPr>
            <a:normAutofit/>
          </a:bodyPr>
          <a:lstStyle/>
          <a:p>
            <a:r>
              <a:rPr lang="en-US" b="1" dirty="0"/>
              <a:t>Determine Budget (ITTOs)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52589"/>
            <a:ext cx="9140190" cy="3626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59591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DETERMINE BUDGET: OUTPUTS</a:t>
            </a:r>
          </a:p>
        </p:txBody>
      </p:sp>
      <p:sp>
        <p:nvSpPr>
          <p:cNvPr id="3" name="Rectangle 2"/>
          <p:cNvSpPr/>
          <p:nvPr/>
        </p:nvSpPr>
        <p:spPr>
          <a:xfrm>
            <a:off x="2346960" y="1997839"/>
            <a:ext cx="7543800" cy="3970318"/>
          </a:xfrm>
          <a:prstGeom prst="rect">
            <a:avLst/>
          </a:prstGeom>
        </p:spPr>
        <p:txBody>
          <a:bodyPr wrap="square">
            <a:spAutoFit/>
          </a:bodyPr>
          <a:lstStyle/>
          <a:p>
            <a:r>
              <a:rPr lang="en-US" b="1" dirty="0">
                <a:solidFill>
                  <a:schemeClr val="tx1">
                    <a:lumMod val="75000"/>
                    <a:lumOff val="25000"/>
                  </a:schemeClr>
                </a:solidFill>
              </a:rPr>
              <a:t>COST BASELINE:</a:t>
            </a:r>
          </a:p>
          <a:p>
            <a:endParaRPr lang="en-US" b="1" dirty="0">
              <a:solidFill>
                <a:schemeClr val="tx1">
                  <a:lumMod val="75000"/>
                  <a:lumOff val="25000"/>
                </a:schemeClr>
              </a:solidFill>
            </a:endParaRPr>
          </a:p>
          <a:p>
            <a:r>
              <a:rPr lang="en-US" sz="2400" dirty="0">
                <a:solidFill>
                  <a:schemeClr val="tx1">
                    <a:lumMod val="75000"/>
                    <a:lumOff val="25000"/>
                  </a:schemeClr>
                </a:solidFill>
              </a:rPr>
              <a:t>The cost baseline is the approved version of the time-phased project budget, excluding any management reserves, which can only be changed through formal change control procedures. </a:t>
            </a:r>
          </a:p>
          <a:p>
            <a:endParaRPr lang="en-US" sz="2400" dirty="0">
              <a:solidFill>
                <a:schemeClr val="tx1">
                  <a:lumMod val="75000"/>
                  <a:lumOff val="25000"/>
                </a:schemeClr>
              </a:solidFill>
            </a:endParaRPr>
          </a:p>
          <a:p>
            <a:r>
              <a:rPr lang="en-US" sz="2400" dirty="0">
                <a:solidFill>
                  <a:schemeClr val="tx1">
                    <a:lumMod val="75000"/>
                    <a:lumOff val="25000"/>
                  </a:schemeClr>
                </a:solidFill>
              </a:rPr>
              <a:t>It is used as a basis for </a:t>
            </a:r>
            <a:r>
              <a:rPr lang="en-US" sz="2400" i="1" dirty="0">
                <a:solidFill>
                  <a:schemeClr val="tx1">
                    <a:lumMod val="75000"/>
                    <a:lumOff val="25000"/>
                  </a:schemeClr>
                </a:solidFill>
                <a:effectLst>
                  <a:outerShdw blurRad="38100" dist="38100" dir="2700000" algn="tl">
                    <a:srgbClr val="000000">
                      <a:alpha val="43137"/>
                    </a:srgbClr>
                  </a:outerShdw>
                </a:effectLst>
              </a:rPr>
              <a:t>comparison to actual results</a:t>
            </a:r>
            <a:r>
              <a:rPr lang="en-US" sz="2400" dirty="0">
                <a:solidFill>
                  <a:schemeClr val="tx1">
                    <a:lumMod val="75000"/>
                    <a:lumOff val="25000"/>
                  </a:schemeClr>
                </a:solidFill>
              </a:rPr>
              <a:t>. </a:t>
            </a:r>
          </a:p>
          <a:p>
            <a:endParaRPr lang="en-US" sz="2400" dirty="0">
              <a:solidFill>
                <a:schemeClr val="tx1">
                  <a:lumMod val="75000"/>
                  <a:lumOff val="25000"/>
                </a:schemeClr>
              </a:solidFill>
            </a:endParaRPr>
          </a:p>
          <a:p>
            <a:r>
              <a:rPr lang="en-US" sz="2400" dirty="0">
                <a:solidFill>
                  <a:schemeClr val="tx1">
                    <a:lumMod val="75000"/>
                    <a:lumOff val="25000"/>
                  </a:schemeClr>
                </a:solidFill>
              </a:rPr>
              <a:t>The cost baseline is developed as a summation of the approved budgets for the different schedule activities.</a:t>
            </a:r>
          </a:p>
        </p:txBody>
      </p:sp>
    </p:spTree>
    <p:extLst>
      <p:ext uri="{BB962C8B-B14F-4D97-AF65-F5344CB8AC3E}">
        <p14:creationId xmlns:p14="http://schemas.microsoft.com/office/powerpoint/2010/main" val="309802404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2286000" y="762001"/>
            <a:ext cx="7696200" cy="963613"/>
          </a:xfrm>
        </p:spPr>
        <p:txBody>
          <a:bodyPr>
            <a:normAutofit fontScale="90000"/>
          </a:bodyPr>
          <a:lstStyle/>
          <a:p>
            <a:pPr>
              <a:defRPr/>
            </a:pPr>
            <a:r>
              <a:rPr lang="en-US" dirty="0"/>
              <a:t>Figure 7-4. Surveyor Pro Project Cost Baseline</a:t>
            </a:r>
          </a:p>
        </p:txBody>
      </p:sp>
      <p:pic>
        <p:nvPicPr>
          <p:cNvPr id="430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8540104"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Footer Placeholder 6"/>
          <p:cNvSpPr txBox="1">
            <a:spLocks/>
          </p:cNvSpPr>
          <p:nvPr/>
        </p:nvSpPr>
        <p:spPr bwMode="auto">
          <a:xfrm>
            <a:off x="4651375" y="6397625"/>
            <a:ext cx="60166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r" eaLnBrk="1" hangingPunct="1"/>
            <a:r>
              <a:rPr lang="en-US" sz="1400" dirty="0"/>
              <a:t>Information Technology Project Management, Seventh Edition</a:t>
            </a:r>
          </a:p>
        </p:txBody>
      </p:sp>
    </p:spTree>
    <p:extLst>
      <p:ext uri="{BB962C8B-B14F-4D97-AF65-F5344CB8AC3E}">
        <p14:creationId xmlns:p14="http://schemas.microsoft.com/office/powerpoint/2010/main" val="429474463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rmAutofit/>
          </a:bodyPr>
          <a:lstStyle/>
          <a:p>
            <a:r>
              <a:rPr lang="en-US" sz="2400" dirty="0"/>
              <a:t>is the process of the status of the project costs and managing the changes to the cost baseline, includes:</a:t>
            </a:r>
          </a:p>
          <a:p>
            <a:pPr lvl="1"/>
            <a:r>
              <a:rPr lang="en-US" sz="2000" dirty="0"/>
              <a:t>Influencing the factors that create changes to the authorized </a:t>
            </a:r>
            <a:r>
              <a:rPr lang="en-US" dirty="0"/>
              <a:t>baseline</a:t>
            </a:r>
          </a:p>
          <a:p>
            <a:pPr lvl="1"/>
            <a:r>
              <a:rPr lang="en-US" sz="2000" dirty="0"/>
              <a:t>Monitoring cost performance to detect variances from the </a:t>
            </a:r>
            <a:r>
              <a:rPr lang="en-US" dirty="0"/>
              <a:t>plan</a:t>
            </a:r>
          </a:p>
          <a:p>
            <a:pPr lvl="1"/>
            <a:r>
              <a:rPr lang="en-US" sz="2000" dirty="0"/>
              <a:t>Ensuring that all appropriate changes are recorded</a:t>
            </a:r>
          </a:p>
          <a:p>
            <a:pPr lvl="1"/>
            <a:r>
              <a:rPr lang="en-US" sz="2000" dirty="0"/>
              <a:t>Preventing incorrect, inappropriate, or unauthorized changes</a:t>
            </a:r>
          </a:p>
          <a:p>
            <a:pPr lvl="1"/>
            <a:r>
              <a:rPr lang="en-US" sz="2000" dirty="0"/>
              <a:t>Informing the appropriate stakeholders of authorized </a:t>
            </a:r>
            <a:r>
              <a:rPr lang="en-US" dirty="0"/>
              <a:t>changes</a:t>
            </a:r>
          </a:p>
          <a:p>
            <a:pPr lvl="1"/>
            <a:r>
              <a:rPr lang="en-US" sz="2000" dirty="0"/>
              <a:t>Analyzing positive and negative variances and how they </a:t>
            </a:r>
            <a:r>
              <a:rPr lang="en-US" dirty="0"/>
              <a:t>affect the other control processes.</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Control Costs</a:t>
            </a:r>
          </a:p>
        </p:txBody>
      </p:sp>
    </p:spTree>
    <p:extLst>
      <p:ext uri="{BB962C8B-B14F-4D97-AF65-F5344CB8AC3E}">
        <p14:creationId xmlns:p14="http://schemas.microsoft.com/office/powerpoint/2010/main" val="38170640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828800" y="617970"/>
            <a:ext cx="9144000" cy="922337"/>
          </a:xfrm>
        </p:spPr>
        <p:txBody>
          <a:bodyPr/>
          <a:lstStyle/>
          <a:p>
            <a:r>
              <a:rPr lang="en-US" dirty="0"/>
              <a:t>Control Costs (ITTOs)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57239"/>
            <a:ext cx="9144000" cy="353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513188"/>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rmAutofit/>
          </a:bodyPr>
          <a:lstStyle/>
          <a:p>
            <a:pPr marL="342900" indent="-342900">
              <a:buFont typeface="+mj-lt"/>
              <a:buAutoNum type="alphaUcPeriod"/>
            </a:pPr>
            <a:r>
              <a:rPr lang="en-US" sz="1800" b="1" dirty="0"/>
              <a:t>DATA ANALYSIS</a:t>
            </a:r>
          </a:p>
          <a:p>
            <a:pPr marL="0" indent="0">
              <a:buNone/>
            </a:pPr>
            <a:endParaRPr lang="en-US" sz="1800" b="1" dirty="0"/>
          </a:p>
          <a:p>
            <a:pPr lvl="1">
              <a:buFont typeface="Wingdings" panose="05000000000000000000" pitchFamily="2" charset="2"/>
              <a:buChar char="Ø"/>
            </a:pPr>
            <a:r>
              <a:rPr lang="en-US" b="1" dirty="0"/>
              <a:t> Earned value analysis (EVA).</a:t>
            </a:r>
          </a:p>
          <a:p>
            <a:r>
              <a:rPr lang="en-US" dirty="0"/>
              <a:t>Earned value analysis compares the performance measurement baseline to the actual schedule and cost performance. EVM integrates the scope baseline with the cost baseline and schedule baseline to form the performance measurement baseline</a:t>
            </a:r>
          </a:p>
        </p:txBody>
      </p:sp>
      <p:sp>
        <p:nvSpPr>
          <p:cNvPr id="46083" name="Rectangle 2"/>
          <p:cNvSpPr>
            <a:spLocks noGrp="1" noChangeArrowheads="1"/>
          </p:cNvSpPr>
          <p:nvPr>
            <p:ph type="title"/>
          </p:nvPr>
        </p:nvSpPr>
        <p:spPr>
          <a:xfrm>
            <a:off x="1828800" y="533400"/>
            <a:ext cx="9144000" cy="1066800"/>
          </a:xfrm>
        </p:spPr>
        <p:txBody>
          <a:bodyPr>
            <a:normAutofit fontScale="90000"/>
          </a:bodyPr>
          <a:lstStyle/>
          <a:p>
            <a:r>
              <a:rPr lang="en-US" dirty="0"/>
              <a:t>CONTROL COSTS: TOOLS AND TECHNIQUES (T&amp;T)</a:t>
            </a:r>
            <a:endParaRPr lang="en-US" b="1" dirty="0"/>
          </a:p>
        </p:txBody>
      </p:sp>
    </p:spTree>
    <p:extLst>
      <p:ext uri="{BB962C8B-B14F-4D97-AF65-F5344CB8AC3E}">
        <p14:creationId xmlns:p14="http://schemas.microsoft.com/office/powerpoint/2010/main" val="2994587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rmAutofit/>
          </a:bodyPr>
          <a:lstStyle/>
          <a:p>
            <a:pPr marL="342900" indent="-342900">
              <a:buFont typeface="+mj-lt"/>
              <a:buAutoNum type="alphaUcPeriod"/>
            </a:pPr>
            <a:r>
              <a:rPr lang="en-US" sz="1800" b="1" dirty="0"/>
              <a:t>DATA ANALYSIS</a:t>
            </a:r>
          </a:p>
          <a:p>
            <a:pPr marL="0" indent="0">
              <a:buNone/>
            </a:pPr>
            <a:endParaRPr lang="en-US" sz="1800" b="1" dirty="0"/>
          </a:p>
          <a:p>
            <a:pPr lvl="1">
              <a:buFont typeface="Wingdings" panose="05000000000000000000" pitchFamily="2" charset="2"/>
              <a:buChar char="Ø"/>
            </a:pPr>
            <a:r>
              <a:rPr lang="en-US" b="1" dirty="0"/>
              <a:t> Trend analysis. </a:t>
            </a:r>
          </a:p>
          <a:p>
            <a:pPr algn="just"/>
            <a:r>
              <a:rPr lang="en-US" dirty="0"/>
              <a:t>examines project performance over time to determine if performance is improving or deteriorating. Graphical analysis techniques are valuable for understanding performance to date and for comparison to future performance goals such as Charts and Forecasting.</a:t>
            </a:r>
            <a:endParaRPr lang="en-US" sz="3200" b="1" dirty="0">
              <a:effectLst>
                <a:outerShdw blurRad="38100" dist="38100" dir="2700000" algn="tl">
                  <a:srgbClr val="000000">
                    <a:alpha val="43137"/>
                  </a:srgbClr>
                </a:outerShdw>
              </a:effectLst>
            </a:endParaRPr>
          </a:p>
        </p:txBody>
      </p:sp>
      <p:sp>
        <p:nvSpPr>
          <p:cNvPr id="46083" name="Rectangle 2"/>
          <p:cNvSpPr>
            <a:spLocks noGrp="1" noChangeArrowheads="1"/>
          </p:cNvSpPr>
          <p:nvPr>
            <p:ph type="title"/>
          </p:nvPr>
        </p:nvSpPr>
        <p:spPr>
          <a:xfrm>
            <a:off x="1828800" y="533400"/>
            <a:ext cx="9144000" cy="1066800"/>
          </a:xfrm>
        </p:spPr>
        <p:txBody>
          <a:bodyPr>
            <a:normAutofit fontScale="90000"/>
          </a:bodyPr>
          <a:lstStyle/>
          <a:p>
            <a:r>
              <a:rPr lang="en-US" dirty="0"/>
              <a:t>CONTROL COSTS: TOOLS AND TECHNIQUES (T&amp;T)</a:t>
            </a:r>
            <a:endParaRPr lang="en-US" b="1" dirty="0"/>
          </a:p>
        </p:txBody>
      </p:sp>
    </p:spTree>
    <p:extLst>
      <p:ext uri="{BB962C8B-B14F-4D97-AF65-F5344CB8AC3E}">
        <p14:creationId xmlns:p14="http://schemas.microsoft.com/office/powerpoint/2010/main" val="247968938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Activity4-Quiz on Nearpod</a:t>
            </a:r>
          </a:p>
        </p:txBody>
      </p:sp>
      <p:sp>
        <p:nvSpPr>
          <p:cNvPr id="3" name="Text Placeholder 2"/>
          <p:cNvSpPr>
            <a:spLocks noGrp="1"/>
          </p:cNvSpPr>
          <p:nvPr>
            <p:ph type="body" idx="1"/>
          </p:nvPr>
        </p:nvSpPr>
        <p:spPr/>
        <p:txBody>
          <a:bodyPr/>
          <a:lstStyle/>
          <a:p>
            <a:r>
              <a:rPr lang="en-US" dirty="0"/>
              <a:t>control costs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417</a:t>
            </a:fld>
            <a:endParaRPr lang="en-US" dirty="0"/>
          </a:p>
        </p:txBody>
      </p:sp>
    </p:spTree>
    <p:extLst>
      <p:ext uri="{BB962C8B-B14F-4D97-AF65-F5344CB8AC3E}">
        <p14:creationId xmlns:p14="http://schemas.microsoft.com/office/powerpoint/2010/main" val="130332142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605896"/>
            <a:ext cx="2313633" cy="5646208"/>
          </a:xfrm>
        </p:spPr>
        <p:txBody>
          <a:bodyPr anchor="ctr">
            <a:normAutofit/>
          </a:bodyPr>
          <a:lstStyle/>
          <a:p>
            <a:r>
              <a:rPr lang="en-US" sz="3100">
                <a:solidFill>
                  <a:srgbClr val="FFFFFF"/>
                </a:solidFill>
              </a:rPr>
              <a:t>Summary</a:t>
            </a:r>
          </a:p>
        </p:txBody>
      </p:sp>
      <p:graphicFrame>
        <p:nvGraphicFramePr>
          <p:cNvPr id="14" name="Diagram 3">
            <a:extLst>
              <a:ext uri="{FF2B5EF4-FFF2-40B4-BE49-F238E27FC236}">
                <a16:creationId xmlns:a16="http://schemas.microsoft.com/office/drawing/2014/main" id="{9E2E5955-0692-48F1-A70B-A75CEBBC74C4}"/>
              </a:ext>
            </a:extLst>
          </p:cNvPr>
          <p:cNvGraphicFramePr/>
          <p:nvPr/>
        </p:nvGraphicFramePr>
        <p:xfrm>
          <a:off x="5080513" y="605896"/>
          <a:ext cx="4810247" cy="5646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738776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a:t>End of Lesson Checklist</a:t>
            </a:r>
          </a:p>
        </p:txBody>
      </p:sp>
      <p:sp>
        <p:nvSpPr>
          <p:cNvPr id="4" name="Date Placeholder 3"/>
          <p:cNvSpPr>
            <a:spLocks noGrp="1"/>
          </p:cNvSpPr>
          <p:nvPr>
            <p:ph type="dt" sz="half" idx="10"/>
          </p:nvPr>
        </p:nvSpPr>
        <p:spPr>
          <a:xfrm>
            <a:off x="2346961" y="6459786"/>
            <a:ext cx="1854203" cy="365125"/>
          </a:xfrm>
        </p:spPr>
        <p:txBody>
          <a:bodyPr>
            <a:normAutofit/>
          </a:bodyPr>
          <a:lstStyle/>
          <a:p>
            <a:pPr>
              <a:spcAft>
                <a:spcPts val="600"/>
              </a:spcAft>
            </a:pPr>
            <a:fld id="{74CFA750-3F1A-41D7-B528-AA96135E3DBF}" type="datetime1">
              <a:rPr lang="en-US" smtClean="0"/>
              <a:pPr>
                <a:spcAft>
                  <a:spcPts val="600"/>
                </a:spcAft>
              </a:pPr>
              <a:t>12/13/20</a:t>
            </a:fld>
            <a:endParaRPr lang="en-US"/>
          </a:p>
        </p:txBody>
      </p:sp>
      <p:sp>
        <p:nvSpPr>
          <p:cNvPr id="6" name="Slide Number Placeholder 5"/>
          <p:cNvSpPr>
            <a:spLocks noGrp="1"/>
          </p:cNvSpPr>
          <p:nvPr>
            <p:ph type="sldNum" sz="quarter" idx="12"/>
          </p:nvPr>
        </p:nvSpPr>
        <p:spPr>
          <a:xfrm>
            <a:off x="8949344" y="6459786"/>
            <a:ext cx="984019" cy="365125"/>
          </a:xfrm>
        </p:spPr>
        <p:txBody>
          <a:bodyPr>
            <a:normAutofit/>
          </a:bodyPr>
          <a:lstStyle/>
          <a:p>
            <a:pPr marL="25400">
              <a:spcBef>
                <a:spcPts val="35"/>
              </a:spcBef>
            </a:pPr>
            <a:fld id="{81D60167-4931-47E6-BA6A-407CBD079E47}" type="slidenum">
              <a:rPr lang="en-US"/>
              <a:pPr marL="25400">
                <a:spcBef>
                  <a:spcPts val="35"/>
                </a:spcBef>
              </a:pPr>
              <a:t>419</a:t>
            </a:fld>
            <a:endParaRPr lang="en-US"/>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pPr>
              <a:spcAft>
                <a:spcPts val="600"/>
              </a:spcAft>
            </a:pPr>
            <a:endParaRPr lang="en-US" altLang="en-US"/>
          </a:p>
        </p:txBody>
      </p:sp>
      <p:graphicFrame>
        <p:nvGraphicFramePr>
          <p:cNvPr id="23" name="Content Placeholder 6"/>
          <p:cNvGraphicFramePr>
            <a:graphicFrameLocks noGrp="1"/>
          </p:cNvGraphicFramePr>
          <p:nvPr>
            <p:ph idx="1"/>
          </p:nvPr>
        </p:nvGraphicFramePr>
        <p:xfrm>
          <a:off x="2383854" y="2098515"/>
          <a:ext cx="7469536" cy="3786084"/>
        </p:xfrm>
        <a:graphic>
          <a:graphicData uri="http://schemas.openxmlformats.org/drawingml/2006/table">
            <a:tbl>
              <a:tblPr firstRow="1" bandRow="1">
                <a:noFill/>
              </a:tblPr>
              <a:tblGrid>
                <a:gridCol w="5320433">
                  <a:extLst>
                    <a:ext uri="{9D8B030D-6E8A-4147-A177-3AD203B41FA5}">
                      <a16:colId xmlns:a16="http://schemas.microsoft.com/office/drawing/2014/main" val="1210384767"/>
                    </a:ext>
                  </a:extLst>
                </a:gridCol>
                <a:gridCol w="2149103">
                  <a:extLst>
                    <a:ext uri="{9D8B030D-6E8A-4147-A177-3AD203B41FA5}">
                      <a16:colId xmlns:a16="http://schemas.microsoft.com/office/drawing/2014/main" val="2424342851"/>
                    </a:ext>
                  </a:extLst>
                </a:gridCol>
              </a:tblGrid>
              <a:tr h="631014">
                <a:tc>
                  <a:txBody>
                    <a:bodyPr/>
                    <a:lstStyle/>
                    <a:p>
                      <a:pPr algn="l" fontAlgn="base"/>
                      <a:r>
                        <a:rPr lang="en-US" sz="1800" b="1" i="0">
                          <a:solidFill>
                            <a:srgbClr val="FFFFFF"/>
                          </a:solidFill>
                          <a:effectLst/>
                          <a:latin typeface="Tw Cen MT" panose="020B0602020104020603" pitchFamily="34" charset="0"/>
                        </a:rPr>
                        <a:t>Task​</a:t>
                      </a:r>
                      <a:endParaRPr lang="en-US" sz="1800" b="1" i="0">
                        <a:solidFill>
                          <a:srgbClr val="FFFFFF"/>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ase"/>
                      <a:r>
                        <a:rPr lang="en-US" sz="1800" b="1" i="0">
                          <a:solidFill>
                            <a:srgbClr val="FFFFFF"/>
                          </a:solidFill>
                          <a:effectLst/>
                          <a:latin typeface="Tw Cen MT" panose="020B0602020104020603" pitchFamily="34" charset="0"/>
                        </a:rPr>
                        <a:t>Status​</a:t>
                      </a:r>
                      <a:endParaRPr lang="en-US" sz="1800" b="1" i="0">
                        <a:solidFill>
                          <a:srgbClr val="FFFFFF"/>
                        </a:solidFill>
                        <a:effectLst/>
                      </a:endParaRPr>
                    </a:p>
                  </a:txBody>
                  <a:tcPr marL="266173" marR="159703" marT="159703" marB="1597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017006333"/>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Review slides​</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011584910"/>
                  </a:ext>
                </a:extLst>
              </a:tr>
              <a:tr h="631014">
                <a:tc>
                  <a:txBody>
                    <a:bodyPr/>
                    <a:lstStyle/>
                    <a:p>
                      <a:pPr algn="l" fontAlgn="base"/>
                      <a:r>
                        <a:rPr lang="en-US" sz="1800" b="0" i="0">
                          <a:solidFill>
                            <a:schemeClr val="tx1">
                              <a:lumMod val="85000"/>
                              <a:lumOff val="15000"/>
                            </a:schemeClr>
                          </a:solidFill>
                          <a:effectLst/>
                          <a:latin typeface="Tw Cen MT"/>
                        </a:rPr>
                        <a:t>Complete Independent Learning ​</a:t>
                      </a: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359906951"/>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Self-assessments in </a:t>
                      </a:r>
                      <a:r>
                        <a:rPr lang="en-US" sz="1800" b="0" i="0" err="1">
                          <a:solidFill>
                            <a:schemeClr val="tx1">
                              <a:lumMod val="85000"/>
                              <a:lumOff val="15000"/>
                            </a:schemeClr>
                          </a:solidFill>
                          <a:effectLst/>
                          <a:latin typeface="Tw Cen MT" panose="020B0602020104020603" pitchFamily="34" charset="0"/>
                        </a:rPr>
                        <a:t>BBlearn</a:t>
                      </a:r>
                      <a:r>
                        <a:rPr lang="en-US" sz="1800" b="0" i="0">
                          <a:solidFill>
                            <a:schemeClr val="tx1">
                              <a:lumMod val="85000"/>
                              <a:lumOff val="15000"/>
                            </a:schemeClr>
                          </a:solidFill>
                          <a:effectLst/>
                          <a:latin typeface="Tw Cen MT" panose="020B0602020104020603" pitchFamily="34" charset="0"/>
                        </a:rPr>
                        <a:t>​</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550342116"/>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t>
                      </a:r>
                      <a:r>
                        <a:rPr lang="en-US" sz="1800" b="0" i="0" err="1">
                          <a:solidFill>
                            <a:schemeClr val="tx1">
                              <a:lumMod val="85000"/>
                              <a:lumOff val="15000"/>
                            </a:schemeClr>
                          </a:solidFill>
                          <a:effectLst/>
                          <a:latin typeface="Tw Cen MT" panose="020B0602020104020603" pitchFamily="34" charset="0"/>
                        </a:rPr>
                        <a:t>Kahoot</a:t>
                      </a:r>
                      <a:r>
                        <a:rPr lang="en-US" sz="1800" b="0" i="0">
                          <a:solidFill>
                            <a:schemeClr val="tx1">
                              <a:lumMod val="85000"/>
                              <a:lumOff val="15000"/>
                            </a:schemeClr>
                          </a:solidFill>
                          <a:effectLst/>
                          <a:latin typeface="Tw Cen MT" panose="020B0602020104020603" pitchFamily="34" charset="0"/>
                        </a:rPr>
                        <a:t> Quiz​</a:t>
                      </a:r>
                      <a:endParaRPr lang="en-US" sz="1800" b="0" i="0">
                        <a:solidFill>
                          <a:schemeClr val="tx1">
                            <a:lumMod val="85000"/>
                            <a:lumOff val="15000"/>
                          </a:schemeClr>
                        </a:solidFill>
                        <a:effectLst/>
                      </a:endParaRP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1173620"/>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Activity​</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284202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Organizational Systems</a:t>
            </a:r>
          </a:p>
        </p:txBody>
      </p:sp>
      <p:sp>
        <p:nvSpPr>
          <p:cNvPr id="4" name="Content Placeholder 3"/>
          <p:cNvSpPr>
            <a:spLocks noGrp="1"/>
          </p:cNvSpPr>
          <p:nvPr>
            <p:ph sz="half" idx="1"/>
          </p:nvPr>
        </p:nvSpPr>
        <p:spPr>
          <a:xfrm>
            <a:off x="2346960" y="1845734"/>
            <a:ext cx="7543800" cy="3945466"/>
          </a:xfrm>
        </p:spPr>
        <p:txBody>
          <a:bodyPr>
            <a:normAutofit fontScale="25000" lnSpcReduction="20000"/>
          </a:bodyPr>
          <a:lstStyle/>
          <a:p>
            <a:r>
              <a:rPr lang="en-US" sz="8000" dirty="0"/>
              <a:t>PROJECT MANAGEMENT OFFICE</a:t>
            </a:r>
          </a:p>
          <a:p>
            <a:r>
              <a:rPr lang="en-US" sz="5600" dirty="0"/>
              <a:t>A project management office (PMO) is an organizational structure that standardizes the project-related governance processes and facilitates the sharing of resources, methodologies, tools, and techniques. The responsibilities of a PMO can range from providing project management support functions to the direct management of one or more projects.</a:t>
            </a:r>
          </a:p>
          <a:p>
            <a:r>
              <a:rPr lang="en-US" sz="5600" dirty="0"/>
              <a:t>There are several types of PMOs in organizations. Each type varies in the degree of control and influence it has on projects within the organization, such as:</a:t>
            </a:r>
          </a:p>
          <a:p>
            <a:r>
              <a:rPr lang="en-US" sz="5600" b="1" dirty="0"/>
              <a:t>Supportive. </a:t>
            </a:r>
            <a:r>
              <a:rPr lang="en-US" sz="5600" dirty="0"/>
              <a:t>Supportive PMOs provide a consultative role to projects by supplying templates, best practices, training, access to information, and lessons learned from other projects. This type of PMO serves as a project repository. The degree of control provided by the PMO is low.</a:t>
            </a:r>
          </a:p>
          <a:p>
            <a:r>
              <a:rPr lang="en-US" sz="5600" b="1" dirty="0"/>
              <a:t>Controlling. </a:t>
            </a:r>
            <a:r>
              <a:rPr lang="en-US" sz="5600" dirty="0"/>
              <a:t>Controlling PMOs provide support and require compliance through various means. The degree of control provided by the PMO is moderate. Compliance may involve:</a:t>
            </a:r>
          </a:p>
          <a:p>
            <a:pPr>
              <a:buFont typeface="Wingdings" panose="05000000000000000000" pitchFamily="2" charset="2"/>
              <a:buChar char="Ø"/>
            </a:pPr>
            <a:r>
              <a:rPr lang="en-US" sz="5600" dirty="0"/>
              <a:t> Adoption of project management frameworks or methodologies;</a:t>
            </a:r>
          </a:p>
          <a:p>
            <a:pPr>
              <a:buFont typeface="Wingdings" panose="05000000000000000000" pitchFamily="2" charset="2"/>
              <a:buChar char="Ø"/>
            </a:pPr>
            <a:r>
              <a:rPr lang="en-US" sz="5600" dirty="0"/>
              <a:t> Use of specific templates, forms, and tools; and</a:t>
            </a:r>
          </a:p>
          <a:p>
            <a:pPr>
              <a:buFont typeface="Wingdings" panose="05000000000000000000" pitchFamily="2" charset="2"/>
              <a:buChar char="Ø"/>
            </a:pPr>
            <a:r>
              <a:rPr lang="en-US" sz="5600" dirty="0"/>
              <a:t> Conformance to governance frameworks.</a:t>
            </a:r>
          </a:p>
          <a:p>
            <a:r>
              <a:rPr lang="en-US" sz="5600" b="1" dirty="0"/>
              <a:t>Directive. </a:t>
            </a:r>
            <a:r>
              <a:rPr lang="en-US" sz="5600" dirty="0"/>
              <a:t>Directive PMOs take control of the projects by directly managing the projects. Project managers are assigned by and report to the PMO. The degree of control provided by the PMO is high.</a:t>
            </a:r>
          </a:p>
        </p:txBody>
      </p:sp>
      <p:pic>
        <p:nvPicPr>
          <p:cNvPr id="5" name="Picture 4"/>
          <p:cNvPicPr>
            <a:picLocks noChangeAspect="1"/>
          </p:cNvPicPr>
          <p:nvPr/>
        </p:nvPicPr>
        <p:blipFill>
          <a:blip r:embed="rId3"/>
          <a:stretch>
            <a:fillRect/>
          </a:stretch>
        </p:blipFill>
        <p:spPr>
          <a:xfrm>
            <a:off x="9528471" y="5869094"/>
            <a:ext cx="950880" cy="396328"/>
          </a:xfrm>
          <a:prstGeom prst="rect">
            <a:avLst/>
          </a:prstGeom>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5957534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C22B-3186-EE4B-8DEE-954671B21B60}"/>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E25BF508-3D61-B243-AF5D-2F0A9C03BB34}"/>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38040394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spcBef>
                <a:spcPts val="1270"/>
              </a:spcBef>
            </a:pPr>
            <a:r>
              <a:rPr lang="en-US" sz="4800" b="1" spc="-25" dirty="0">
                <a:latin typeface="Arial"/>
                <a:cs typeface="Arial"/>
              </a:rPr>
              <a:t>Project Risk Management</a:t>
            </a:r>
            <a:endParaRPr lang="en-US" sz="3600" dirty="0">
              <a:latin typeface="Arial"/>
              <a:cs typeface="Arial"/>
            </a:endParaRPr>
          </a:p>
        </p:txBody>
      </p:sp>
      <p:sp>
        <p:nvSpPr>
          <p:cNvPr id="3" name="Subtitle 2"/>
          <p:cNvSpPr>
            <a:spLocks noGrp="1"/>
          </p:cNvSpPr>
          <p:nvPr>
            <p:ph type="subTitle" idx="1"/>
          </p:nvPr>
        </p:nvSpPr>
        <p:spPr>
          <a:xfrm>
            <a:off x="2349038" y="4455621"/>
            <a:ext cx="4051762" cy="1143000"/>
          </a:xfrm>
        </p:spPr>
        <p:txBody>
          <a:bodyPr/>
          <a:lstStyle/>
          <a:p>
            <a:endParaRPr lang="en-US" dirty="0"/>
          </a:p>
        </p:txBody>
      </p:sp>
      <p:sp>
        <p:nvSpPr>
          <p:cNvPr id="5" name="TextBox 4"/>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Developed by: Dr. Rula Al Kayyali, Updated by Sharmila Siddartha, Reviewed by:  Melina Silva</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 Project Management Institute, Inc. 2017</a:t>
            </a:r>
          </a:p>
        </p:txBody>
      </p:sp>
      <p:pic>
        <p:nvPicPr>
          <p:cNvPr id="6" name="Picture 5"/>
          <p:cNvPicPr>
            <a:picLocks noChangeAspect="1"/>
          </p:cNvPicPr>
          <p:nvPr/>
        </p:nvPicPr>
        <p:blipFill>
          <a:blip r:embed="rId3"/>
          <a:stretch>
            <a:fillRect/>
          </a:stretch>
        </p:blipFill>
        <p:spPr>
          <a:xfrm>
            <a:off x="8686800" y="5576044"/>
            <a:ext cx="1600200" cy="670259"/>
          </a:xfrm>
          <a:prstGeom prst="rect">
            <a:avLst/>
          </a:prstGeom>
        </p:spPr>
      </p:pic>
    </p:spTree>
    <p:extLst>
      <p:ext uri="{BB962C8B-B14F-4D97-AF65-F5344CB8AC3E}">
        <p14:creationId xmlns:p14="http://schemas.microsoft.com/office/powerpoint/2010/main" val="21218195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301239" y="1141325"/>
          <a:ext cx="7589518" cy="2844578"/>
        </p:xfrm>
        <a:graphic>
          <a:graphicData uri="http://schemas.openxmlformats.org/drawingml/2006/table">
            <a:tbl>
              <a:tblPr firstRow="1" bandRow="1">
                <a:tableStyleId>{F5AB1C69-6EDB-4FF4-983F-18BD219EF322}</a:tableStyleId>
              </a:tblPr>
              <a:tblGrid>
                <a:gridCol w="1198756">
                  <a:extLst>
                    <a:ext uri="{9D8B030D-6E8A-4147-A177-3AD203B41FA5}">
                      <a16:colId xmlns:a16="http://schemas.microsoft.com/office/drawing/2014/main" val="3534627902"/>
                    </a:ext>
                  </a:extLst>
                </a:gridCol>
                <a:gridCol w="1470964">
                  <a:extLst>
                    <a:ext uri="{9D8B030D-6E8A-4147-A177-3AD203B41FA5}">
                      <a16:colId xmlns:a16="http://schemas.microsoft.com/office/drawing/2014/main" val="1673762219"/>
                    </a:ext>
                  </a:extLst>
                </a:gridCol>
                <a:gridCol w="3113719">
                  <a:extLst>
                    <a:ext uri="{9D8B030D-6E8A-4147-A177-3AD203B41FA5}">
                      <a16:colId xmlns:a16="http://schemas.microsoft.com/office/drawing/2014/main" val="3456277364"/>
                    </a:ext>
                  </a:extLst>
                </a:gridCol>
                <a:gridCol w="1806079">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30-July-2020</a:t>
                      </a:r>
                    </a:p>
                  </a:txBody>
                  <a:tcPr marL="119520" marR="119520" marT="59760" marB="59760"/>
                </a:tc>
                <a:tc>
                  <a:txBody>
                    <a:bodyPr/>
                    <a:lstStyle/>
                    <a:p>
                      <a:r>
                        <a:rPr lang="en-US" sz="2400" baseline="0" dirty="0"/>
                        <a:t>Reorganized Content</a:t>
                      </a:r>
                    </a:p>
                    <a:p>
                      <a:r>
                        <a:rPr lang="en-US" sz="2400" baseline="0" dirty="0"/>
                        <a:t>Improved slides.  Added content for response strategies</a:t>
                      </a:r>
                    </a:p>
                    <a:p>
                      <a:r>
                        <a:rPr lang="en-US" sz="2400" baseline="0" dirty="0"/>
                        <a:t>Added activities </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26754402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24000" y="0"/>
            <a:ext cx="9144000" cy="1371600"/>
          </a:xfrm>
        </p:spPr>
        <p:txBody>
          <a:bodyPr/>
          <a:lstStyle/>
          <a:p>
            <a:pPr eaLnBrk="1" hangingPunct="1"/>
            <a:r>
              <a:rPr lang="en-US" dirty="0"/>
              <a:t>Project Risk Management</a:t>
            </a:r>
          </a:p>
        </p:txBody>
      </p:sp>
      <p:sp>
        <p:nvSpPr>
          <p:cNvPr id="5123" name="Rectangle 3"/>
          <p:cNvSpPr>
            <a:spLocks noGrp="1" noChangeArrowheads="1"/>
          </p:cNvSpPr>
          <p:nvPr>
            <p:ph type="body" idx="1"/>
          </p:nvPr>
        </p:nvSpPr>
        <p:spPr>
          <a:xfrm>
            <a:off x="1981200" y="1766888"/>
            <a:ext cx="7696200" cy="3795712"/>
          </a:xfrm>
          <a:noFill/>
        </p:spPr>
        <p:txBody>
          <a:bodyPr/>
          <a:lstStyle/>
          <a:p>
            <a:pPr lvl="1">
              <a:buFont typeface="Wingdings" panose="05000000000000000000" pitchFamily="2" charset="2"/>
              <a:buChar char="q"/>
            </a:pPr>
            <a:r>
              <a:rPr lang="en-US" sz="2200" b="1" dirty="0"/>
              <a:t>Overview of Project Risk Management KA</a:t>
            </a:r>
          </a:p>
          <a:p>
            <a:pPr lvl="1">
              <a:buFont typeface="Wingdings" panose="05000000000000000000" pitchFamily="2" charset="2"/>
              <a:buChar char="q"/>
            </a:pPr>
            <a:r>
              <a:rPr lang="en-US" sz="2200" b="1" dirty="0"/>
              <a:t>Plan Risk Management</a:t>
            </a:r>
          </a:p>
          <a:p>
            <a:pPr lvl="1">
              <a:buFont typeface="Wingdings" panose="05000000000000000000" pitchFamily="2" charset="2"/>
              <a:buChar char="q"/>
            </a:pPr>
            <a:r>
              <a:rPr lang="en-US" sz="2200" b="1" dirty="0"/>
              <a:t>Identify Risks</a:t>
            </a:r>
          </a:p>
          <a:p>
            <a:pPr lvl="1">
              <a:buFont typeface="Wingdings" panose="05000000000000000000" pitchFamily="2" charset="2"/>
              <a:buChar char="q"/>
            </a:pPr>
            <a:r>
              <a:rPr lang="en-US" sz="2200" b="1" dirty="0"/>
              <a:t>Perform qualitative risk analysis</a:t>
            </a:r>
          </a:p>
          <a:p>
            <a:pPr lvl="1">
              <a:buFont typeface="Wingdings" panose="05000000000000000000" pitchFamily="2" charset="2"/>
              <a:buChar char="q"/>
            </a:pPr>
            <a:r>
              <a:rPr lang="en-US" sz="2200" b="1" dirty="0"/>
              <a:t>Perform quantitative risk analysis</a:t>
            </a:r>
          </a:p>
          <a:p>
            <a:pPr lvl="1">
              <a:buFont typeface="Wingdings" panose="05000000000000000000" pitchFamily="2" charset="2"/>
              <a:buChar char="q"/>
            </a:pPr>
            <a:r>
              <a:rPr lang="en-US" sz="2200" b="1" dirty="0"/>
              <a:t>Plan risk responses</a:t>
            </a:r>
          </a:p>
          <a:p>
            <a:pPr lvl="1">
              <a:buFont typeface="Wingdings" panose="05000000000000000000" pitchFamily="2" charset="2"/>
              <a:buChar char="q"/>
            </a:pPr>
            <a:r>
              <a:rPr lang="en-US" sz="2200" b="1" dirty="0"/>
              <a:t>Control risks</a:t>
            </a:r>
          </a:p>
          <a:p>
            <a:pPr eaLnBrk="1" hangingPunct="1"/>
            <a:endParaRPr lang="en-US" sz="2400" b="1" dirty="0"/>
          </a:p>
          <a:p>
            <a:pPr eaLnBrk="1" hangingPunct="1"/>
            <a:endParaRPr lang="en-US" sz="2400" b="1" dirty="0"/>
          </a:p>
        </p:txBody>
      </p:sp>
    </p:spTree>
    <p:extLst>
      <p:ext uri="{BB962C8B-B14F-4D97-AF65-F5344CB8AC3E}">
        <p14:creationId xmlns:p14="http://schemas.microsoft.com/office/powerpoint/2010/main" val="26943407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1981200" y="1828801"/>
            <a:ext cx="8686800" cy="4267200"/>
          </a:xfrm>
        </p:spPr>
        <p:txBody>
          <a:bodyPr>
            <a:normAutofit/>
          </a:bodyPr>
          <a:lstStyle/>
          <a:p>
            <a:pPr>
              <a:spcBef>
                <a:spcPct val="100000"/>
              </a:spcBef>
            </a:pPr>
            <a:endParaRPr lang="en-US" dirty="0"/>
          </a:p>
          <a:p>
            <a:pPr>
              <a:spcBef>
                <a:spcPct val="100000"/>
              </a:spcBef>
            </a:pPr>
            <a:r>
              <a:rPr lang="en-US" sz="2200" dirty="0"/>
              <a:t>Project Risk Management includes the processes of conducting risk management planning, identification, analysis, response planning, response implementation, and monitoring risk on a project. </a:t>
            </a:r>
          </a:p>
          <a:p>
            <a:pPr>
              <a:spcBef>
                <a:spcPct val="100000"/>
              </a:spcBef>
            </a:pPr>
            <a:r>
              <a:rPr lang="en-US" sz="2200" dirty="0"/>
              <a:t>The objectives of project risk management are:</a:t>
            </a:r>
          </a:p>
          <a:p>
            <a:pPr>
              <a:spcBef>
                <a:spcPct val="100000"/>
              </a:spcBef>
              <a:buFont typeface="Wingdings" panose="05000000000000000000" pitchFamily="2" charset="2"/>
              <a:buChar char="q"/>
            </a:pPr>
            <a:r>
              <a:rPr lang="en-US" sz="2200" dirty="0"/>
              <a:t> to increase the probability and/or impact of positive risks and </a:t>
            </a:r>
          </a:p>
          <a:p>
            <a:pPr>
              <a:spcBef>
                <a:spcPct val="100000"/>
              </a:spcBef>
              <a:buFont typeface="Wingdings" panose="05000000000000000000" pitchFamily="2" charset="2"/>
              <a:buChar char="q"/>
            </a:pPr>
            <a:r>
              <a:rPr lang="en-US" sz="2200" dirty="0"/>
              <a:t>to decrease the probability and/or impact of negative risks, in order</a:t>
            </a:r>
          </a:p>
          <a:p>
            <a:pPr>
              <a:spcBef>
                <a:spcPct val="100000"/>
              </a:spcBef>
              <a:buFont typeface="Wingdings" panose="05000000000000000000" pitchFamily="2" charset="2"/>
              <a:buChar char="q"/>
            </a:pPr>
            <a:r>
              <a:rPr lang="en-US" sz="2200" dirty="0"/>
              <a:t> to optimize the chances of project success.</a:t>
            </a:r>
          </a:p>
          <a:p>
            <a:endParaRPr lang="en-US" dirty="0"/>
          </a:p>
        </p:txBody>
      </p:sp>
      <p:sp>
        <p:nvSpPr>
          <p:cNvPr id="15362" name="Rectangle 2"/>
          <p:cNvSpPr>
            <a:spLocks noGrp="1" noChangeArrowheads="1"/>
          </p:cNvSpPr>
          <p:nvPr>
            <p:ph type="title"/>
          </p:nvPr>
        </p:nvSpPr>
        <p:spPr>
          <a:xfrm>
            <a:off x="2590800" y="595312"/>
            <a:ext cx="7239000" cy="1081088"/>
          </a:xfrm>
        </p:spPr>
        <p:txBody>
          <a:bodyPr>
            <a:normAutofit fontScale="90000"/>
          </a:bodyPr>
          <a:lstStyle/>
          <a:p>
            <a:pPr>
              <a:defRPr/>
            </a:pPr>
            <a:r>
              <a:rPr lang="en-US" dirty="0"/>
              <a:t>The Importance of Project Risk Management</a:t>
            </a:r>
          </a:p>
        </p:txBody>
      </p:sp>
    </p:spTree>
    <p:extLst>
      <p:ext uri="{BB962C8B-B14F-4D97-AF65-F5344CB8AC3E}">
        <p14:creationId xmlns:p14="http://schemas.microsoft.com/office/powerpoint/2010/main" val="18833326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400" y="181305"/>
            <a:ext cx="6305550" cy="5885709"/>
          </a:xfrm>
          <a:prstGeom prst="rect">
            <a:avLst/>
          </a:prstGeom>
        </p:spPr>
      </p:pic>
    </p:spTree>
    <p:extLst>
      <p:ext uri="{BB962C8B-B14F-4D97-AF65-F5344CB8AC3E}">
        <p14:creationId xmlns:p14="http://schemas.microsoft.com/office/powerpoint/2010/main" val="42432175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863840" cy="1542196"/>
          </a:xfrm>
        </p:spPr>
        <p:txBody>
          <a:bodyPr/>
          <a:lstStyle/>
          <a:p>
            <a:r>
              <a:rPr lang="en-US" dirty="0"/>
              <a:t>Risk Management Mind Map</a:t>
            </a:r>
          </a:p>
        </p:txBody>
      </p:sp>
      <p:graphicFrame>
        <p:nvGraphicFramePr>
          <p:cNvPr id="4" name="Diagram 3"/>
          <p:cNvGraphicFramePr/>
          <p:nvPr/>
        </p:nvGraphicFramePr>
        <p:xfrm>
          <a:off x="1676400" y="2057400"/>
          <a:ext cx="83820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6725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533401"/>
            <a:ext cx="7543800" cy="1066800"/>
          </a:xfrm>
        </p:spPr>
        <p:txBody>
          <a:bodyPr>
            <a:normAutofit fontScale="90000"/>
          </a:bodyPr>
          <a:lstStyle/>
          <a:p>
            <a:br>
              <a:rPr lang="en-US" b="1" dirty="0"/>
            </a:br>
            <a:br>
              <a:rPr lang="en-US" b="1" dirty="0"/>
            </a:br>
            <a:r>
              <a:rPr lang="en-US" b="1" dirty="0"/>
              <a:t>KEY CONCEPTS FOR PROJECT RISK MANAGEMENT</a:t>
            </a:r>
            <a:endParaRPr lang="en-US" dirty="0"/>
          </a:p>
        </p:txBody>
      </p:sp>
      <p:sp>
        <p:nvSpPr>
          <p:cNvPr id="3" name="Content Placeholder 2"/>
          <p:cNvSpPr>
            <a:spLocks noGrp="1"/>
          </p:cNvSpPr>
          <p:nvPr>
            <p:ph idx="1"/>
          </p:nvPr>
        </p:nvSpPr>
        <p:spPr/>
        <p:txBody>
          <a:bodyPr>
            <a:normAutofit fontScale="92500"/>
          </a:bodyPr>
          <a:lstStyle/>
          <a:p>
            <a:r>
              <a:rPr lang="en-US" dirty="0"/>
              <a:t>Each project contains</a:t>
            </a:r>
            <a:r>
              <a:rPr lang="en-US" b="1" dirty="0">
                <a:effectLst>
                  <a:outerShdw blurRad="38100" dist="38100" dir="2700000" algn="tl">
                    <a:srgbClr val="000000">
                      <a:alpha val="43137"/>
                    </a:srgbClr>
                  </a:outerShdw>
                </a:effectLst>
              </a:rPr>
              <a:t> individual </a:t>
            </a:r>
            <a:r>
              <a:rPr lang="en-US" dirty="0"/>
              <a:t>risks that can affect the achievement of project objectives. It is also important to consider the riskiness of the overall project, which arises from the combination of individual project risks and other sources of uncertainty. Project Risk Management processes address both levels of risk in projects, and these are defined as follows:</a:t>
            </a:r>
          </a:p>
          <a:p>
            <a:pPr>
              <a:buFont typeface="Wingdings" panose="05000000000000000000" pitchFamily="2" charset="2"/>
              <a:buChar char="q"/>
            </a:pPr>
            <a:r>
              <a:rPr lang="en-US" b="1" dirty="0"/>
              <a:t>Individual project risk </a:t>
            </a:r>
            <a:r>
              <a:rPr lang="en-US" dirty="0"/>
              <a:t>is an uncertain event or condition that, if it occurs, has a positive or negative effect on one or more project objectives.</a:t>
            </a:r>
          </a:p>
          <a:p>
            <a:pPr>
              <a:buFont typeface="Wingdings" panose="05000000000000000000" pitchFamily="2" charset="2"/>
              <a:buChar char="q"/>
            </a:pPr>
            <a:r>
              <a:rPr lang="en-US" dirty="0"/>
              <a:t> </a:t>
            </a:r>
            <a:r>
              <a:rPr lang="en-US" b="1" dirty="0"/>
              <a:t>Overall project risk </a:t>
            </a:r>
            <a:r>
              <a:rPr lang="en-US" dirty="0"/>
              <a:t>is the effect of uncertainty on the project as a whole, arising from all sources of uncertainty including individual risks, representing the exposure of stakeholders to the implications of variations in project outcome, both positive and negative.</a:t>
            </a:r>
          </a:p>
        </p:txBody>
      </p:sp>
    </p:spTree>
    <p:extLst>
      <p:ext uri="{BB962C8B-B14F-4D97-AF65-F5344CB8AC3E}">
        <p14:creationId xmlns:p14="http://schemas.microsoft.com/office/powerpoint/2010/main" val="35466216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TAILORING CONSIDERATIONS</a:t>
            </a:r>
            <a:endParaRPr lang="en-US" dirty="0"/>
          </a:p>
        </p:txBody>
      </p:sp>
      <p:sp>
        <p:nvSpPr>
          <p:cNvPr id="3" name="Content Placeholder 2"/>
          <p:cNvSpPr>
            <a:spLocks noGrp="1"/>
          </p:cNvSpPr>
          <p:nvPr>
            <p:ph idx="1"/>
          </p:nvPr>
        </p:nvSpPr>
        <p:spPr/>
        <p:txBody>
          <a:bodyPr>
            <a:normAutofit lnSpcReduction="10000"/>
          </a:bodyPr>
          <a:lstStyle/>
          <a:p>
            <a:r>
              <a:rPr lang="en-US" dirty="0"/>
              <a:t>Because each project is unique, it is necessary to tailor the way Project Risk Management processes are applied.</a:t>
            </a:r>
          </a:p>
          <a:p>
            <a:r>
              <a:rPr lang="en-US" dirty="0"/>
              <a:t>Considerations for tailoring include but are not limited to:</a:t>
            </a:r>
          </a:p>
          <a:p>
            <a:r>
              <a:rPr lang="en-US" b="1" dirty="0"/>
              <a:t>Project importance. </a:t>
            </a:r>
            <a:r>
              <a:rPr lang="en-US" dirty="0"/>
              <a:t>How strategically important is the project? Is the level of risk increased for this project because it aims to produce breakthrough opportunities, addresses significant blocks to organizational performance, or involves major product innovation?</a:t>
            </a:r>
          </a:p>
          <a:p>
            <a:r>
              <a:rPr lang="en-US" b="1" dirty="0"/>
              <a:t>Development approach. </a:t>
            </a:r>
            <a:r>
              <a:rPr lang="en-US" dirty="0"/>
              <a:t>Is this a waterfall project, where risk processes can be followed sequentially and iteratively, or does the project follow an agile approach where risk is addressed at the start of each iteration as well as during its execution?</a:t>
            </a:r>
          </a:p>
        </p:txBody>
      </p:sp>
    </p:spTree>
    <p:extLst>
      <p:ext uri="{BB962C8B-B14F-4D97-AF65-F5344CB8AC3E}">
        <p14:creationId xmlns:p14="http://schemas.microsoft.com/office/powerpoint/2010/main" val="25240089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TAILORING CONSIDERATIONS</a:t>
            </a:r>
            <a:endParaRPr lang="en-US" dirty="0"/>
          </a:p>
        </p:txBody>
      </p:sp>
      <p:sp>
        <p:nvSpPr>
          <p:cNvPr id="3" name="Content Placeholder 2"/>
          <p:cNvSpPr>
            <a:spLocks noGrp="1"/>
          </p:cNvSpPr>
          <p:nvPr>
            <p:ph idx="1"/>
          </p:nvPr>
        </p:nvSpPr>
        <p:spPr/>
        <p:txBody>
          <a:bodyPr>
            <a:normAutofit/>
          </a:bodyPr>
          <a:lstStyle/>
          <a:p>
            <a:endParaRPr lang="en-US" b="1" dirty="0"/>
          </a:p>
          <a:p>
            <a:r>
              <a:rPr lang="en-US" b="1" dirty="0"/>
              <a:t>Project size. </a:t>
            </a:r>
            <a:r>
              <a:rPr lang="en-US" dirty="0"/>
              <a:t>Does the project’s size in terms of budget, duration, scope, or team size require a more detailed approach to risk management? Or is it small enough to justify a simplified risk process?</a:t>
            </a:r>
          </a:p>
          <a:p>
            <a:endParaRPr lang="en-US" b="1" dirty="0"/>
          </a:p>
          <a:p>
            <a:r>
              <a:rPr lang="en-US" b="1" dirty="0"/>
              <a:t>Project complexity. </a:t>
            </a:r>
            <a:r>
              <a:rPr lang="en-US" dirty="0"/>
              <a:t>Is a robust risk approach demanded by high levels of innovation, new technology, commercial arrangements, interfaces, or external dependencies that increase project complexity? Or is the project simple enough that a reduced risk process will suffice?</a:t>
            </a:r>
          </a:p>
        </p:txBody>
      </p:sp>
    </p:spTree>
    <p:extLst>
      <p:ext uri="{BB962C8B-B14F-4D97-AF65-F5344CB8AC3E}">
        <p14:creationId xmlns:p14="http://schemas.microsoft.com/office/powerpoint/2010/main" val="2877400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Activity4- Question Time on </a:t>
            </a:r>
            <a:r>
              <a:rPr lang="en-US" dirty="0" err="1"/>
              <a:t>Nearpod</a:t>
            </a:r>
            <a:endParaRPr lang="en-US" dirty="0"/>
          </a:p>
        </p:txBody>
      </p:sp>
      <p:sp>
        <p:nvSpPr>
          <p:cNvPr id="3" name="Text Placeholder 2"/>
          <p:cNvSpPr>
            <a:spLocks noGrp="1"/>
          </p:cNvSpPr>
          <p:nvPr>
            <p:ph type="body" idx="1"/>
          </p:nvPr>
        </p:nvSpPr>
        <p:spPr/>
        <p:txBody>
          <a:bodyPr/>
          <a:lstStyle/>
          <a:p>
            <a:r>
              <a:rPr lang="en-US" dirty="0"/>
              <a:t>Power and authority of a project manager</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5" name="Footer Placeholder 4"/>
          <p:cNvSpPr>
            <a:spLocks noGrp="1"/>
          </p:cNvSpPr>
          <p:nvPr>
            <p:ph type="ftr" sz="quarter" idx="11"/>
          </p:nvPr>
        </p:nvSpPr>
        <p:spPr/>
        <p:txBody>
          <a:bodyPr/>
          <a:lstStyle/>
          <a:p>
            <a:r>
              <a:rPr lang="en-US"/>
              <a:t>Created by:</a:t>
            </a:r>
            <a:r>
              <a:rPr lang="en-US">
                <a:solidFill>
                  <a:srgbClr val="FFFF00"/>
                </a:solidFill>
              </a:rPr>
              <a:t> Dr. Nafeth Al hashlamoun</a:t>
            </a:r>
            <a:endParaRPr lang="en-US" dirty="0">
              <a:solidFill>
                <a:srgbClr val="FFFF00"/>
              </a:solidFill>
            </a:endParaRPr>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43</a:t>
            </a:fld>
            <a:endParaRPr lang="en-US" dirty="0"/>
          </a:p>
        </p:txBody>
      </p:sp>
    </p:spTree>
    <p:extLst>
      <p:ext uri="{BB962C8B-B14F-4D97-AF65-F5344CB8AC3E}">
        <p14:creationId xmlns:p14="http://schemas.microsoft.com/office/powerpoint/2010/main" val="297720269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1676400" y="1905000"/>
            <a:ext cx="8382000" cy="4114800"/>
          </a:xfrm>
        </p:spPr>
        <p:txBody>
          <a:bodyPr>
            <a:normAutofit/>
          </a:bodyPr>
          <a:lstStyle/>
          <a:p>
            <a:pPr>
              <a:buFont typeface="Wingdings" panose="05000000000000000000" pitchFamily="2" charset="2"/>
              <a:buChar char="§"/>
              <a:defRPr/>
            </a:pPr>
            <a:r>
              <a:rPr lang="en-US" sz="2400" dirty="0"/>
              <a:t>A dictionary definition of risk is “the possibility of loss or injury”</a:t>
            </a:r>
          </a:p>
          <a:p>
            <a:pPr>
              <a:buFont typeface="Wingdings" panose="05000000000000000000" pitchFamily="2" charset="2"/>
              <a:buChar char="§"/>
              <a:defRPr/>
            </a:pPr>
            <a:r>
              <a:rPr lang="en-US" sz="2400" dirty="0"/>
              <a:t>A general definition of project risk is an </a:t>
            </a:r>
            <a:r>
              <a:rPr lang="en-US" sz="2400" dirty="0">
                <a:solidFill>
                  <a:srgbClr val="FF0000"/>
                </a:solidFill>
              </a:rPr>
              <a:t>uncertainty</a:t>
            </a:r>
            <a:r>
              <a:rPr lang="en-US" sz="2400" dirty="0"/>
              <a:t> that can have a </a:t>
            </a:r>
            <a:r>
              <a:rPr lang="en-US" sz="2400" b="1" dirty="0"/>
              <a:t>negative</a:t>
            </a:r>
            <a:r>
              <a:rPr lang="en-US" sz="2400" dirty="0"/>
              <a:t> or </a:t>
            </a:r>
            <a:r>
              <a:rPr lang="en-US" sz="2400" b="1" dirty="0"/>
              <a:t>positive</a:t>
            </a:r>
            <a:r>
              <a:rPr lang="en-US" sz="2400" dirty="0"/>
              <a:t> effect on meeting project objectives</a:t>
            </a:r>
          </a:p>
          <a:p>
            <a:pPr>
              <a:buFont typeface="Wingdings" panose="05000000000000000000" pitchFamily="2" charset="2"/>
              <a:buChar char="§"/>
              <a:defRPr/>
            </a:pPr>
            <a:r>
              <a:rPr lang="en-US" sz="2400" dirty="0"/>
              <a:t>Negative risk involves understanding potential problems that might occur in the project and how they might hinder project success</a:t>
            </a:r>
          </a:p>
          <a:p>
            <a:pPr>
              <a:buFont typeface="Wingdings" panose="05000000000000000000" pitchFamily="2" charset="2"/>
              <a:buChar char="§"/>
              <a:defRPr/>
            </a:pPr>
            <a:r>
              <a:rPr lang="en-US" sz="2400" dirty="0"/>
              <a:t>Positive risks are risks that result in good things happening; sometimes called opportunities</a:t>
            </a:r>
          </a:p>
          <a:p>
            <a:pPr marL="0" indent="0">
              <a:buNone/>
              <a:defRPr/>
            </a:pPr>
            <a:r>
              <a:rPr lang="en-US" sz="2400" b="1" dirty="0">
                <a:solidFill>
                  <a:srgbClr val="0070C0"/>
                </a:solidFill>
              </a:rPr>
              <a:t>The goal of project risk management is to minimize potential negative risks while maximizing potential positive risks</a:t>
            </a:r>
          </a:p>
          <a:p>
            <a:pPr>
              <a:buFont typeface="Wingdings" panose="05000000000000000000" pitchFamily="2" charset="2"/>
              <a:buChar char="§"/>
              <a:defRPr/>
            </a:pPr>
            <a:endParaRPr lang="en-US" sz="2400" dirty="0"/>
          </a:p>
          <a:p>
            <a:pPr>
              <a:buFont typeface="Wingdings" panose="05000000000000000000" pitchFamily="2" charset="2"/>
              <a:buChar char="§"/>
              <a:defRPr/>
            </a:pPr>
            <a:endParaRPr lang="en-US" sz="2400" dirty="0"/>
          </a:p>
        </p:txBody>
      </p:sp>
      <p:sp>
        <p:nvSpPr>
          <p:cNvPr id="12291" name="Rectangle 2"/>
          <p:cNvSpPr>
            <a:spLocks noGrp="1" noChangeArrowheads="1"/>
          </p:cNvSpPr>
          <p:nvPr>
            <p:ph type="title"/>
          </p:nvPr>
        </p:nvSpPr>
        <p:spPr>
          <a:xfrm>
            <a:off x="1905000" y="762000"/>
            <a:ext cx="8305800" cy="715962"/>
          </a:xfrm>
        </p:spPr>
        <p:txBody>
          <a:bodyPr/>
          <a:lstStyle/>
          <a:p>
            <a:r>
              <a:rPr lang="en-US" dirty="0"/>
              <a:t>Negative and Positive Risks</a:t>
            </a:r>
          </a:p>
        </p:txBody>
      </p:sp>
    </p:spTree>
    <p:extLst>
      <p:ext uri="{BB962C8B-B14F-4D97-AF65-F5344CB8AC3E}">
        <p14:creationId xmlns:p14="http://schemas.microsoft.com/office/powerpoint/2010/main" val="30329665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87E8-8162-40CE-8B68-4D7F3105A672}"/>
              </a:ext>
            </a:extLst>
          </p:cNvPr>
          <p:cNvSpPr>
            <a:spLocks noGrp="1"/>
          </p:cNvSpPr>
          <p:nvPr>
            <p:ph type="title"/>
          </p:nvPr>
        </p:nvSpPr>
        <p:spPr>
          <a:xfrm>
            <a:off x="2346960" y="239309"/>
            <a:ext cx="7543800" cy="1450757"/>
          </a:xfrm>
        </p:spPr>
        <p:txBody>
          <a:bodyPr/>
          <a:lstStyle/>
          <a:p>
            <a:r>
              <a:rPr lang="en-US" dirty="0"/>
              <a:t>Positive and Negative Risks </a:t>
            </a:r>
          </a:p>
        </p:txBody>
      </p:sp>
      <p:graphicFrame>
        <p:nvGraphicFramePr>
          <p:cNvPr id="4" name="Diagram 3">
            <a:extLst>
              <a:ext uri="{FF2B5EF4-FFF2-40B4-BE49-F238E27FC236}">
                <a16:creationId xmlns:a16="http://schemas.microsoft.com/office/drawing/2014/main" id="{830AAC7A-0438-46FF-A4C0-9FD47A83EE53}"/>
              </a:ext>
            </a:extLst>
          </p:cNvPr>
          <p:cNvGraphicFramePr/>
          <p:nvPr/>
        </p:nvGraphicFramePr>
        <p:xfrm>
          <a:off x="1752601" y="2241551"/>
          <a:ext cx="8402782" cy="3625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74776747-311B-4482-B14F-487906F9D98C}"/>
              </a:ext>
            </a:extLst>
          </p:cNvPr>
          <p:cNvSpPr>
            <a:spLocks noGrp="1"/>
          </p:cNvSpPr>
          <p:nvPr>
            <p:ph type="ftr" idx="11"/>
          </p:nvPr>
        </p:nvSpPr>
        <p:spPr/>
        <p:txBody>
          <a:bodyPr/>
          <a:lstStyle/>
          <a:p>
            <a:r>
              <a:rPr lang="en-US"/>
              <a:t>PM KA Risk Management</a:t>
            </a:r>
          </a:p>
        </p:txBody>
      </p:sp>
      <p:sp>
        <p:nvSpPr>
          <p:cNvPr id="6" name="Slide Number Placeholder 5">
            <a:extLst>
              <a:ext uri="{FF2B5EF4-FFF2-40B4-BE49-F238E27FC236}">
                <a16:creationId xmlns:a16="http://schemas.microsoft.com/office/drawing/2014/main" id="{82239A9A-78AB-4C11-8667-78486431719E}"/>
              </a:ext>
            </a:extLst>
          </p:cNvPr>
          <p:cNvSpPr>
            <a:spLocks noGrp="1"/>
          </p:cNvSpPr>
          <p:nvPr>
            <p:ph type="sldNum" idx="12"/>
          </p:nvPr>
        </p:nvSpPr>
        <p:spPr/>
        <p:txBody>
          <a:bodyPr/>
          <a:lstStyle/>
          <a:p>
            <a:fld id="{00000000-1234-1234-1234-123412341234}" type="slidenum">
              <a:rPr lang="en-US" smtClean="0"/>
              <a:pPr/>
              <a:t>431</a:t>
            </a:fld>
            <a:endParaRPr lang="en-US"/>
          </a:p>
        </p:txBody>
      </p:sp>
    </p:spTree>
    <p:extLst>
      <p:ext uri="{BB962C8B-B14F-4D97-AF65-F5344CB8AC3E}">
        <p14:creationId xmlns:p14="http://schemas.microsoft.com/office/powerpoint/2010/main" val="15895385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524000" y="304800"/>
            <a:ext cx="9144000" cy="1143000"/>
          </a:xfrm>
        </p:spPr>
        <p:txBody>
          <a:bodyPr/>
          <a:lstStyle/>
          <a:p>
            <a:r>
              <a:rPr lang="en-US" dirty="0"/>
              <a:t>Plan Risk Management</a:t>
            </a:r>
          </a:p>
        </p:txBody>
      </p:sp>
      <p:sp>
        <p:nvSpPr>
          <p:cNvPr id="16387" name="Rectangle 3"/>
          <p:cNvSpPr>
            <a:spLocks noGrp="1" noChangeArrowheads="1"/>
          </p:cNvSpPr>
          <p:nvPr>
            <p:ph idx="1"/>
          </p:nvPr>
        </p:nvSpPr>
        <p:spPr>
          <a:xfrm>
            <a:off x="1828800" y="1752600"/>
            <a:ext cx="8839200" cy="5376862"/>
          </a:xfrm>
        </p:spPr>
        <p:txBody>
          <a:bodyPr/>
          <a:lstStyle/>
          <a:p>
            <a:pPr marL="0" indent="0">
              <a:buNone/>
            </a:pPr>
            <a:r>
              <a:rPr lang="en-US" dirty="0"/>
              <a:t>Plan Risk Management is the process of defining how to conduct risk management activities for a project. </a:t>
            </a:r>
          </a:p>
          <a:p>
            <a:pPr marL="0" indent="0">
              <a:buNone/>
            </a:pPr>
            <a:r>
              <a:rPr lang="en-US" dirty="0"/>
              <a:t>The key benefit of this process is that it ensures that the degree, type, and visibility of risk management are proportionate to both risks and the importance of the project to the organization and other stakeholders. </a:t>
            </a:r>
          </a:p>
          <a:p>
            <a:pPr marL="0" indent="0">
              <a:buNone/>
            </a:pPr>
            <a:endParaRPr lang="en-US" dirty="0"/>
          </a:p>
        </p:txBody>
      </p:sp>
      <p:pic>
        <p:nvPicPr>
          <p:cNvPr id="2" name="Picture 1"/>
          <p:cNvPicPr>
            <a:picLocks noChangeAspect="1"/>
          </p:cNvPicPr>
          <p:nvPr/>
        </p:nvPicPr>
        <p:blipFill>
          <a:blip r:embed="rId2"/>
          <a:stretch>
            <a:fillRect/>
          </a:stretch>
        </p:blipFill>
        <p:spPr>
          <a:xfrm>
            <a:off x="2819400" y="3505201"/>
            <a:ext cx="6248400" cy="2428875"/>
          </a:xfrm>
          <a:prstGeom prst="rect">
            <a:avLst/>
          </a:prstGeom>
        </p:spPr>
      </p:pic>
    </p:spTree>
    <p:extLst>
      <p:ext uri="{BB962C8B-B14F-4D97-AF65-F5344CB8AC3E}">
        <p14:creationId xmlns:p14="http://schemas.microsoft.com/office/powerpoint/2010/main" val="13165335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24000" y="20639"/>
            <a:ext cx="9144000" cy="922337"/>
          </a:xfrm>
        </p:spPr>
        <p:txBody>
          <a:bodyPr/>
          <a:lstStyle/>
          <a:p>
            <a:r>
              <a:rPr lang="en-US" dirty="0"/>
              <a:t>Plan Risk Management (ITTOs)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81225"/>
            <a:ext cx="9144000" cy="3001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215683"/>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524000" y="-12700"/>
            <a:ext cx="9144000" cy="1143000"/>
          </a:xfrm>
        </p:spPr>
        <p:txBody>
          <a:bodyPr/>
          <a:lstStyle/>
          <a:p>
            <a:r>
              <a:rPr lang="en-US" dirty="0"/>
              <a:t>Plan Risk Management (Output)</a:t>
            </a:r>
          </a:p>
        </p:txBody>
      </p:sp>
      <p:sp>
        <p:nvSpPr>
          <p:cNvPr id="18435" name="Rectangle 2"/>
          <p:cNvSpPr>
            <a:spLocks noChangeArrowheads="1"/>
          </p:cNvSpPr>
          <p:nvPr/>
        </p:nvSpPr>
        <p:spPr bwMode="auto">
          <a:xfrm>
            <a:off x="1524000" y="1582738"/>
            <a:ext cx="9144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dirty="0"/>
              <a:t>Risk Management Plan Elements</a:t>
            </a:r>
          </a:p>
          <a:p>
            <a:pPr marL="514350" indent="-514350">
              <a:buFont typeface="Arial" charset="0"/>
              <a:buChar char="•"/>
            </a:pPr>
            <a:r>
              <a:rPr lang="en-US" sz="2800" dirty="0"/>
              <a:t>Methodology </a:t>
            </a:r>
          </a:p>
          <a:p>
            <a:pPr marL="514350" indent="-514350">
              <a:buFont typeface="Arial" charset="0"/>
              <a:buChar char="•"/>
            </a:pPr>
            <a:r>
              <a:rPr lang="en-US" sz="2800" dirty="0"/>
              <a:t>Roles and Responsibilities </a:t>
            </a:r>
          </a:p>
          <a:p>
            <a:pPr marL="514350" indent="-514350">
              <a:buFont typeface="Arial" charset="0"/>
              <a:buChar char="•"/>
            </a:pPr>
            <a:r>
              <a:rPr lang="en-US" sz="2800" dirty="0"/>
              <a:t>Budgeting </a:t>
            </a:r>
          </a:p>
          <a:p>
            <a:pPr marL="514350" indent="-514350">
              <a:buFont typeface="Arial" charset="0"/>
              <a:buChar char="•"/>
            </a:pPr>
            <a:r>
              <a:rPr lang="en-US" sz="2800" dirty="0"/>
              <a:t>Timing </a:t>
            </a:r>
          </a:p>
          <a:p>
            <a:pPr marL="514350" indent="-514350">
              <a:buFont typeface="Arial" charset="0"/>
              <a:buChar char="•"/>
            </a:pPr>
            <a:r>
              <a:rPr lang="en-US" sz="2800" dirty="0"/>
              <a:t>Risk Categories**</a:t>
            </a:r>
          </a:p>
          <a:p>
            <a:pPr marL="514350" indent="-514350">
              <a:buFont typeface="Arial" charset="0"/>
              <a:buChar char="•"/>
            </a:pPr>
            <a:r>
              <a:rPr lang="en-US" sz="2800" dirty="0"/>
              <a:t>Definition of probability and impact** </a:t>
            </a:r>
          </a:p>
          <a:p>
            <a:pPr marL="514350" indent="-514350">
              <a:buFont typeface="Arial" charset="0"/>
              <a:buChar char="•"/>
            </a:pPr>
            <a:r>
              <a:rPr lang="en-US" sz="2800" dirty="0"/>
              <a:t>Probability and Impact Matrix </a:t>
            </a:r>
          </a:p>
          <a:p>
            <a:pPr marL="514350" indent="-514350">
              <a:buFont typeface="Arial" charset="0"/>
              <a:buChar char="•"/>
            </a:pPr>
            <a:r>
              <a:rPr lang="en-US" sz="2800" dirty="0"/>
              <a:t>Revised stakeholders’ tolerance </a:t>
            </a:r>
          </a:p>
          <a:p>
            <a:pPr marL="514350" indent="-514350">
              <a:buFont typeface="Arial" charset="0"/>
              <a:buChar char="•"/>
            </a:pPr>
            <a:r>
              <a:rPr lang="en-US" sz="2800" dirty="0"/>
              <a:t>Reporting format </a:t>
            </a:r>
          </a:p>
          <a:p>
            <a:pPr marL="514350" indent="-514350">
              <a:buFont typeface="Arial" charset="0"/>
              <a:buChar char="•"/>
            </a:pPr>
            <a:r>
              <a:rPr lang="en-US" sz="2800" dirty="0"/>
              <a:t>Tracking </a:t>
            </a:r>
          </a:p>
        </p:txBody>
      </p:sp>
    </p:spTree>
    <p:extLst>
      <p:ext uri="{BB962C8B-B14F-4D97-AF65-F5344CB8AC3E}">
        <p14:creationId xmlns:p14="http://schemas.microsoft.com/office/powerpoint/2010/main" val="340934902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322" y="533401"/>
            <a:ext cx="6787464" cy="5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81200" y="838200"/>
            <a:ext cx="1676400" cy="3416320"/>
          </a:xfrm>
          <a:prstGeom prst="rect">
            <a:avLst/>
          </a:prstGeom>
          <a:noFill/>
        </p:spPr>
        <p:txBody>
          <a:bodyPr wrap="square" rtlCol="0">
            <a:spAutoFit/>
          </a:bodyPr>
          <a:lstStyle/>
          <a:p>
            <a:r>
              <a:rPr lang="en-US" dirty="0"/>
              <a:t>Risk Breakdown Structure is used to show risk categories organized.</a:t>
            </a:r>
          </a:p>
          <a:p>
            <a:endParaRPr lang="en-US" dirty="0"/>
          </a:p>
          <a:p>
            <a:r>
              <a:rPr lang="en-US" dirty="0"/>
              <a:t>The  RBS helps the project team consider all the sources of project risks.</a:t>
            </a:r>
          </a:p>
          <a:p>
            <a:endParaRPr lang="en-US" dirty="0"/>
          </a:p>
        </p:txBody>
      </p:sp>
    </p:spTree>
    <p:extLst>
      <p:ext uri="{BB962C8B-B14F-4D97-AF65-F5344CB8AC3E}">
        <p14:creationId xmlns:p14="http://schemas.microsoft.com/office/powerpoint/2010/main" val="4389544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76289"/>
            <a:ext cx="91440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545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839310" y="609600"/>
            <a:ext cx="9144000" cy="1066800"/>
          </a:xfrm>
        </p:spPr>
        <p:txBody>
          <a:bodyPr>
            <a:normAutofit/>
          </a:bodyPr>
          <a:lstStyle/>
          <a:p>
            <a:r>
              <a:rPr lang="en-US" sz="3600" dirty="0"/>
              <a:t>Identify Risks</a:t>
            </a:r>
          </a:p>
        </p:txBody>
      </p:sp>
      <p:sp>
        <p:nvSpPr>
          <p:cNvPr id="20483" name="Rectangle 3"/>
          <p:cNvSpPr txBox="1">
            <a:spLocks noChangeArrowheads="1"/>
          </p:cNvSpPr>
          <p:nvPr/>
        </p:nvSpPr>
        <p:spPr bwMode="auto">
          <a:xfrm>
            <a:off x="1828800" y="19050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spcBef>
                <a:spcPct val="55000"/>
              </a:spcBef>
              <a:buFontTx/>
              <a:buChar char="•"/>
            </a:pPr>
            <a:r>
              <a:rPr lang="en-US" sz="3200" dirty="0"/>
              <a:t>Identifying risks is the process of understanding what potential events might hurt or enhance a particular project</a:t>
            </a:r>
          </a:p>
        </p:txBody>
      </p:sp>
    </p:spTree>
    <p:extLst>
      <p:ext uri="{BB962C8B-B14F-4D97-AF65-F5344CB8AC3E}">
        <p14:creationId xmlns:p14="http://schemas.microsoft.com/office/powerpoint/2010/main" val="9580749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752600" y="576045"/>
            <a:ext cx="9144000" cy="922337"/>
          </a:xfrm>
        </p:spPr>
        <p:txBody>
          <a:bodyPr/>
          <a:lstStyle/>
          <a:p>
            <a:r>
              <a:rPr lang="en-US" dirty="0"/>
              <a:t>Identify Risks (ITTOs)</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122" y="1466850"/>
            <a:ext cx="9147117"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26830"/>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85800"/>
            <a:ext cx="6777144" cy="609600"/>
          </a:xfrm>
        </p:spPr>
        <p:txBody>
          <a:bodyPr>
            <a:normAutofit fontScale="90000"/>
          </a:bodyPr>
          <a:lstStyle/>
          <a:p>
            <a:r>
              <a:rPr lang="en-US" dirty="0"/>
              <a:t>Risk Identification Techniques</a:t>
            </a:r>
          </a:p>
        </p:txBody>
      </p:sp>
      <p:sp>
        <p:nvSpPr>
          <p:cNvPr id="3" name="Rectangle 2"/>
          <p:cNvSpPr/>
          <p:nvPr/>
        </p:nvSpPr>
        <p:spPr>
          <a:xfrm>
            <a:off x="2133600" y="1828801"/>
            <a:ext cx="7543800" cy="4401205"/>
          </a:xfrm>
          <a:prstGeom prst="rect">
            <a:avLst/>
          </a:prstGeom>
        </p:spPr>
        <p:txBody>
          <a:bodyPr wrap="square">
            <a:spAutoFit/>
          </a:bodyPr>
          <a:lstStyle/>
          <a:p>
            <a:r>
              <a:rPr lang="en-US" sz="2000" dirty="0">
                <a:solidFill>
                  <a:srgbClr val="0070C0"/>
                </a:solidFill>
              </a:rPr>
              <a:t>Reviewing Project Documents</a:t>
            </a:r>
          </a:p>
          <a:p>
            <a:pPr lvl="1"/>
            <a:r>
              <a:rPr lang="en-US" sz="2000" dirty="0"/>
              <a:t>Project charter, assumption logs, plan, scope, etc.</a:t>
            </a:r>
          </a:p>
          <a:p>
            <a:r>
              <a:rPr lang="en-US" sz="2000" dirty="0">
                <a:solidFill>
                  <a:srgbClr val="0070C0"/>
                </a:solidFill>
              </a:rPr>
              <a:t>Brainstorming</a:t>
            </a:r>
          </a:p>
          <a:p>
            <a:pPr lvl="1"/>
            <a:r>
              <a:rPr lang="en-US" sz="2000" dirty="0"/>
              <a:t>Project team, users and other experts</a:t>
            </a:r>
          </a:p>
          <a:p>
            <a:r>
              <a:rPr lang="en-US" sz="2000" dirty="0">
                <a:solidFill>
                  <a:srgbClr val="0070C0"/>
                </a:solidFill>
              </a:rPr>
              <a:t>Interviewing</a:t>
            </a:r>
          </a:p>
          <a:p>
            <a:pPr lvl="1"/>
            <a:r>
              <a:rPr lang="en-US" sz="2000" dirty="0"/>
              <a:t>Subject matter experts and project stakeholders</a:t>
            </a:r>
          </a:p>
          <a:p>
            <a:r>
              <a:rPr lang="en-US" sz="2000" dirty="0">
                <a:solidFill>
                  <a:srgbClr val="0070C0"/>
                </a:solidFill>
              </a:rPr>
              <a:t>Delphi Technique</a:t>
            </a:r>
          </a:p>
          <a:p>
            <a:pPr lvl="1"/>
            <a:r>
              <a:rPr lang="en-US" sz="2000" dirty="0"/>
              <a:t>An anonymous method to query experts about foreseeable events</a:t>
            </a:r>
          </a:p>
          <a:p>
            <a:r>
              <a:rPr lang="en-US" sz="2000" dirty="0">
                <a:solidFill>
                  <a:srgbClr val="0070C0"/>
                </a:solidFill>
              </a:rPr>
              <a:t>SWOT Analysis</a:t>
            </a:r>
          </a:p>
          <a:p>
            <a:pPr lvl="1"/>
            <a:r>
              <a:rPr lang="en-US" sz="2000" dirty="0"/>
              <a:t>Analysis of Strengths, Weaknesses, Opportunities &amp; Threats</a:t>
            </a:r>
          </a:p>
          <a:p>
            <a:r>
              <a:rPr lang="en-US" sz="2000" dirty="0">
                <a:solidFill>
                  <a:srgbClr val="0070C0"/>
                </a:solidFill>
              </a:rPr>
              <a:t>Diagramming Techniques</a:t>
            </a:r>
          </a:p>
          <a:p>
            <a:pPr lvl="1"/>
            <a:r>
              <a:rPr lang="en-US" sz="2000" dirty="0"/>
              <a:t>Ishikawa (Fishbone), Process diagrams, Flow charts, Influence diagrams</a:t>
            </a:r>
          </a:p>
          <a:p>
            <a:r>
              <a:rPr lang="en-US" sz="2000" dirty="0"/>
              <a:t>Usually a combination of these methods is used to assess risk involved</a:t>
            </a:r>
          </a:p>
        </p:txBody>
      </p:sp>
    </p:spTree>
    <p:extLst>
      <p:ext uri="{BB962C8B-B14F-4D97-AF65-F5344CB8AC3E}">
        <p14:creationId xmlns:p14="http://schemas.microsoft.com/office/powerpoint/2010/main" val="31331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fade">
                                      <p:cBhvr>
                                        <p:cTn id="72" dur="1000"/>
                                        <p:tgtEl>
                                          <p:spTgt spid="3">
                                            <p:txEl>
                                              <p:pRg st="11" end="11"/>
                                            </p:txEl>
                                          </p:spTgt>
                                        </p:tgtEl>
                                      </p:cBhvr>
                                    </p:animEffect>
                                    <p:anim calcmode="lin" valueType="num">
                                      <p:cBhvr>
                                        <p:cTn id="7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1000"/>
                                        <p:tgtEl>
                                          <p:spTgt spid="3">
                                            <p:txEl>
                                              <p:pRg st="12" end="12"/>
                                            </p:txEl>
                                          </p:spTgt>
                                        </p:tgtEl>
                                      </p:cBhvr>
                                    </p:animEffect>
                                    <p:anim calcmode="lin" valueType="num">
                                      <p:cBhvr>
                                        <p:cTn id="8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A20D-4D34-4540-81F3-AE5BEF27A25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D6B77E2-E386-414C-BEF1-5CF98AC2121C}"/>
              </a:ext>
            </a:extLst>
          </p:cNvPr>
          <p:cNvSpPr>
            <a:spLocks noGrp="1"/>
          </p:cNvSpPr>
          <p:nvPr>
            <p:ph idx="1"/>
          </p:nvPr>
        </p:nvSpPr>
        <p:spPr/>
        <p:txBody>
          <a:bodyPr vert="horz" lIns="0" tIns="45720" rIns="0" bIns="45720" rtlCol="0" anchor="t">
            <a:normAutofit lnSpcReduction="10000"/>
          </a:bodyPr>
          <a:lstStyle/>
          <a:p>
            <a:pPr marL="457200" indent="-457200">
              <a:buFont typeface="Wingdings" panose="020F0502020204030204" pitchFamily="34" charset="0"/>
              <a:buChar char="ü"/>
            </a:pPr>
            <a:r>
              <a:rPr lang="en-US" dirty="0"/>
              <a:t>Projects have specific characteristics.  They create business value and changes to organizational processes</a:t>
            </a:r>
          </a:p>
          <a:p>
            <a:pPr marL="457200" indent="-457200">
              <a:buFont typeface="Wingdings" panose="020F0502020204030204" pitchFamily="34" charset="0"/>
              <a:buChar char="ü"/>
            </a:pPr>
            <a:r>
              <a:rPr lang="en-US" dirty="0"/>
              <a:t>Project Management is about the successful management of projects so that the objectives are achieved</a:t>
            </a:r>
          </a:p>
          <a:p>
            <a:pPr marL="457200" indent="-457200">
              <a:buFont typeface="Wingdings" panose="020F0502020204030204" pitchFamily="34" charset="0"/>
              <a:buChar char="ü"/>
            </a:pPr>
            <a:r>
              <a:rPr lang="en-US" dirty="0"/>
              <a:t>The project management framework suggested by PMI includes:</a:t>
            </a:r>
          </a:p>
          <a:p>
            <a:pPr marL="383540" lvl="1">
              <a:buFont typeface="Wingdings" panose="020F0502020204030204" pitchFamily="34" charset="0"/>
              <a:buChar char="§"/>
            </a:pPr>
            <a:r>
              <a:rPr lang="en-US" dirty="0"/>
              <a:t> Project</a:t>
            </a:r>
            <a:r>
              <a:rPr lang="en-US" dirty="0">
                <a:ea typeface="+mn-lt"/>
                <a:cs typeface="+mn-lt"/>
              </a:rPr>
              <a:t> Life Cycle, Process Groups, Knowledge Areas, Processes, Inputs, Outputs, Tools and Techniques</a:t>
            </a:r>
            <a:endParaRPr lang="en-US" dirty="0"/>
          </a:p>
          <a:p>
            <a:pPr marL="457200" indent="-457200">
              <a:buFont typeface="Wingdings" panose="020F0502020204030204" pitchFamily="34" charset="0"/>
              <a:buChar char="ü"/>
            </a:pPr>
            <a:r>
              <a:rPr lang="en-US" dirty="0"/>
              <a:t>Power and authority of the project manager is influenced by the organization structure</a:t>
            </a:r>
          </a:p>
          <a:p>
            <a:pPr marL="457200" indent="-457200">
              <a:buFont typeface="Wingdings" panose="020F0502020204030204" pitchFamily="34" charset="0"/>
              <a:buChar char="ü"/>
            </a:pPr>
            <a:r>
              <a:rPr lang="en-US" dirty="0"/>
              <a:t>The project manager should have skills relating to the business strategy, leadership and technical project management</a:t>
            </a:r>
          </a:p>
          <a:p>
            <a:pPr marL="457200" indent="-457200">
              <a:buFont typeface="Wingdings" panose="020F0502020204030204" pitchFamily="34" charset="0"/>
              <a:buChar char="ü"/>
            </a:pPr>
            <a:endParaRPr lang="en-US" dirty="0"/>
          </a:p>
          <a:p>
            <a:endParaRPr lang="en-US" dirty="0"/>
          </a:p>
        </p:txBody>
      </p:sp>
    </p:spTree>
    <p:extLst>
      <p:ext uri="{BB962C8B-B14F-4D97-AF65-F5344CB8AC3E}">
        <p14:creationId xmlns:p14="http://schemas.microsoft.com/office/powerpoint/2010/main" val="187631103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3600" dirty="0"/>
            </a:br>
            <a:r>
              <a:rPr lang="en-US" sz="3600" dirty="0"/>
              <a:t>Diagramming Techniques</a:t>
            </a:r>
            <a:br>
              <a:rPr lang="en-US" sz="3600" dirty="0"/>
            </a:br>
            <a:r>
              <a:rPr lang="en-US" sz="3600" dirty="0"/>
              <a:t>Reading and Diagramming Activity</a:t>
            </a:r>
          </a:p>
        </p:txBody>
      </p:sp>
      <p:sp>
        <p:nvSpPr>
          <p:cNvPr id="3" name="Content Placeholder 2"/>
          <p:cNvSpPr>
            <a:spLocks noGrp="1"/>
          </p:cNvSpPr>
          <p:nvPr>
            <p:ph idx="1"/>
          </p:nvPr>
        </p:nvSpPr>
        <p:spPr/>
        <p:txBody>
          <a:bodyPr/>
          <a:lstStyle/>
          <a:p>
            <a:r>
              <a:rPr lang="en-US" dirty="0"/>
              <a:t>Read this article and review the diagrams.  </a:t>
            </a:r>
          </a:p>
          <a:p>
            <a:r>
              <a:rPr lang="en-US" dirty="0">
                <a:hlinkClick r:id="rId2"/>
              </a:rPr>
              <a:t>https://project-management.com/diagramming-techniques-to-identify-risks/</a:t>
            </a:r>
            <a:endParaRPr lang="en-US" dirty="0"/>
          </a:p>
          <a:p>
            <a:r>
              <a:rPr lang="en-US" dirty="0"/>
              <a:t>For a risk of your choice draw a fishbone diagram/ flowchart/ influence chart </a:t>
            </a:r>
          </a:p>
          <a:p>
            <a:r>
              <a:rPr lang="en-US" dirty="0"/>
              <a:t>Present your result </a:t>
            </a:r>
          </a:p>
        </p:txBody>
      </p:sp>
    </p:spTree>
    <p:extLst>
      <p:ext uri="{BB962C8B-B14F-4D97-AF65-F5344CB8AC3E}">
        <p14:creationId xmlns:p14="http://schemas.microsoft.com/office/powerpoint/2010/main" val="20305973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a:t>Identify Risks (Out)</a:t>
            </a:r>
          </a:p>
        </p:txBody>
      </p:sp>
      <p:sp>
        <p:nvSpPr>
          <p:cNvPr id="3" name="TextBox 2"/>
          <p:cNvSpPr txBox="1"/>
          <p:nvPr/>
        </p:nvSpPr>
        <p:spPr>
          <a:xfrm>
            <a:off x="2400300" y="1752601"/>
            <a:ext cx="7391400" cy="4031873"/>
          </a:xfrm>
          <a:prstGeom prst="rect">
            <a:avLst/>
          </a:prstGeom>
          <a:noFill/>
        </p:spPr>
        <p:txBody>
          <a:bodyPr wrap="square" rtlCol="0">
            <a:spAutoFit/>
          </a:bodyPr>
          <a:lstStyle/>
          <a:p>
            <a:r>
              <a:rPr lang="en-US" sz="3200" dirty="0"/>
              <a:t>The risk register captures details of identified individual project risks. On completion of the Identify Risks process, the content of the risk register may include but is not limited to:</a:t>
            </a:r>
          </a:p>
          <a:p>
            <a:pPr marL="285750" indent="-285750">
              <a:buFont typeface="Arial" panose="020B0604020202020204" pitchFamily="34" charset="0"/>
              <a:buChar char="•"/>
            </a:pPr>
            <a:r>
              <a:rPr lang="en-US" sz="3200" b="1" dirty="0"/>
              <a:t>List of identified risks. </a:t>
            </a:r>
          </a:p>
          <a:p>
            <a:pPr marL="285750" indent="-285750">
              <a:buFont typeface="Arial" panose="020B0604020202020204" pitchFamily="34" charset="0"/>
              <a:buChar char="•"/>
            </a:pPr>
            <a:r>
              <a:rPr lang="en-US" sz="3200" b="1" dirty="0"/>
              <a:t>Potential risk owners. </a:t>
            </a:r>
          </a:p>
          <a:p>
            <a:pPr marL="285750" indent="-285750">
              <a:buFont typeface="Arial" panose="020B0604020202020204" pitchFamily="34" charset="0"/>
              <a:buChar char="•"/>
            </a:pPr>
            <a:r>
              <a:rPr lang="en-US" sz="3200" b="1" dirty="0"/>
              <a:t>List of potential risk responses. </a:t>
            </a:r>
            <a:endParaRPr lang="en-US" sz="3200" dirty="0"/>
          </a:p>
        </p:txBody>
      </p:sp>
    </p:spTree>
    <p:extLst>
      <p:ext uri="{BB962C8B-B14F-4D97-AF65-F5344CB8AC3E}">
        <p14:creationId xmlns:p14="http://schemas.microsoft.com/office/powerpoint/2010/main" val="27724394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dirty="0"/>
              <a:t>Identify Risks (Output)</a:t>
            </a:r>
            <a:br>
              <a:rPr lang="en-US" dirty="0"/>
            </a:br>
            <a:r>
              <a:rPr lang="en-US" dirty="0"/>
              <a:t>Risk Register</a:t>
            </a: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60076"/>
            <a:ext cx="9144000"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29200" y="1828800"/>
            <a:ext cx="5562600" cy="49204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009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2057400" y="1981201"/>
            <a:ext cx="7772400" cy="3648075"/>
          </a:xfrm>
        </p:spPr>
        <p:txBody>
          <a:bodyPr/>
          <a:lstStyle/>
          <a:p>
            <a:endParaRPr lang="en-US" sz="2400" dirty="0"/>
          </a:p>
          <a:p>
            <a:r>
              <a:rPr lang="en-US" sz="2400" dirty="0"/>
              <a:t>The process of prioritizing risks for further analysis or action by assessing and combining their probability of occurrence and impact </a:t>
            </a:r>
          </a:p>
        </p:txBody>
      </p:sp>
      <p:sp>
        <p:nvSpPr>
          <p:cNvPr id="30723" name="Rectangle 2"/>
          <p:cNvSpPr>
            <a:spLocks noGrp="1" noChangeArrowheads="1"/>
          </p:cNvSpPr>
          <p:nvPr>
            <p:ph type="title"/>
          </p:nvPr>
        </p:nvSpPr>
        <p:spPr>
          <a:xfrm>
            <a:off x="1600200" y="685800"/>
            <a:ext cx="8686800" cy="914400"/>
          </a:xfrm>
        </p:spPr>
        <p:txBody>
          <a:bodyPr/>
          <a:lstStyle/>
          <a:p>
            <a:r>
              <a:rPr lang="en-US" sz="3200" dirty="0"/>
              <a:t>Perform Qualitative Risk Analysis</a:t>
            </a:r>
          </a:p>
        </p:txBody>
      </p:sp>
    </p:spTree>
    <p:extLst>
      <p:ext uri="{BB962C8B-B14F-4D97-AF65-F5344CB8AC3E}">
        <p14:creationId xmlns:p14="http://schemas.microsoft.com/office/powerpoint/2010/main" val="244263277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600200" y="685801"/>
            <a:ext cx="8839200" cy="846137"/>
          </a:xfrm>
        </p:spPr>
        <p:txBody>
          <a:bodyPr>
            <a:normAutofit fontScale="90000"/>
          </a:bodyPr>
          <a:lstStyle/>
          <a:p>
            <a:r>
              <a:rPr lang="en-US" dirty="0"/>
              <a:t>Perform Qualitative Risk Analysis (ITTOs)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62125"/>
            <a:ext cx="9134475" cy="33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64191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06" y="1126357"/>
            <a:ext cx="7922895" cy="518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62201" y="216305"/>
            <a:ext cx="6979919" cy="830997"/>
          </a:xfrm>
          <a:prstGeom prst="rect">
            <a:avLst/>
          </a:prstGeom>
          <a:noFill/>
        </p:spPr>
        <p:txBody>
          <a:bodyPr wrap="square" rtlCol="0">
            <a:spAutoFit/>
          </a:bodyPr>
          <a:lstStyle/>
          <a:p>
            <a:r>
              <a:rPr lang="en-US" sz="2400" dirty="0"/>
              <a:t>Qualitative Risk Analysis: Technique</a:t>
            </a:r>
          </a:p>
          <a:p>
            <a:r>
              <a:rPr lang="en-US" sz="2400" dirty="0"/>
              <a:t>Probability and Impact Matrix</a:t>
            </a:r>
          </a:p>
        </p:txBody>
      </p:sp>
    </p:spTree>
    <p:extLst>
      <p:ext uri="{BB962C8B-B14F-4D97-AF65-F5344CB8AC3E}">
        <p14:creationId xmlns:p14="http://schemas.microsoft.com/office/powerpoint/2010/main" val="1163123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600200" y="457200"/>
            <a:ext cx="8686800" cy="1125538"/>
          </a:xfrm>
        </p:spPr>
        <p:txBody>
          <a:bodyPr>
            <a:normAutofit fontScale="90000"/>
          </a:bodyPr>
          <a:lstStyle/>
          <a:p>
            <a:r>
              <a:rPr lang="en-US" dirty="0"/>
              <a:t>Perform Qualitative Risk Analysis (Out)</a:t>
            </a:r>
          </a:p>
        </p:txBody>
      </p:sp>
      <p:sp>
        <p:nvSpPr>
          <p:cNvPr id="33795" name="Rectangle 2"/>
          <p:cNvSpPr>
            <a:spLocks noChangeArrowheads="1"/>
          </p:cNvSpPr>
          <p:nvPr/>
        </p:nvSpPr>
        <p:spPr bwMode="auto">
          <a:xfrm>
            <a:off x="1600200" y="1981202"/>
            <a:ext cx="8001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b="1" dirty="0"/>
              <a:t>Risk Register Updates </a:t>
            </a:r>
          </a:p>
          <a:p>
            <a:pPr marL="742950" lvl="1" indent="-285750" eaLnBrk="0" hangingPunct="0">
              <a:spcBef>
                <a:spcPct val="20000"/>
              </a:spcBef>
              <a:buFont typeface="Arial" pitchFamily="34" charset="0"/>
              <a:buChar char="–"/>
            </a:pPr>
            <a:r>
              <a:rPr lang="en-US" sz="2000" dirty="0"/>
              <a:t>Relative ranking or priority list of project risks </a:t>
            </a:r>
          </a:p>
          <a:p>
            <a:pPr marL="742950" lvl="1" indent="-285750" eaLnBrk="0" hangingPunct="0">
              <a:spcBef>
                <a:spcPct val="20000"/>
              </a:spcBef>
              <a:buFont typeface="Arial" pitchFamily="34" charset="0"/>
              <a:buChar char="–"/>
            </a:pPr>
            <a:r>
              <a:rPr lang="en-US" sz="2000" dirty="0"/>
              <a:t>Risks grouped by categories </a:t>
            </a:r>
          </a:p>
          <a:p>
            <a:pPr marL="742950" lvl="1" indent="-285750" eaLnBrk="0" hangingPunct="0">
              <a:spcBef>
                <a:spcPct val="20000"/>
              </a:spcBef>
              <a:buFont typeface="Arial" pitchFamily="34" charset="0"/>
              <a:buChar char="–"/>
            </a:pPr>
            <a:r>
              <a:rPr lang="en-US" sz="2000" dirty="0"/>
              <a:t>Causes of risk or project areas requiring particular attention </a:t>
            </a:r>
          </a:p>
          <a:p>
            <a:pPr marL="742950" lvl="1" indent="-285750" eaLnBrk="0" hangingPunct="0">
              <a:spcBef>
                <a:spcPct val="20000"/>
              </a:spcBef>
              <a:buFont typeface="Arial" pitchFamily="34" charset="0"/>
              <a:buChar char="–"/>
            </a:pPr>
            <a:r>
              <a:rPr lang="en-US" sz="2000" dirty="0"/>
              <a:t>List of risks requiring response in the near-term </a:t>
            </a:r>
          </a:p>
          <a:p>
            <a:pPr marL="742950" lvl="1" indent="-285750" eaLnBrk="0" hangingPunct="0">
              <a:spcBef>
                <a:spcPct val="20000"/>
              </a:spcBef>
              <a:buFont typeface="Arial" pitchFamily="34" charset="0"/>
              <a:buChar char="–"/>
            </a:pPr>
            <a:r>
              <a:rPr lang="en-US" sz="2000" dirty="0"/>
              <a:t>List of risks for additional analysis and response </a:t>
            </a:r>
          </a:p>
          <a:p>
            <a:pPr marL="742950" lvl="1" indent="-285750" eaLnBrk="0" hangingPunct="0">
              <a:spcBef>
                <a:spcPct val="20000"/>
              </a:spcBef>
              <a:buFont typeface="Arial" pitchFamily="34" charset="0"/>
              <a:buChar char="–"/>
            </a:pPr>
            <a:r>
              <a:rPr lang="en-US" sz="2000" dirty="0"/>
              <a:t>Watch lists of low-priority risks </a:t>
            </a:r>
          </a:p>
          <a:p>
            <a:pPr marL="742950" lvl="1" indent="-285750" eaLnBrk="0" hangingPunct="0">
              <a:spcBef>
                <a:spcPct val="20000"/>
              </a:spcBef>
              <a:buFont typeface="Arial" pitchFamily="34" charset="0"/>
              <a:buChar char="–"/>
            </a:pPr>
            <a:r>
              <a:rPr lang="en-US" sz="2000" dirty="0"/>
              <a:t>Trends in qualitative risk analysis results </a:t>
            </a:r>
          </a:p>
        </p:txBody>
      </p:sp>
    </p:spTree>
    <p:extLst>
      <p:ext uri="{BB962C8B-B14F-4D97-AF65-F5344CB8AC3E}">
        <p14:creationId xmlns:p14="http://schemas.microsoft.com/office/powerpoint/2010/main" val="1997262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a:bodyPr>
          <a:lstStyle/>
          <a:p>
            <a:r>
              <a:rPr lang="en-US" dirty="0"/>
              <a:t>Perform Qualitative Risk Analysis (Output)</a:t>
            </a: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97014"/>
            <a:ext cx="9144000"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53000" y="1924050"/>
            <a:ext cx="67056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23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idx="1"/>
          </p:nvPr>
        </p:nvSpPr>
        <p:spPr>
          <a:xfrm>
            <a:off x="2057400" y="1905001"/>
            <a:ext cx="8077200" cy="3952875"/>
          </a:xfrm>
        </p:spPr>
        <p:txBody>
          <a:bodyPr/>
          <a:lstStyle/>
          <a:p>
            <a:pPr marL="0" indent="0">
              <a:buNone/>
            </a:pPr>
            <a:endParaRPr lang="en-US" sz="2400" dirty="0"/>
          </a:p>
          <a:p>
            <a:pPr marL="0" indent="0">
              <a:buNone/>
            </a:pPr>
            <a:r>
              <a:rPr lang="en-US" sz="2400" dirty="0"/>
              <a:t>The process of numerically analyzing the effect of identified risks on overall project objectives. </a:t>
            </a:r>
          </a:p>
          <a:p>
            <a:endParaRPr lang="en-US" sz="2400" dirty="0"/>
          </a:p>
          <a:p>
            <a:r>
              <a:rPr lang="en-US" sz="2400" dirty="0">
                <a:solidFill>
                  <a:srgbClr val="00B050"/>
                </a:solidFill>
              </a:rPr>
              <a:t>Quantitative analysis is </a:t>
            </a:r>
            <a:r>
              <a:rPr lang="en-US" sz="2400" b="1" dirty="0">
                <a:solidFill>
                  <a:srgbClr val="00B050"/>
                </a:solidFill>
              </a:rPr>
              <a:t>performed on risks that have been prioritized by the qualitative risk analysis </a:t>
            </a:r>
            <a:r>
              <a:rPr lang="en-US" sz="2400" dirty="0">
                <a:solidFill>
                  <a:srgbClr val="00B050"/>
                </a:solidFill>
              </a:rPr>
              <a:t>process as potentially and substantially impacting the project's competing demands. </a:t>
            </a:r>
          </a:p>
        </p:txBody>
      </p:sp>
      <p:sp>
        <p:nvSpPr>
          <p:cNvPr id="35843" name="Rectangle 2"/>
          <p:cNvSpPr>
            <a:spLocks noGrp="1" noChangeArrowheads="1"/>
          </p:cNvSpPr>
          <p:nvPr>
            <p:ph type="title"/>
          </p:nvPr>
        </p:nvSpPr>
        <p:spPr>
          <a:xfrm>
            <a:off x="1752600" y="533400"/>
            <a:ext cx="8534400" cy="1066800"/>
          </a:xfrm>
        </p:spPr>
        <p:txBody>
          <a:bodyPr/>
          <a:lstStyle/>
          <a:p>
            <a:r>
              <a:rPr lang="en-US" sz="3200" dirty="0"/>
              <a:t>Perform Quantitative Risk Analysis</a:t>
            </a:r>
          </a:p>
        </p:txBody>
      </p:sp>
    </p:spTree>
    <p:extLst>
      <p:ext uri="{BB962C8B-B14F-4D97-AF65-F5344CB8AC3E}">
        <p14:creationId xmlns:p14="http://schemas.microsoft.com/office/powerpoint/2010/main" val="19045429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133600" y="609600"/>
            <a:ext cx="8382000" cy="1066800"/>
          </a:xfrm>
        </p:spPr>
        <p:txBody>
          <a:bodyPr>
            <a:normAutofit fontScale="90000"/>
          </a:bodyPr>
          <a:lstStyle/>
          <a:p>
            <a:r>
              <a:rPr lang="en-US" dirty="0"/>
              <a:t>Perform Quantitative Risk Analysis (ITTOs)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828801"/>
            <a:ext cx="9153525" cy="316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16184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E95C-B782-40F8-A245-B7293A8FA984}"/>
              </a:ext>
            </a:extLst>
          </p:cNvPr>
          <p:cNvSpPr>
            <a:spLocks noGrp="1"/>
          </p:cNvSpPr>
          <p:nvPr>
            <p:ph type="title"/>
          </p:nvPr>
        </p:nvSpPr>
        <p:spPr>
          <a:xfrm>
            <a:off x="2221480" y="758953"/>
            <a:ext cx="7649988" cy="865401"/>
          </a:xfrm>
        </p:spPr>
        <p:txBody>
          <a:bodyPr vert="horz" lIns="91440" tIns="45720" rIns="91440" bIns="45720" rtlCol="0" anchor="b">
            <a:normAutofit fontScale="90000"/>
          </a:bodyPr>
          <a:lstStyle/>
          <a:p>
            <a:r>
              <a:rPr lang="en-US" sz="4000" dirty="0"/>
              <a:t>The role and skills of a Project Manager</a:t>
            </a:r>
          </a:p>
        </p:txBody>
      </p:sp>
      <p:sp>
        <p:nvSpPr>
          <p:cNvPr id="3" name="Text Placeholder 2">
            <a:extLst>
              <a:ext uri="{FF2B5EF4-FFF2-40B4-BE49-F238E27FC236}">
                <a16:creationId xmlns:a16="http://schemas.microsoft.com/office/drawing/2014/main" id="{8E3F7CF4-8598-4D64-9D0C-2724E83D62EC}"/>
              </a:ext>
            </a:extLst>
          </p:cNvPr>
          <p:cNvSpPr>
            <a:spLocks noGrp="1"/>
          </p:cNvSpPr>
          <p:nvPr>
            <p:ph type="body" idx="1"/>
          </p:nvPr>
        </p:nvSpPr>
        <p:spPr>
          <a:xfrm>
            <a:off x="2337227" y="1619822"/>
            <a:ext cx="7652066" cy="429228"/>
          </a:xfrm>
        </p:spPr>
        <p:txBody>
          <a:bodyPr vert="horz" lIns="91440" tIns="45720" rIns="91440" bIns="45720" rtlCol="0">
            <a:normAutofit/>
          </a:bodyPr>
          <a:lstStyle/>
          <a:p>
            <a:r>
              <a:rPr lang="en-US" dirty="0"/>
              <a:t>INDEPENDENT LEARNING </a:t>
            </a:r>
          </a:p>
        </p:txBody>
      </p:sp>
      <p:sp>
        <p:nvSpPr>
          <p:cNvPr id="4" name="TextBox 3">
            <a:extLst>
              <a:ext uri="{FF2B5EF4-FFF2-40B4-BE49-F238E27FC236}">
                <a16:creationId xmlns:a16="http://schemas.microsoft.com/office/drawing/2014/main" id="{2EAB58D0-84A2-42C8-9886-47C8D7455A48}"/>
              </a:ext>
            </a:extLst>
          </p:cNvPr>
          <p:cNvSpPr txBox="1"/>
          <p:nvPr/>
        </p:nvSpPr>
        <p:spPr>
          <a:xfrm>
            <a:off x="2380525" y="2467336"/>
            <a:ext cx="768173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t>The following section is marked for independent learning.  </a:t>
            </a:r>
          </a:p>
          <a:p>
            <a:pPr marL="342900" indent="-342900">
              <a:spcAft>
                <a:spcPts val="600"/>
              </a:spcAft>
              <a:buAutoNum type="arabicPeriod"/>
            </a:pPr>
            <a:r>
              <a:rPr lang="en-US" dirty="0"/>
              <a:t>Review slides in the section Project Manager Skills</a:t>
            </a:r>
          </a:p>
          <a:p>
            <a:pPr marL="342900" indent="-342900">
              <a:spcAft>
                <a:spcPts val="600"/>
              </a:spcAft>
              <a:buAutoNum type="arabicPeriod"/>
            </a:pPr>
            <a:r>
              <a:rPr lang="en-US" dirty="0"/>
              <a:t>Go to  </a:t>
            </a:r>
            <a:r>
              <a:rPr lang="en-US" dirty="0" err="1"/>
              <a:t>B</a:t>
            </a:r>
            <a:r>
              <a:rPr lang="en-US" dirty="0" err="1">
                <a:ea typeface="+mn-lt"/>
                <a:cs typeface="+mn-lt"/>
              </a:rPr>
              <a:t>BLearn</a:t>
            </a:r>
            <a:r>
              <a:rPr lang="en-US" dirty="0">
                <a:ea typeface="+mn-lt"/>
                <a:cs typeface="+mn-lt"/>
              </a:rPr>
              <a:t> Course: </a:t>
            </a:r>
            <a:r>
              <a:rPr lang="en-US" dirty="0">
                <a:latin typeface="TW Cen MT"/>
              </a:rPr>
              <a:t>Additional Resources&gt;&gt;Week 01-02</a:t>
            </a:r>
            <a:endParaRPr lang="en-US" dirty="0">
              <a:ea typeface="+mn-lt"/>
              <a:cs typeface="+mn-lt"/>
            </a:endParaRPr>
          </a:p>
          <a:p>
            <a:pPr marL="342900" indent="-342900">
              <a:spcAft>
                <a:spcPts val="600"/>
              </a:spcAft>
              <a:buAutoNum type="arabicPeriod"/>
            </a:pPr>
            <a:r>
              <a:rPr lang="en-US" dirty="0"/>
              <a:t>Watch the video </a:t>
            </a:r>
            <a:r>
              <a:rPr lang="en-US" dirty="0">
                <a:ea typeface="+mn-lt"/>
                <a:cs typeface="+mn-lt"/>
              </a:rPr>
              <a:t>Business Acumen for Project Managers - The talent triangle</a:t>
            </a:r>
          </a:p>
          <a:p>
            <a:pPr marL="342900" indent="-342900">
              <a:spcAft>
                <a:spcPts val="600"/>
              </a:spcAft>
              <a:buAutoNum type="arabicPeriod"/>
            </a:pPr>
            <a:r>
              <a:rPr lang="en-US" dirty="0"/>
              <a:t>Complete the formative assessment</a:t>
            </a:r>
            <a:endParaRPr lang="en-US" dirty="0">
              <a:ea typeface="+mn-lt"/>
              <a:cs typeface="+mn-lt"/>
            </a:endParaRPr>
          </a:p>
        </p:txBody>
      </p:sp>
    </p:spTree>
    <p:extLst>
      <p:ext uri="{BB962C8B-B14F-4D97-AF65-F5344CB8AC3E}">
        <p14:creationId xmlns:p14="http://schemas.microsoft.com/office/powerpoint/2010/main" val="21351708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482840" cy="507759"/>
          </a:xfrm>
        </p:spPr>
        <p:txBody>
          <a:bodyPr>
            <a:normAutofit fontScale="90000"/>
          </a:bodyPr>
          <a:lstStyle/>
          <a:p>
            <a:r>
              <a:rPr lang="en-US" dirty="0"/>
              <a:t>Quantitative Risk Analysis</a:t>
            </a:r>
          </a:p>
        </p:txBody>
      </p:sp>
      <p:sp>
        <p:nvSpPr>
          <p:cNvPr id="3" name="Content Placeholder 2"/>
          <p:cNvSpPr>
            <a:spLocks noGrp="1"/>
          </p:cNvSpPr>
          <p:nvPr>
            <p:ph sz="half"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794364"/>
            <a:ext cx="7543800" cy="5493661"/>
          </a:xfrm>
          <a:prstGeom prst="rect">
            <a:avLst/>
          </a:prstGeom>
        </p:spPr>
      </p:pic>
    </p:spTree>
    <p:extLst>
      <p:ext uri="{BB962C8B-B14F-4D97-AF65-F5344CB8AC3E}">
        <p14:creationId xmlns:p14="http://schemas.microsoft.com/office/powerpoint/2010/main" val="6041226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008" y="1266824"/>
            <a:ext cx="9125182" cy="51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2346960" y="286604"/>
            <a:ext cx="7482840" cy="780196"/>
          </a:xfrm>
        </p:spPr>
        <p:txBody>
          <a:bodyPr>
            <a:noAutofit/>
          </a:bodyPr>
          <a:lstStyle/>
          <a:p>
            <a:r>
              <a:rPr lang="en-US" sz="3200" dirty="0"/>
              <a:t>Quantitative Risk Analysis – Data Collection</a:t>
            </a:r>
          </a:p>
        </p:txBody>
      </p:sp>
    </p:spTree>
    <p:extLst>
      <p:ext uri="{BB962C8B-B14F-4D97-AF65-F5344CB8AC3E}">
        <p14:creationId xmlns:p14="http://schemas.microsoft.com/office/powerpoint/2010/main" val="39791319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977" y="762000"/>
            <a:ext cx="8966186"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2704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76400" y="762001"/>
            <a:ext cx="8534400" cy="922337"/>
          </a:xfrm>
        </p:spPr>
        <p:txBody>
          <a:bodyPr>
            <a:normAutofit fontScale="90000"/>
          </a:bodyPr>
          <a:lstStyle/>
          <a:p>
            <a:r>
              <a:rPr lang="en-US" dirty="0"/>
              <a:t>Perform Quantitative Risk Analysis (Out)</a:t>
            </a:r>
          </a:p>
        </p:txBody>
      </p:sp>
      <p:sp>
        <p:nvSpPr>
          <p:cNvPr id="2" name="Rectangle 1"/>
          <p:cNvSpPr/>
          <p:nvPr/>
        </p:nvSpPr>
        <p:spPr>
          <a:xfrm>
            <a:off x="1676400" y="2057400"/>
            <a:ext cx="9144000" cy="1938992"/>
          </a:xfrm>
          <a:prstGeom prst="rect">
            <a:avLst/>
          </a:prstGeom>
        </p:spPr>
        <p:txBody>
          <a:bodyPr wrap="square">
            <a:spAutoFit/>
          </a:bodyPr>
          <a:lstStyle/>
          <a:p>
            <a:r>
              <a:rPr lang="en-US" sz="2400" b="1" dirty="0"/>
              <a:t>Project documents updates:</a:t>
            </a:r>
          </a:p>
          <a:p>
            <a:pPr marL="285750" indent="-285750">
              <a:buFont typeface="Arial" pitchFamily="34" charset="0"/>
              <a:buChar char="•"/>
            </a:pPr>
            <a:r>
              <a:rPr lang="en-US" sz="2400" dirty="0"/>
              <a:t>Probabilistic analysis of the project</a:t>
            </a:r>
          </a:p>
          <a:p>
            <a:pPr marL="285750" indent="-285750">
              <a:buFont typeface="Arial" pitchFamily="34" charset="0"/>
              <a:buChar char="•"/>
            </a:pPr>
            <a:r>
              <a:rPr lang="en-US" sz="2400" dirty="0"/>
              <a:t>Probability of achieving cost and time objectives</a:t>
            </a:r>
          </a:p>
          <a:p>
            <a:pPr marL="285750" indent="-285750">
              <a:buFont typeface="Arial" pitchFamily="34" charset="0"/>
              <a:buChar char="•"/>
            </a:pPr>
            <a:r>
              <a:rPr lang="en-US" sz="2400" dirty="0"/>
              <a:t>Prioritized list of quantified risks</a:t>
            </a:r>
          </a:p>
          <a:p>
            <a:pPr marL="285750" indent="-285750">
              <a:buFont typeface="Arial" pitchFamily="34" charset="0"/>
              <a:buChar char="•"/>
            </a:pPr>
            <a:r>
              <a:rPr lang="en-US" sz="2400" dirty="0"/>
              <a:t>Trends in quantitative risk analysis results</a:t>
            </a:r>
          </a:p>
        </p:txBody>
      </p:sp>
    </p:spTree>
    <p:extLst>
      <p:ext uri="{BB962C8B-B14F-4D97-AF65-F5344CB8AC3E}">
        <p14:creationId xmlns:p14="http://schemas.microsoft.com/office/powerpoint/2010/main" val="341903427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828800" y="1905001"/>
            <a:ext cx="7772400" cy="4791075"/>
          </a:xfrm>
        </p:spPr>
        <p:txBody>
          <a:bodyPr/>
          <a:lstStyle/>
          <a:p>
            <a:pPr>
              <a:defRPr/>
            </a:pPr>
            <a:endParaRPr lang="en-US" sz="2400" dirty="0"/>
          </a:p>
          <a:p>
            <a:pPr marL="0" indent="0">
              <a:buNone/>
              <a:defRPr/>
            </a:pPr>
            <a:r>
              <a:rPr lang="en-US" sz="2400" dirty="0"/>
              <a:t>It is the process of developing options and actions to enhance opportunities and to reduce threats to project objectives.</a:t>
            </a:r>
          </a:p>
          <a:p>
            <a:pPr marL="0" indent="0">
              <a:buNone/>
              <a:defRPr/>
            </a:pPr>
            <a:r>
              <a:rPr lang="en-US" sz="2400" dirty="0"/>
              <a:t>The key benefit is to address the risks by their priority, have strategies to handle the risks and assigned resources &amp; budget to handle those risks </a:t>
            </a:r>
          </a:p>
        </p:txBody>
      </p:sp>
      <p:sp>
        <p:nvSpPr>
          <p:cNvPr id="44035" name="Rectangle 2"/>
          <p:cNvSpPr>
            <a:spLocks noGrp="1" noChangeArrowheads="1"/>
          </p:cNvSpPr>
          <p:nvPr>
            <p:ph type="title"/>
          </p:nvPr>
        </p:nvSpPr>
        <p:spPr>
          <a:xfrm>
            <a:off x="2057401" y="762000"/>
            <a:ext cx="8437179" cy="990600"/>
          </a:xfrm>
        </p:spPr>
        <p:txBody>
          <a:bodyPr/>
          <a:lstStyle/>
          <a:p>
            <a:r>
              <a:rPr lang="en-US" sz="3200" dirty="0"/>
              <a:t>Plan Risk Responses</a:t>
            </a:r>
          </a:p>
        </p:txBody>
      </p:sp>
    </p:spTree>
    <p:extLst>
      <p:ext uri="{BB962C8B-B14F-4D97-AF65-F5344CB8AC3E}">
        <p14:creationId xmlns:p14="http://schemas.microsoft.com/office/powerpoint/2010/main" val="33554237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547648" y="685801"/>
            <a:ext cx="9144000" cy="922337"/>
          </a:xfrm>
        </p:spPr>
        <p:txBody>
          <a:bodyPr/>
          <a:lstStyle/>
          <a:p>
            <a:r>
              <a:rPr lang="en-US" dirty="0"/>
              <a:t>Plan Risk Responses (ITTOs)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90738"/>
            <a:ext cx="9144000" cy="294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926473"/>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B61C-7015-4097-82D0-1E7A396F7079}"/>
              </a:ext>
            </a:extLst>
          </p:cNvPr>
          <p:cNvSpPr>
            <a:spLocks noGrp="1"/>
          </p:cNvSpPr>
          <p:nvPr>
            <p:ph type="title"/>
          </p:nvPr>
        </p:nvSpPr>
        <p:spPr>
          <a:xfrm>
            <a:off x="1893278" y="516835"/>
            <a:ext cx="2313633" cy="5772840"/>
          </a:xfrm>
        </p:spPr>
        <p:txBody>
          <a:bodyPr anchor="ctr">
            <a:normAutofit/>
          </a:bodyPr>
          <a:lstStyle/>
          <a:p>
            <a:r>
              <a:rPr lang="en-US" sz="3100">
                <a:solidFill>
                  <a:srgbClr val="FFFFFF"/>
                </a:solidFill>
              </a:rPr>
              <a:t>Response Strategies for Negative Risks</a:t>
            </a:r>
          </a:p>
        </p:txBody>
      </p:sp>
      <p:sp>
        <p:nvSpPr>
          <p:cNvPr id="5" name="Footer Placeholder 4">
            <a:extLst>
              <a:ext uri="{FF2B5EF4-FFF2-40B4-BE49-F238E27FC236}">
                <a16:creationId xmlns:a16="http://schemas.microsoft.com/office/drawing/2014/main" id="{3C69E099-1FED-4BC3-A4BC-1AF611E6E4DD}"/>
              </a:ext>
            </a:extLst>
          </p:cNvPr>
          <p:cNvSpPr>
            <a:spLocks noGrp="1"/>
          </p:cNvSpPr>
          <p:nvPr>
            <p:ph type="ftr" idx="11"/>
          </p:nvPr>
        </p:nvSpPr>
        <p:spPr>
          <a:xfrm>
            <a:off x="5080513" y="6459786"/>
            <a:ext cx="3828877" cy="365125"/>
          </a:xfrm>
        </p:spPr>
        <p:txBody>
          <a:bodyPr>
            <a:normAutofit/>
          </a:bodyPr>
          <a:lstStyle/>
          <a:p>
            <a:pPr algn="l">
              <a:spcAft>
                <a:spcPts val="600"/>
              </a:spcAft>
            </a:pPr>
            <a:endParaRPr lang="en-US" dirty="0">
              <a:solidFill>
                <a:schemeClr val="tx2"/>
              </a:solidFill>
            </a:endParaRPr>
          </a:p>
        </p:txBody>
      </p:sp>
      <p:sp>
        <p:nvSpPr>
          <p:cNvPr id="6" name="Slide Number Placeholder 5">
            <a:extLst>
              <a:ext uri="{FF2B5EF4-FFF2-40B4-BE49-F238E27FC236}">
                <a16:creationId xmlns:a16="http://schemas.microsoft.com/office/drawing/2014/main" id="{698BFE9E-89EE-4F64-A16B-A7FB9DE2BFC2}"/>
              </a:ext>
            </a:extLst>
          </p:cNvPr>
          <p:cNvSpPr>
            <a:spLocks noGrp="1"/>
          </p:cNvSpPr>
          <p:nvPr>
            <p:ph type="sldNum" idx="12"/>
          </p:nvPr>
        </p:nvSpPr>
        <p:spPr>
          <a:xfrm>
            <a:off x="9116292" y="6459786"/>
            <a:ext cx="817071" cy="365125"/>
          </a:xfrm>
        </p:spPr>
        <p:txBody>
          <a:bodyPr>
            <a:normAutofit/>
          </a:bodyPr>
          <a:lstStyle/>
          <a:p>
            <a:pPr>
              <a:spcAft>
                <a:spcPts val="600"/>
              </a:spcAft>
            </a:pPr>
            <a:fld id="{00000000-1234-1234-1234-123412341234}" type="slidenum">
              <a:rPr lang="en-US">
                <a:solidFill>
                  <a:schemeClr val="tx2"/>
                </a:solidFill>
              </a:rPr>
              <a:pPr>
                <a:spcAft>
                  <a:spcPts val="600"/>
                </a:spcAft>
              </a:pPr>
              <a:t>456</a:t>
            </a:fld>
            <a:endParaRPr lang="en-US">
              <a:solidFill>
                <a:schemeClr val="tx2"/>
              </a:solidFill>
            </a:endParaRPr>
          </a:p>
        </p:txBody>
      </p:sp>
      <p:graphicFrame>
        <p:nvGraphicFramePr>
          <p:cNvPr id="4" name="Diagram 3">
            <a:extLst>
              <a:ext uri="{FF2B5EF4-FFF2-40B4-BE49-F238E27FC236}">
                <a16:creationId xmlns:a16="http://schemas.microsoft.com/office/drawing/2014/main" id="{BC7AA845-8D53-45EB-8B50-C453FC6FC355}"/>
              </a:ext>
            </a:extLst>
          </p:cNvPr>
          <p:cNvGraphicFramePr/>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40321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893278" y="516835"/>
            <a:ext cx="2313633" cy="5772840"/>
          </a:xfrm>
        </p:spPr>
        <p:txBody>
          <a:bodyPr anchor="ctr">
            <a:normAutofit/>
          </a:bodyPr>
          <a:lstStyle/>
          <a:p>
            <a:r>
              <a:rPr lang="en-US" sz="3100">
                <a:solidFill>
                  <a:srgbClr val="FFFFFF"/>
                </a:solidFill>
              </a:rPr>
              <a:t>Response Strategies for Positive Risks</a:t>
            </a:r>
          </a:p>
        </p:txBody>
      </p:sp>
      <p:sp>
        <p:nvSpPr>
          <p:cNvPr id="6" name="Slide Number Placeholder 5"/>
          <p:cNvSpPr>
            <a:spLocks noGrp="1"/>
          </p:cNvSpPr>
          <p:nvPr>
            <p:ph type="sldNum" sz="quarter" idx="11"/>
          </p:nvPr>
        </p:nvSpPr>
        <p:spPr>
          <a:xfrm>
            <a:off x="9116292" y="6459786"/>
            <a:ext cx="817071" cy="365125"/>
          </a:xfrm>
        </p:spPr>
        <p:txBody>
          <a:bodyPr>
            <a:normAutofit/>
          </a:bodyPr>
          <a:lstStyle/>
          <a:p>
            <a:pPr>
              <a:spcAft>
                <a:spcPts val="450"/>
              </a:spcAft>
              <a:defRPr/>
            </a:pPr>
            <a:fld id="{8FE7571D-7F21-4BEA-AB98-A86F11288594}" type="slidenum">
              <a:rPr lang="en-US">
                <a:solidFill>
                  <a:schemeClr val="tx2"/>
                </a:solidFill>
              </a:rPr>
              <a:pPr>
                <a:spcAft>
                  <a:spcPts val="450"/>
                </a:spcAft>
                <a:defRPr/>
              </a:pPr>
              <a:t>457</a:t>
            </a:fld>
            <a:endParaRPr lang="en-US">
              <a:solidFill>
                <a:schemeClr val="tx2"/>
              </a:solidFill>
            </a:endParaRPr>
          </a:p>
        </p:txBody>
      </p:sp>
      <p:graphicFrame>
        <p:nvGraphicFramePr>
          <p:cNvPr id="64519" name="Rectangle 3"/>
          <p:cNvGraphicFramePr>
            <a:graphicFrameLocks noGrp="1"/>
          </p:cNvGraphicFramePr>
          <p:nvPr>
            <p:ph idx="1"/>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5487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893278" y="516835"/>
            <a:ext cx="2313633" cy="5772840"/>
          </a:xfrm>
        </p:spPr>
        <p:txBody>
          <a:bodyPr anchor="ctr">
            <a:normAutofit/>
          </a:bodyPr>
          <a:lstStyle/>
          <a:p>
            <a:pPr>
              <a:defRPr/>
            </a:pPr>
            <a:r>
              <a:rPr lang="en-US" sz="3100">
                <a:solidFill>
                  <a:srgbClr val="FFFFFF"/>
                </a:solidFill>
              </a:rPr>
              <a:t>Plan Risk Responses (T&amp;T)</a:t>
            </a:r>
          </a:p>
        </p:txBody>
      </p:sp>
      <p:graphicFrame>
        <p:nvGraphicFramePr>
          <p:cNvPr id="46088" name="Rectangle 3">
            <a:extLst>
              <a:ext uri="{FF2B5EF4-FFF2-40B4-BE49-F238E27FC236}">
                <a16:creationId xmlns:a16="http://schemas.microsoft.com/office/drawing/2014/main" id="{BA4121AB-A98A-4537-B737-1D78E5AD7D34}"/>
              </a:ext>
            </a:extLst>
          </p:cNvPr>
          <p:cNvGraphicFramePr>
            <a:graphicFrameLocks noGrp="1"/>
          </p:cNvGraphicFramePr>
          <p:nvPr>
            <p:ph idx="1"/>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3043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7352-7B5F-4FC5-996D-FCBF453D940A}"/>
              </a:ext>
            </a:extLst>
          </p:cNvPr>
          <p:cNvSpPr>
            <a:spLocks noGrp="1"/>
          </p:cNvSpPr>
          <p:nvPr>
            <p:ph type="title"/>
          </p:nvPr>
        </p:nvSpPr>
        <p:spPr/>
        <p:txBody>
          <a:bodyPr/>
          <a:lstStyle/>
          <a:p>
            <a:r>
              <a:rPr lang="en-US" dirty="0"/>
              <a:t>Activity – Recommend Response Strategies</a:t>
            </a:r>
          </a:p>
        </p:txBody>
      </p:sp>
      <p:sp>
        <p:nvSpPr>
          <p:cNvPr id="3" name="Content Placeholder 2">
            <a:extLst>
              <a:ext uri="{FF2B5EF4-FFF2-40B4-BE49-F238E27FC236}">
                <a16:creationId xmlns:a16="http://schemas.microsoft.com/office/drawing/2014/main" id="{C3E570B8-8B7F-4BE7-86FC-2C17E3E96B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6254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EAEE-3AC0-4934-8E2C-2FE018E3E3AE}"/>
              </a:ext>
            </a:extLst>
          </p:cNvPr>
          <p:cNvSpPr>
            <a:spLocks noGrp="1"/>
          </p:cNvSpPr>
          <p:nvPr>
            <p:ph type="title"/>
          </p:nvPr>
        </p:nvSpPr>
        <p:spPr/>
        <p:txBody>
          <a:bodyPr>
            <a:normAutofit/>
          </a:bodyPr>
          <a:lstStyle/>
          <a:p>
            <a:r>
              <a:rPr lang="en-US" dirty="0"/>
              <a:t>Project Manager's Role </a:t>
            </a:r>
          </a:p>
        </p:txBody>
      </p:sp>
      <p:sp>
        <p:nvSpPr>
          <p:cNvPr id="3" name="Text Placeholder 2">
            <a:extLst>
              <a:ext uri="{FF2B5EF4-FFF2-40B4-BE49-F238E27FC236}">
                <a16:creationId xmlns:a16="http://schemas.microsoft.com/office/drawing/2014/main" id="{D5707911-605A-46EE-A0D9-0484666D6B02}"/>
              </a:ext>
            </a:extLst>
          </p:cNvPr>
          <p:cNvSpPr>
            <a:spLocks noGrp="1"/>
          </p:cNvSpPr>
          <p:nvPr>
            <p:ph type="body" idx="1"/>
          </p:nvPr>
        </p:nvSpPr>
        <p:spPr>
          <a:xfrm>
            <a:off x="5124450" y="595664"/>
            <a:ext cx="5326042" cy="3125163"/>
          </a:xfrm>
        </p:spPr>
        <p:txBody>
          <a:bodyPr vert="horz" lIns="0" tIns="45720" rIns="0" bIns="45720" rtlCol="0" anchor="t">
            <a:normAutofit fontScale="70000" lnSpcReduction="20000"/>
          </a:bodyPr>
          <a:lstStyle/>
          <a:p>
            <a:pPr>
              <a:buFont typeface="Wingdings" panose="05000000000000000000" pitchFamily="2" charset="2"/>
              <a:buChar char="v"/>
            </a:pPr>
            <a:r>
              <a:rPr lang="en-US" dirty="0"/>
              <a:t>The project manager is an assigned role to lead a project team</a:t>
            </a:r>
          </a:p>
          <a:p>
            <a:pPr marL="383540" lvl="1">
              <a:buFont typeface="Wingdings" panose="05000000000000000000" pitchFamily="2" charset="2"/>
              <a:buChar char="v"/>
            </a:pPr>
            <a:r>
              <a:rPr lang="en-US" dirty="0">
                <a:ea typeface="+mn-lt"/>
                <a:cs typeface="+mn-lt"/>
              </a:rPr>
              <a:t>The responsibility of the project team is to achieve the project objectives</a:t>
            </a:r>
          </a:p>
          <a:p>
            <a:pPr>
              <a:buFont typeface="Wingdings" panose="05000000000000000000" pitchFamily="2" charset="2"/>
              <a:buChar char="v"/>
            </a:pPr>
            <a:r>
              <a:rPr lang="en-US" dirty="0">
                <a:ea typeface="+mn-lt"/>
                <a:cs typeface="+mn-lt"/>
              </a:rPr>
              <a:t>The project manager is responsible about performing </a:t>
            </a:r>
            <a:r>
              <a:rPr lang="en-US" b="1" dirty="0">
                <a:ea typeface="+mn-lt"/>
                <a:cs typeface="+mn-lt"/>
              </a:rPr>
              <a:t>integration</a:t>
            </a:r>
            <a:r>
              <a:rPr lang="en-US" dirty="0">
                <a:ea typeface="+mn-lt"/>
                <a:cs typeface="+mn-lt"/>
              </a:rPr>
              <a:t> on the project processes</a:t>
            </a:r>
            <a:endParaRPr lang="en-US"/>
          </a:p>
          <a:p>
            <a:pPr>
              <a:buFont typeface="Wingdings" panose="05000000000000000000" pitchFamily="2" charset="2"/>
              <a:buChar char="v"/>
            </a:pPr>
            <a:r>
              <a:rPr lang="en-US" dirty="0">
                <a:ea typeface="+mn-lt"/>
                <a:cs typeface="+mn-lt"/>
              </a:rPr>
              <a:t>The Project manager must be competent technically with sound domain or business knowledge and must have leadership and soft skills</a:t>
            </a: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
        <p:nvSpPr>
          <p:cNvPr id="4" name="Text Placeholder 3">
            <a:extLst>
              <a:ext uri="{FF2B5EF4-FFF2-40B4-BE49-F238E27FC236}">
                <a16:creationId xmlns:a16="http://schemas.microsoft.com/office/drawing/2014/main" id="{EAA3FFA2-165C-4ADD-95C3-BF67AF3F1A92}"/>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42E620E0-0A42-450E-A9FE-5A4D45785012}"/>
              </a:ext>
            </a:extLst>
          </p:cNvPr>
          <p:cNvSpPr>
            <a:spLocks noGrp="1"/>
          </p:cNvSpPr>
          <p:nvPr>
            <p:ph type="sldNum" idx="12"/>
          </p:nvPr>
        </p:nvSpPr>
        <p:spPr/>
        <p:txBody>
          <a:bodyPr/>
          <a:lstStyle/>
          <a:p>
            <a:fld id="{00000000-1234-1234-1234-123412341234}" type="slidenum">
              <a:rPr lang="en-US" smtClean="0"/>
              <a:pPr/>
              <a:t>46</a:t>
            </a:fld>
            <a:endParaRPr lang="en-US"/>
          </a:p>
        </p:txBody>
      </p:sp>
      <p:pic>
        <p:nvPicPr>
          <p:cNvPr id="6" name="Picture 5">
            <a:extLst>
              <a:ext uri="{FF2B5EF4-FFF2-40B4-BE49-F238E27FC236}">
                <a16:creationId xmlns:a16="http://schemas.microsoft.com/office/drawing/2014/main" id="{C7C9F08B-122D-4775-8CDE-CAB2F99A7682}"/>
              </a:ext>
            </a:extLst>
          </p:cNvPr>
          <p:cNvPicPr>
            <a:picLocks noChangeAspect="1"/>
          </p:cNvPicPr>
          <p:nvPr/>
        </p:nvPicPr>
        <p:blipFill>
          <a:blip r:embed="rId3"/>
          <a:stretch>
            <a:fillRect/>
          </a:stretch>
        </p:blipFill>
        <p:spPr>
          <a:xfrm>
            <a:off x="6193624" y="3908365"/>
            <a:ext cx="2416051" cy="2398383"/>
          </a:xfrm>
          <a:prstGeom prst="rect">
            <a:avLst/>
          </a:prstGeom>
        </p:spPr>
      </p:pic>
      <p:sp>
        <p:nvSpPr>
          <p:cNvPr id="7" name="Footer Placeholder 6">
            <a:extLst>
              <a:ext uri="{FF2B5EF4-FFF2-40B4-BE49-F238E27FC236}">
                <a16:creationId xmlns:a16="http://schemas.microsoft.com/office/drawing/2014/main" id="{524FE25F-D487-4ADD-A908-31375A96FE13}"/>
              </a:ext>
            </a:extLst>
          </p:cNvPr>
          <p:cNvSpPr>
            <a:spLocks noGrp="1"/>
          </p:cNvSpPr>
          <p:nvPr>
            <p:ph type="ftr" idx="11"/>
          </p:nvPr>
        </p:nvSpPr>
        <p:spPr/>
        <p:txBody>
          <a:bodyPr/>
          <a:lstStyle/>
          <a:p>
            <a:r>
              <a:rPr lang="en-US"/>
              <a:t>Project Management - Introduction</a:t>
            </a:r>
          </a:p>
        </p:txBody>
      </p:sp>
    </p:spTree>
    <p:extLst>
      <p:ext uri="{BB962C8B-B14F-4D97-AF65-F5344CB8AC3E}">
        <p14:creationId xmlns:p14="http://schemas.microsoft.com/office/powerpoint/2010/main" val="103611976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893278" y="516835"/>
            <a:ext cx="2313633" cy="5772840"/>
          </a:xfrm>
        </p:spPr>
        <p:txBody>
          <a:bodyPr anchor="ctr">
            <a:normAutofit/>
          </a:bodyPr>
          <a:lstStyle/>
          <a:p>
            <a:r>
              <a:rPr lang="en-US" sz="3100">
                <a:solidFill>
                  <a:srgbClr val="FFFFFF"/>
                </a:solidFill>
              </a:rPr>
              <a:t>Plan Risk Responses (T&amp;T)</a:t>
            </a:r>
          </a:p>
        </p:txBody>
      </p:sp>
      <p:graphicFrame>
        <p:nvGraphicFramePr>
          <p:cNvPr id="47109" name="Rectangle 3">
            <a:extLst>
              <a:ext uri="{FF2B5EF4-FFF2-40B4-BE49-F238E27FC236}">
                <a16:creationId xmlns:a16="http://schemas.microsoft.com/office/drawing/2014/main" id="{354669C5-3EF6-4005-9020-A7FC9A0F9276}"/>
              </a:ext>
            </a:extLst>
          </p:cNvPr>
          <p:cNvGraphicFramePr>
            <a:graphicFrameLocks noGrp="1"/>
          </p:cNvGraphicFramePr>
          <p:nvPr>
            <p:ph idx="1"/>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88400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524000" y="7938"/>
            <a:ext cx="9144000" cy="1143000"/>
          </a:xfrm>
        </p:spPr>
        <p:txBody>
          <a:bodyPr/>
          <a:lstStyle/>
          <a:p>
            <a:r>
              <a:rPr lang="en-US" sz="3200" dirty="0"/>
              <a:t>Plan Risk Responses (T&amp;T)</a:t>
            </a:r>
            <a:endParaRPr lang="en-US" sz="4800" dirty="0"/>
          </a:p>
        </p:txBody>
      </p:sp>
      <p:pic>
        <p:nvPicPr>
          <p:cNvPr id="481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2826"/>
            <a:ext cx="8763000"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76400" y="1309267"/>
            <a:ext cx="8763000" cy="830997"/>
          </a:xfrm>
          <a:prstGeom prst="rect">
            <a:avLst/>
          </a:prstGeom>
        </p:spPr>
        <p:txBody>
          <a:bodyPr wrap="square">
            <a:spAutoFit/>
          </a:bodyPr>
          <a:lstStyle/>
          <a:p>
            <a:r>
              <a:rPr lang="en-US" sz="2400" b="1" dirty="0"/>
              <a:t>General Risk Mitigation Strategies for Technical, Cost, and Schedule Risks</a:t>
            </a:r>
          </a:p>
        </p:txBody>
      </p:sp>
      <p:sp>
        <p:nvSpPr>
          <p:cNvPr id="3" name="Rectangle 2"/>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5231959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1"/>
          <p:cNvSpPr txBox="1">
            <a:spLocks noGrp="1"/>
          </p:cNvSpPr>
          <p:nvPr>
            <p:ph type="title"/>
          </p:nvPr>
        </p:nvSpPr>
        <p:spPr>
          <a:xfrm>
            <a:off x="2286000" y="152400"/>
            <a:ext cx="8108124" cy="137160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4800"/>
            </a:pPr>
            <a:r>
              <a:rPr lang="en-US" sz="4000" dirty="0"/>
              <a:t>Risk Management - Executing</a:t>
            </a:r>
            <a:endParaRPr sz="4000" dirty="0"/>
          </a:p>
          <a:p>
            <a:pPr>
              <a:spcBef>
                <a:spcPts val="0"/>
              </a:spcBef>
              <a:buClr>
                <a:srgbClr val="3F3F3F"/>
              </a:buClr>
              <a:buSzPts val="4800"/>
            </a:pPr>
            <a:r>
              <a:rPr lang="en-US" sz="4000" dirty="0"/>
              <a:t>Implement Risk Responses</a:t>
            </a:r>
            <a:endParaRPr sz="4000" dirty="0"/>
          </a:p>
        </p:txBody>
      </p:sp>
      <p:sp>
        <p:nvSpPr>
          <p:cNvPr id="604" name="Google Shape;604;p81"/>
          <p:cNvSpPr txBox="1"/>
          <p:nvPr/>
        </p:nvSpPr>
        <p:spPr>
          <a:xfrm>
            <a:off x="1524001" y="1905000"/>
            <a:ext cx="4495800" cy="4038600"/>
          </a:xfrm>
          <a:prstGeom prst="rect">
            <a:avLst/>
          </a:prstGeom>
          <a:noFill/>
          <a:ln>
            <a:noFill/>
          </a:ln>
        </p:spPr>
        <p:txBody>
          <a:bodyPr spcFirstLastPara="1" wrap="square" lIns="68569" tIns="68569" rIns="68569" bIns="68569" anchor="t" anchorCtr="0">
            <a:noAutofit/>
          </a:bodyPr>
          <a:lstStyle/>
          <a:p>
            <a:pPr marL="342900" indent="-238125">
              <a:buSzPts val="1400"/>
              <a:buChar char="❏"/>
            </a:pPr>
            <a:r>
              <a:rPr lang="en-US" sz="2000" dirty="0"/>
              <a:t>Implement Risk Responses is the process of implementing agreed-upon risk response plans. </a:t>
            </a:r>
            <a:endParaRPr sz="2000" dirty="0"/>
          </a:p>
          <a:p>
            <a:pPr marL="342900" indent="-238125">
              <a:buSzPts val="1400"/>
              <a:buChar char="❏"/>
            </a:pPr>
            <a:r>
              <a:rPr lang="en-US" sz="2000" dirty="0"/>
              <a:t>The key benefit of this process is that it ensures that agreed-upon risk responses are executed as planned in order to address overall </a:t>
            </a:r>
            <a:endParaRPr sz="2000" dirty="0"/>
          </a:p>
          <a:p>
            <a:pPr marL="342900"/>
            <a:r>
              <a:rPr lang="en-US" sz="2000" dirty="0"/>
              <a:t>project risk exposure, minimize individual project threats, and maximize individual project opportunities. </a:t>
            </a:r>
            <a:endParaRPr sz="2000" dirty="0"/>
          </a:p>
          <a:p>
            <a:pPr marL="342900" indent="-238125">
              <a:buSzPts val="1400"/>
              <a:buChar char="❏"/>
            </a:pPr>
            <a:r>
              <a:rPr lang="en-US" sz="2000" dirty="0"/>
              <a:t>This process is performed throughout the project.</a:t>
            </a:r>
            <a:endParaRPr sz="2000" dirty="0"/>
          </a:p>
        </p:txBody>
      </p:sp>
      <p:pic>
        <p:nvPicPr>
          <p:cNvPr id="605" name="Google Shape;605;p81"/>
          <p:cNvPicPr preferRelativeResize="0"/>
          <p:nvPr/>
        </p:nvPicPr>
        <p:blipFill>
          <a:blip r:embed="rId3">
            <a:alphaModFix/>
          </a:blip>
          <a:stretch>
            <a:fillRect/>
          </a:stretch>
        </p:blipFill>
        <p:spPr>
          <a:xfrm>
            <a:off x="5462810" y="2011283"/>
            <a:ext cx="4931314" cy="2209800"/>
          </a:xfrm>
          <a:prstGeom prst="rect">
            <a:avLst/>
          </a:prstGeom>
          <a:noFill/>
          <a:ln>
            <a:noFill/>
          </a:ln>
        </p:spPr>
      </p:pic>
      <p:sp>
        <p:nvSpPr>
          <p:cNvPr id="2" name="Footer Placeholder 1">
            <a:extLst>
              <a:ext uri="{FF2B5EF4-FFF2-40B4-BE49-F238E27FC236}">
                <a16:creationId xmlns:a16="http://schemas.microsoft.com/office/drawing/2014/main" id="{DD52C981-480E-4802-A390-A55F94BD33C8}"/>
              </a:ext>
            </a:extLst>
          </p:cNvPr>
          <p:cNvSpPr>
            <a:spLocks noGrp="1"/>
          </p:cNvSpPr>
          <p:nvPr>
            <p:ph type="ftr" idx="11"/>
          </p:nvPr>
        </p:nvSpPr>
        <p:spPr/>
        <p:txBody>
          <a:bodyPr/>
          <a:lstStyle/>
          <a:p>
            <a:r>
              <a:rPr lang="en-US" sz="1050"/>
              <a:t>PM KA Risk Management</a:t>
            </a:r>
          </a:p>
        </p:txBody>
      </p:sp>
      <p:sp>
        <p:nvSpPr>
          <p:cNvPr id="3" name="Slide Number Placeholder 2">
            <a:extLst>
              <a:ext uri="{FF2B5EF4-FFF2-40B4-BE49-F238E27FC236}">
                <a16:creationId xmlns:a16="http://schemas.microsoft.com/office/drawing/2014/main" id="{C0D5E5EF-87DA-42D3-A9C4-B36994214C3B}"/>
              </a:ext>
            </a:extLst>
          </p:cNvPr>
          <p:cNvSpPr>
            <a:spLocks noGrp="1"/>
          </p:cNvSpPr>
          <p:nvPr>
            <p:ph type="sldNum" idx="12"/>
          </p:nvPr>
        </p:nvSpPr>
        <p:spPr/>
        <p:txBody>
          <a:bodyPr/>
          <a:lstStyle/>
          <a:p>
            <a:fld id="{00000000-1234-1234-1234-123412341234}" type="slidenum">
              <a:rPr lang="en-US"/>
              <a:pPr/>
              <a:t>462</a:t>
            </a:fld>
            <a:endParaRPr lang="en-US"/>
          </a:p>
        </p:txBody>
      </p:sp>
    </p:spTree>
    <p:extLst>
      <p:ext uri="{BB962C8B-B14F-4D97-AF65-F5344CB8AC3E}">
        <p14:creationId xmlns:p14="http://schemas.microsoft.com/office/powerpoint/2010/main" val="12275057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a:xfrm>
            <a:off x="1650124" y="1905000"/>
            <a:ext cx="8991600" cy="5257800"/>
          </a:xfrm>
        </p:spPr>
        <p:txBody>
          <a:bodyPr/>
          <a:lstStyle/>
          <a:p>
            <a:r>
              <a:rPr lang="en-US" sz="2400" dirty="0"/>
              <a:t>Involves executing the risk management process to respond to risk events and ensuring that risk awareness is an ongoing activity performed by the entire project team throughout the entire project</a:t>
            </a:r>
          </a:p>
          <a:p>
            <a:endParaRPr lang="en-US" sz="2400" dirty="0"/>
          </a:p>
          <a:p>
            <a:r>
              <a:rPr lang="en-US" sz="2400" b="1" dirty="0"/>
              <a:t>Workarounds </a:t>
            </a:r>
            <a:r>
              <a:rPr lang="en-US" sz="2400" dirty="0"/>
              <a:t>are unplanned responses to risk events that must be done when there are no contingency plans</a:t>
            </a:r>
          </a:p>
        </p:txBody>
      </p:sp>
      <p:sp>
        <p:nvSpPr>
          <p:cNvPr id="50179" name="Rectangle 2"/>
          <p:cNvSpPr>
            <a:spLocks noGrp="1" noChangeArrowheads="1"/>
          </p:cNvSpPr>
          <p:nvPr>
            <p:ph type="title"/>
          </p:nvPr>
        </p:nvSpPr>
        <p:spPr>
          <a:xfrm>
            <a:off x="1905000" y="685800"/>
            <a:ext cx="8305800" cy="868362"/>
          </a:xfrm>
        </p:spPr>
        <p:txBody>
          <a:bodyPr/>
          <a:lstStyle/>
          <a:p>
            <a:r>
              <a:rPr lang="en-US" dirty="0"/>
              <a:t>Control Risks</a:t>
            </a:r>
            <a:endParaRPr lang="en-US" sz="5400" dirty="0"/>
          </a:p>
        </p:txBody>
      </p:sp>
    </p:spTree>
    <p:extLst>
      <p:ext uri="{BB962C8B-B14F-4D97-AF65-F5344CB8AC3E}">
        <p14:creationId xmlns:p14="http://schemas.microsoft.com/office/powerpoint/2010/main" val="33689011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24000" y="685801"/>
            <a:ext cx="9144000" cy="922337"/>
          </a:xfrm>
        </p:spPr>
        <p:txBody>
          <a:bodyPr/>
          <a:lstStyle/>
          <a:p>
            <a:r>
              <a:rPr lang="en-US" dirty="0"/>
              <a:t>Control Risks (ITTOs)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472" y="1905000"/>
            <a:ext cx="9111528"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1627412"/>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85801"/>
            <a:ext cx="6858000" cy="993557"/>
          </a:xfrm>
        </p:spPr>
        <p:txBody>
          <a:bodyPr>
            <a:normAutofit/>
          </a:bodyPr>
          <a:lstStyle/>
          <a:p>
            <a:r>
              <a:rPr lang="en-US" sz="4000" spc="-5" dirty="0">
                <a:solidFill>
                  <a:srgbClr val="000000"/>
                </a:solidFill>
              </a:rPr>
              <a:t>Summary</a:t>
            </a:r>
            <a:endParaRPr lang="en-US" sz="4000" i="1" dirty="0">
              <a:solidFill>
                <a:schemeClr val="accent1">
                  <a:lumMod val="75000"/>
                </a:schemeClr>
              </a:solidFill>
            </a:endParaRPr>
          </a:p>
        </p:txBody>
      </p:sp>
      <p:sp>
        <p:nvSpPr>
          <p:cNvPr id="4" name="Content Placeholder 3"/>
          <p:cNvSpPr>
            <a:spLocks noGrp="1"/>
          </p:cNvSpPr>
          <p:nvPr>
            <p:ph sz="half" idx="1"/>
          </p:nvPr>
        </p:nvSpPr>
        <p:spPr>
          <a:xfrm>
            <a:off x="2438400" y="1885119"/>
            <a:ext cx="7924800" cy="4306870"/>
          </a:xfrm>
        </p:spPr>
        <p:txBody>
          <a:bodyPr>
            <a:noAutofit/>
          </a:bodyPr>
          <a:lstStyle/>
          <a:p>
            <a:pPr algn="just">
              <a:buFont typeface="Wingdings" panose="05000000000000000000" pitchFamily="2" charset="2"/>
              <a:buChar char="q"/>
            </a:pPr>
            <a:r>
              <a:rPr lang="en-US" dirty="0"/>
              <a:t>Risks are either opportunities or threats to project.  They need to managed so that opportunities are realized or threats are reduced</a:t>
            </a:r>
          </a:p>
          <a:p>
            <a:pPr algn="just">
              <a:buFont typeface="Wingdings" panose="05000000000000000000" pitchFamily="2" charset="2"/>
              <a:buChar char="q"/>
            </a:pPr>
            <a:r>
              <a:rPr lang="en-US" dirty="0"/>
              <a:t>Risks are categorized, identified and analyzed using various techniques such as the RBS, data analysis and diagramming techniques </a:t>
            </a:r>
          </a:p>
          <a:p>
            <a:pPr algn="just">
              <a:buFont typeface="Wingdings" panose="05000000000000000000" pitchFamily="2" charset="2"/>
              <a:buChar char="q"/>
            </a:pPr>
            <a:r>
              <a:rPr lang="en-US" dirty="0"/>
              <a:t>Risk Management Plan and the risk register are key project documents</a:t>
            </a:r>
          </a:p>
          <a:p>
            <a:pPr algn="just">
              <a:buFont typeface="Wingdings" panose="05000000000000000000" pitchFamily="2" charset="2"/>
              <a:buChar char="q"/>
            </a:pPr>
            <a:r>
              <a:rPr lang="en-US" dirty="0"/>
              <a:t>Several strategies are available to respond to risks.  Monitoring high priority risks is a continuous activity</a:t>
            </a:r>
          </a:p>
          <a:p>
            <a:pPr algn="just">
              <a:buFont typeface="Wingdings" panose="05000000000000000000" pitchFamily="2" charset="2"/>
              <a:buChar char="q"/>
            </a:pPr>
            <a:r>
              <a:rPr lang="en-US" dirty="0"/>
              <a:t>When risks happen, risk responses are implemented.</a:t>
            </a:r>
          </a:p>
          <a:p>
            <a:pPr algn="just">
              <a:buFont typeface="Wingdings" panose="05000000000000000000" pitchFamily="2" charset="2"/>
              <a:buChar char="q"/>
            </a:pPr>
            <a:r>
              <a:rPr lang="en-US" dirty="0"/>
              <a:t>Failure to manage the risks can lead to project failure</a:t>
            </a:r>
          </a:p>
        </p:txBody>
      </p:sp>
      <p:sp>
        <p:nvSpPr>
          <p:cNvPr id="5" name="TextBox 4"/>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p:txBody>
      </p:sp>
      <p:pic>
        <p:nvPicPr>
          <p:cNvPr id="6" name="Picture 5"/>
          <p:cNvPicPr>
            <a:picLocks noChangeAspect="1"/>
          </p:cNvPicPr>
          <p:nvPr/>
        </p:nvPicPr>
        <p:blipFill>
          <a:blip r:embed="rId2"/>
          <a:stretch>
            <a:fillRect/>
          </a:stretch>
        </p:blipFill>
        <p:spPr>
          <a:xfrm>
            <a:off x="9448800" y="5867400"/>
            <a:ext cx="1219200" cy="457200"/>
          </a:xfrm>
          <a:prstGeom prst="rect">
            <a:avLst/>
          </a:prstGeom>
        </p:spPr>
      </p:pic>
    </p:spTree>
    <p:extLst>
      <p:ext uri="{BB962C8B-B14F-4D97-AF65-F5344CB8AC3E}">
        <p14:creationId xmlns:p14="http://schemas.microsoft.com/office/powerpoint/2010/main" val="35267358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a:t>End of Lesson Checklist</a:t>
            </a:r>
          </a:p>
        </p:txBody>
      </p:sp>
      <p:sp>
        <p:nvSpPr>
          <p:cNvPr id="4" name="Date Placeholder 3"/>
          <p:cNvSpPr>
            <a:spLocks noGrp="1"/>
          </p:cNvSpPr>
          <p:nvPr>
            <p:ph type="dt" sz="half" idx="10"/>
          </p:nvPr>
        </p:nvSpPr>
        <p:spPr>
          <a:xfrm>
            <a:off x="2346961" y="6459786"/>
            <a:ext cx="1854203" cy="365125"/>
          </a:xfrm>
        </p:spPr>
        <p:txBody>
          <a:bodyPr>
            <a:normAutofit/>
          </a:bodyPr>
          <a:lstStyle/>
          <a:p>
            <a:pPr defTabSz="457200">
              <a:spcAft>
                <a:spcPts val="600"/>
              </a:spcAft>
              <a:defRPr/>
            </a:pPr>
            <a:fld id="{74CFA750-3F1A-41D7-B528-AA96135E3DBF}" type="datetime1">
              <a:rPr lang="en-US" sz="900">
                <a:solidFill>
                  <a:srgbClr val="FFFFFF"/>
                </a:solidFill>
                <a:latin typeface="Tw Cen MT" panose="020B0602020104020603"/>
              </a:rPr>
              <a:pPr defTabSz="457200">
                <a:spcAft>
                  <a:spcPts val="600"/>
                </a:spcAft>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a:xfrm>
            <a:off x="8949344" y="6459786"/>
            <a:ext cx="984019" cy="365125"/>
          </a:xfrm>
        </p:spPr>
        <p:txBody>
          <a:bodyPr>
            <a:normAutofit/>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466</a:t>
            </a:fld>
            <a:endParaRPr lang="en-US" sz="1050">
              <a:solidFill>
                <a:srgbClr val="FFFFFF"/>
              </a:solidFill>
              <a:latin typeface="Tw Cen MT" panose="020B0602020104020603"/>
            </a:endParaRPr>
          </a:p>
        </p:txBody>
      </p:sp>
      <p:sp>
        <p:nvSpPr>
          <p:cNvPr id="8" name="Rectangle 1"/>
          <p:cNvSpPr>
            <a:spLocks noChangeArrowheads="1"/>
          </p:cNvSpPr>
          <p:nvPr/>
        </p:nvSpPr>
        <p:spPr bwMode="auto">
          <a:xfrm>
            <a:off x="-4064560" y="-361637"/>
            <a:ext cx="1473256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defRPr/>
            </a:pPr>
            <a:r>
              <a:rPr lang="en-US" altLang="en-US">
                <a:solidFill>
                  <a:srgbClr val="000000"/>
                </a:solidFill>
                <a:latin typeface="Times New Roman" panose="02020603050405020304" pitchFamily="18" charset="0"/>
                <a:cs typeface="Times New Roman" panose="02020603050405020304" pitchFamily="18" charset="0"/>
              </a:rPr>
              <a:t> </a:t>
            </a:r>
            <a:endParaRPr lang="en-US" altLang="en-US">
              <a:solidFill>
                <a:srgbClr val="000000"/>
              </a:solidFill>
            </a:endParaRPr>
          </a:p>
          <a:p>
            <a:pPr>
              <a:spcAft>
                <a:spcPts val="600"/>
              </a:spcAft>
              <a:defRPr/>
            </a:pPr>
            <a:endParaRPr lang="en-US" altLang="en-US">
              <a:solidFill>
                <a:srgbClr val="000000"/>
              </a:solidFill>
            </a:endParaRPr>
          </a:p>
        </p:txBody>
      </p:sp>
      <p:graphicFrame>
        <p:nvGraphicFramePr>
          <p:cNvPr id="23" name="Content Placeholder 6"/>
          <p:cNvGraphicFramePr>
            <a:graphicFrameLocks noGrp="1"/>
          </p:cNvGraphicFramePr>
          <p:nvPr>
            <p:ph idx="1"/>
          </p:nvPr>
        </p:nvGraphicFramePr>
        <p:xfrm>
          <a:off x="2383854" y="2098515"/>
          <a:ext cx="7469536" cy="3786084"/>
        </p:xfrm>
        <a:graphic>
          <a:graphicData uri="http://schemas.openxmlformats.org/drawingml/2006/table">
            <a:tbl>
              <a:tblPr firstRow="1" bandRow="1">
                <a:noFill/>
              </a:tblPr>
              <a:tblGrid>
                <a:gridCol w="5320433">
                  <a:extLst>
                    <a:ext uri="{9D8B030D-6E8A-4147-A177-3AD203B41FA5}">
                      <a16:colId xmlns:a16="http://schemas.microsoft.com/office/drawing/2014/main" val="1210384767"/>
                    </a:ext>
                  </a:extLst>
                </a:gridCol>
                <a:gridCol w="2149103">
                  <a:extLst>
                    <a:ext uri="{9D8B030D-6E8A-4147-A177-3AD203B41FA5}">
                      <a16:colId xmlns:a16="http://schemas.microsoft.com/office/drawing/2014/main" val="2424342851"/>
                    </a:ext>
                  </a:extLst>
                </a:gridCol>
              </a:tblGrid>
              <a:tr h="631014">
                <a:tc>
                  <a:txBody>
                    <a:bodyPr/>
                    <a:lstStyle/>
                    <a:p>
                      <a:pPr algn="l" fontAlgn="base"/>
                      <a:r>
                        <a:rPr lang="en-US" sz="1800" b="1" i="0">
                          <a:solidFill>
                            <a:srgbClr val="FFFFFF"/>
                          </a:solidFill>
                          <a:effectLst/>
                          <a:latin typeface="Tw Cen MT" panose="020B0602020104020603" pitchFamily="34" charset="0"/>
                        </a:rPr>
                        <a:t>Task​</a:t>
                      </a:r>
                      <a:endParaRPr lang="en-US" sz="1800" b="1" i="0">
                        <a:solidFill>
                          <a:srgbClr val="FFFFFF"/>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ase"/>
                      <a:r>
                        <a:rPr lang="en-US" sz="1800" b="1" i="0">
                          <a:solidFill>
                            <a:srgbClr val="FFFFFF"/>
                          </a:solidFill>
                          <a:effectLst/>
                          <a:latin typeface="Tw Cen MT" panose="020B0602020104020603" pitchFamily="34" charset="0"/>
                        </a:rPr>
                        <a:t>Status​</a:t>
                      </a:r>
                      <a:endParaRPr lang="en-US" sz="1800" b="1" i="0">
                        <a:solidFill>
                          <a:srgbClr val="FFFFFF"/>
                        </a:solidFill>
                        <a:effectLst/>
                      </a:endParaRPr>
                    </a:p>
                  </a:txBody>
                  <a:tcPr marL="266173" marR="159703" marT="159703" marB="1597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017006333"/>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Review slides​</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011584910"/>
                  </a:ext>
                </a:extLst>
              </a:tr>
              <a:tr h="631014">
                <a:tc>
                  <a:txBody>
                    <a:bodyPr/>
                    <a:lstStyle/>
                    <a:p>
                      <a:pPr algn="l" fontAlgn="base"/>
                      <a:r>
                        <a:rPr lang="en-US" sz="1800" b="0" i="0">
                          <a:solidFill>
                            <a:schemeClr val="tx1">
                              <a:lumMod val="85000"/>
                              <a:lumOff val="15000"/>
                            </a:schemeClr>
                          </a:solidFill>
                          <a:effectLst/>
                          <a:latin typeface="Tw Cen MT"/>
                        </a:rPr>
                        <a:t>Complete Independent Learning ​</a:t>
                      </a: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359906951"/>
                  </a:ext>
                </a:extLst>
              </a:tr>
              <a:tr h="631014">
                <a:tc>
                  <a:txBody>
                    <a:bodyPr/>
                    <a:lstStyle/>
                    <a:p>
                      <a:pPr algn="l" fontAlgn="base"/>
                      <a:r>
                        <a:rPr lang="en-US" sz="1800" b="0" i="0" dirty="0">
                          <a:solidFill>
                            <a:schemeClr val="tx1">
                              <a:lumMod val="85000"/>
                              <a:lumOff val="15000"/>
                            </a:schemeClr>
                          </a:solidFill>
                          <a:effectLst/>
                          <a:latin typeface="Tw Cen MT" panose="020B0602020104020603" pitchFamily="34" charset="0"/>
                        </a:rPr>
                        <a:t>Complete Self-assessments in </a:t>
                      </a:r>
                      <a:r>
                        <a:rPr lang="en-US" sz="1800" b="0" i="0" dirty="0" err="1">
                          <a:solidFill>
                            <a:schemeClr val="tx1">
                              <a:lumMod val="85000"/>
                              <a:lumOff val="15000"/>
                            </a:schemeClr>
                          </a:solidFill>
                          <a:effectLst/>
                          <a:latin typeface="Tw Cen MT" panose="020B0602020104020603" pitchFamily="34" charset="0"/>
                        </a:rPr>
                        <a:t>BBlearn</a:t>
                      </a:r>
                      <a:r>
                        <a:rPr lang="en-US" sz="1800" b="0" i="0" dirty="0">
                          <a:solidFill>
                            <a:schemeClr val="tx1">
                              <a:lumMod val="85000"/>
                              <a:lumOff val="15000"/>
                            </a:schemeClr>
                          </a:solidFill>
                          <a:effectLst/>
                          <a:latin typeface="Tw Cen MT" panose="020B0602020104020603" pitchFamily="34" charset="0"/>
                        </a:rPr>
                        <a:t>​</a:t>
                      </a:r>
                      <a:endParaRPr lang="en-US" sz="1800" b="0" i="0" dirty="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550342116"/>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t>
                      </a:r>
                      <a:r>
                        <a:rPr lang="en-US" sz="1800" b="0" i="0" err="1">
                          <a:solidFill>
                            <a:schemeClr val="tx1">
                              <a:lumMod val="85000"/>
                              <a:lumOff val="15000"/>
                            </a:schemeClr>
                          </a:solidFill>
                          <a:effectLst/>
                          <a:latin typeface="Tw Cen MT" panose="020B0602020104020603" pitchFamily="34" charset="0"/>
                        </a:rPr>
                        <a:t>Kahoot</a:t>
                      </a:r>
                      <a:r>
                        <a:rPr lang="en-US" sz="1800" b="0" i="0">
                          <a:solidFill>
                            <a:schemeClr val="tx1">
                              <a:lumMod val="85000"/>
                              <a:lumOff val="15000"/>
                            </a:schemeClr>
                          </a:solidFill>
                          <a:effectLst/>
                          <a:latin typeface="Tw Cen MT" panose="020B0602020104020603" pitchFamily="34" charset="0"/>
                        </a:rPr>
                        <a:t> Quiz​</a:t>
                      </a:r>
                      <a:endParaRPr lang="en-US" sz="1800" b="0" i="0">
                        <a:solidFill>
                          <a:schemeClr val="tx1">
                            <a:lumMod val="85000"/>
                            <a:lumOff val="15000"/>
                          </a:schemeClr>
                        </a:solidFill>
                        <a:effectLst/>
                      </a:endParaRPr>
                    </a:p>
                  </a:txBody>
                  <a:tcPr marL="266173" marR="159703" marT="159703" marB="1597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auto"/>
                      <a:r>
                        <a:rPr lang="en-US" sz="1800" b="0" i="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1173620"/>
                  </a:ext>
                </a:extLst>
              </a:tr>
              <a:tr h="631014">
                <a:tc>
                  <a:txBody>
                    <a:bodyPr/>
                    <a:lstStyle/>
                    <a:p>
                      <a:pPr algn="l" fontAlgn="base"/>
                      <a:r>
                        <a:rPr lang="en-US" sz="1800" b="0" i="0">
                          <a:solidFill>
                            <a:schemeClr val="tx1">
                              <a:lumMod val="85000"/>
                              <a:lumOff val="15000"/>
                            </a:schemeClr>
                          </a:solidFill>
                          <a:effectLst/>
                          <a:latin typeface="Tw Cen MT" panose="020B0602020104020603" pitchFamily="34" charset="0"/>
                        </a:rPr>
                        <a:t>Complete Activity​</a:t>
                      </a:r>
                      <a:endParaRPr lang="en-US" sz="1800" b="0" i="0">
                        <a:solidFill>
                          <a:schemeClr val="tx1">
                            <a:lumMod val="85000"/>
                            <a:lumOff val="15000"/>
                          </a:schemeClr>
                        </a:solidFill>
                        <a:effectLst/>
                      </a:endParaRPr>
                    </a:p>
                  </a:txBody>
                  <a:tcPr marL="266173" marR="159703" marT="159703" marB="1597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auto"/>
                      <a:r>
                        <a:rPr lang="en-US" sz="1800" b="0" i="0" dirty="0">
                          <a:solidFill>
                            <a:schemeClr val="tx1">
                              <a:lumMod val="85000"/>
                              <a:lumOff val="15000"/>
                            </a:schemeClr>
                          </a:solidFill>
                          <a:effectLst/>
                          <a:latin typeface="Tw Cen MT" panose="020B0602020104020603" pitchFamily="34" charset="0"/>
                        </a:rPr>
                        <a:t>​</a:t>
                      </a:r>
                    </a:p>
                  </a:txBody>
                  <a:tcPr marL="266173" marR="159703" marT="159703" marB="1597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47074980"/>
                  </a:ext>
                </a:extLst>
              </a:tr>
            </a:tbl>
          </a:graphicData>
        </a:graphic>
      </p:graphicFrame>
    </p:spTree>
    <p:extLst>
      <p:ext uri="{BB962C8B-B14F-4D97-AF65-F5344CB8AC3E}">
        <p14:creationId xmlns:p14="http://schemas.microsoft.com/office/powerpoint/2010/main" val="35686963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E6E0-7971-BA46-98BA-CE2739EA1AA8}"/>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9727E0AC-4D18-5845-A059-E2C74ADB9CAD}"/>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723061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Earned Value Analysis Problems</a:t>
            </a:r>
          </a:p>
        </p:txBody>
      </p:sp>
      <p:sp>
        <p:nvSpPr>
          <p:cNvPr id="3" name="Subtitle 2"/>
          <p:cNvSpPr>
            <a:spLocks noGrp="1"/>
          </p:cNvSpPr>
          <p:nvPr>
            <p:ph type="subTitle" idx="1"/>
          </p:nvPr>
        </p:nvSpPr>
        <p:spPr/>
        <p:txBody>
          <a:bodyPr>
            <a:normAutofit/>
          </a:bodyPr>
          <a:lstStyle/>
          <a:p>
            <a:r>
              <a:rPr lang="en-US" dirty="0"/>
              <a:t>Compiled by: Sharmila Siddartha</a:t>
            </a:r>
          </a:p>
          <a:p>
            <a:r>
              <a:rPr lang="en-US" dirty="0"/>
              <a:t>June 2020</a:t>
            </a:r>
          </a:p>
        </p:txBody>
      </p:sp>
    </p:spTree>
    <p:extLst>
      <p:ext uri="{BB962C8B-B14F-4D97-AF65-F5344CB8AC3E}">
        <p14:creationId xmlns:p14="http://schemas.microsoft.com/office/powerpoint/2010/main" val="6705638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636" y="489526"/>
            <a:ext cx="9942946" cy="882073"/>
          </a:xfrm>
        </p:spPr>
        <p:txBody>
          <a:bodyPr/>
          <a:lstStyle/>
          <a:p>
            <a:r>
              <a:rPr lang="en-US" dirty="0"/>
              <a:t>Formulas</a:t>
            </a: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11064"/>
          <a:stretch/>
        </p:blipFill>
        <p:spPr bwMode="auto">
          <a:xfrm>
            <a:off x="847023" y="1741054"/>
            <a:ext cx="6477802" cy="51169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5468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dirty="0"/>
              <a:t>The Project Manager Sphere of Influence</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133600" y="1845736"/>
            <a:ext cx="3886200" cy="4097864"/>
          </a:xfrm>
        </p:spPr>
      </p:pic>
      <p:sp>
        <p:nvSpPr>
          <p:cNvPr id="7" name="Content Placeholder 6"/>
          <p:cNvSpPr>
            <a:spLocks noGrp="1"/>
          </p:cNvSpPr>
          <p:nvPr>
            <p:ph sz="half" idx="2"/>
          </p:nvPr>
        </p:nvSpPr>
        <p:spPr/>
        <p:txBody>
          <a:bodyPr/>
          <a:lstStyle/>
          <a:p>
            <a:r>
              <a:rPr lang="en-US" dirty="0"/>
              <a:t>The project,</a:t>
            </a:r>
          </a:p>
          <a:p>
            <a:r>
              <a:rPr lang="en-US" dirty="0"/>
              <a:t>The organization,</a:t>
            </a:r>
          </a:p>
          <a:p>
            <a:r>
              <a:rPr lang="en-US" dirty="0"/>
              <a:t>The industry,</a:t>
            </a:r>
          </a:p>
          <a:p>
            <a:r>
              <a:rPr lang="en-US" dirty="0"/>
              <a:t>The professional discipline, and</a:t>
            </a:r>
          </a:p>
          <a:p>
            <a:r>
              <a:rPr lang="en-US" dirty="0"/>
              <a:t>Across disciplines</a:t>
            </a:r>
          </a:p>
        </p:txBody>
      </p:sp>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
        <p:nvSpPr>
          <p:cNvPr id="4" name="Rectangle 3"/>
          <p:cNvSpPr/>
          <p:nvPr/>
        </p:nvSpPr>
        <p:spPr>
          <a:xfrm>
            <a:off x="1524000" y="6553201"/>
            <a:ext cx="9144000" cy="246221"/>
          </a:xfrm>
          <a:prstGeom prst="rect">
            <a:avLst/>
          </a:prstGeom>
        </p:spPr>
        <p:txBody>
          <a:bodyPr wrap="square">
            <a:spAutoFit/>
          </a:bodyPr>
          <a:lstStyle/>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53 </a:t>
            </a:r>
          </a:p>
        </p:txBody>
      </p:sp>
    </p:spTree>
    <p:extLst>
      <p:ext uri="{BB962C8B-B14F-4D97-AF65-F5344CB8AC3E}">
        <p14:creationId xmlns:p14="http://schemas.microsoft.com/office/powerpoint/2010/main" val="124907552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3"/>
            <a:ext cx="10058400" cy="668971"/>
          </a:xfrm>
        </p:spPr>
        <p:txBody>
          <a:bodyPr>
            <a:normAutofit fontScale="90000"/>
          </a:bodyPr>
          <a:lstStyle/>
          <a:p>
            <a:r>
              <a:rPr lang="en-US" dirty="0"/>
              <a:t>Problem 1</a:t>
            </a:r>
          </a:p>
        </p:txBody>
      </p:sp>
      <p:graphicFrame>
        <p:nvGraphicFramePr>
          <p:cNvPr id="4" name="Content Placeholder 3"/>
          <p:cNvGraphicFramePr>
            <a:graphicFrameLocks noGrp="1"/>
          </p:cNvGraphicFramePr>
          <p:nvPr>
            <p:ph idx="1"/>
          </p:nvPr>
        </p:nvGraphicFramePr>
        <p:xfrm>
          <a:off x="1223818" y="1520877"/>
          <a:ext cx="9744363" cy="4349750"/>
        </p:xfrm>
        <a:graphic>
          <a:graphicData uri="http://schemas.openxmlformats.org/drawingml/2006/table">
            <a:tbl>
              <a:tblPr>
                <a:tableStyleId>{7DF18680-E054-41AD-8BC1-D1AEF772440D}</a:tableStyleId>
              </a:tblPr>
              <a:tblGrid>
                <a:gridCol w="4878842">
                  <a:extLst>
                    <a:ext uri="{9D8B030D-6E8A-4147-A177-3AD203B41FA5}">
                      <a16:colId xmlns:a16="http://schemas.microsoft.com/office/drawing/2014/main" val="961950228"/>
                    </a:ext>
                  </a:extLst>
                </a:gridCol>
                <a:gridCol w="4865521">
                  <a:extLst>
                    <a:ext uri="{9D8B030D-6E8A-4147-A177-3AD203B41FA5}">
                      <a16:colId xmlns:a16="http://schemas.microsoft.com/office/drawing/2014/main" val="2627542222"/>
                    </a:ext>
                  </a:extLst>
                </a:gridCol>
              </a:tblGrid>
              <a:tr h="586798">
                <a:tc>
                  <a:txBody>
                    <a:bodyPr/>
                    <a:lstStyle/>
                    <a:p>
                      <a:pPr algn="l" fontAlgn="t"/>
                      <a:r>
                        <a:rPr lang="en-US" sz="2000" u="none" strike="noStrike">
                          <a:effectLst/>
                        </a:rPr>
                        <a:t>You are given these 3 values, calculate variances and indices</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537527256"/>
                  </a:ext>
                </a:extLst>
              </a:tr>
              <a:tr h="295924">
                <a:tc>
                  <a:txBody>
                    <a:bodyPr/>
                    <a:lstStyle/>
                    <a:p>
                      <a:pPr algn="l" fontAlgn="t"/>
                      <a:r>
                        <a:rPr lang="en-US" sz="2000" u="none" strike="noStrike">
                          <a:effectLst/>
                        </a:rPr>
                        <a:t>PV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dirty="0">
                          <a:effectLst/>
                        </a:rPr>
                        <a:t>56000</a:t>
                      </a:r>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63604978"/>
                  </a:ext>
                </a:extLst>
              </a:tr>
              <a:tr h="295924">
                <a:tc>
                  <a:txBody>
                    <a:bodyPr/>
                    <a:lstStyle/>
                    <a:p>
                      <a:pPr algn="l" fontAlgn="t"/>
                      <a:r>
                        <a:rPr lang="en-US" sz="2000" u="none" strike="noStrike">
                          <a:effectLst/>
                        </a:rPr>
                        <a:t>EV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dirty="0">
                          <a:effectLst/>
                        </a:rPr>
                        <a:t>48000</a:t>
                      </a:r>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124298284"/>
                  </a:ext>
                </a:extLst>
              </a:tr>
              <a:tr h="295924">
                <a:tc>
                  <a:txBody>
                    <a:bodyPr/>
                    <a:lstStyle/>
                    <a:p>
                      <a:pPr algn="l" fontAlgn="t"/>
                      <a:r>
                        <a:rPr lang="en-US" sz="2000" u="none" strike="noStrike">
                          <a:effectLst/>
                        </a:rPr>
                        <a:t>AC</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dirty="0">
                          <a:effectLst/>
                        </a:rPr>
                        <a:t>52000</a:t>
                      </a:r>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2519426241"/>
                  </a:ext>
                </a:extLst>
              </a:tr>
              <a:tr h="295924">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53893480"/>
                  </a:ext>
                </a:extLst>
              </a:tr>
              <a:tr h="295924">
                <a:tc>
                  <a:txBody>
                    <a:bodyPr/>
                    <a:lstStyle/>
                    <a:p>
                      <a:pPr algn="l" fontAlgn="t"/>
                      <a:r>
                        <a:rPr lang="en-US" sz="2000" u="none" strike="noStrike">
                          <a:effectLst/>
                        </a:rPr>
                        <a:t>SV? (EV-PV)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2158284164"/>
                  </a:ext>
                </a:extLst>
              </a:tr>
              <a:tr h="295924">
                <a:tc>
                  <a:txBody>
                    <a:bodyPr/>
                    <a:lstStyle/>
                    <a:p>
                      <a:pPr algn="l" fontAlgn="t"/>
                      <a:r>
                        <a:rPr lang="en-US" sz="2000" u="none" strike="noStrike">
                          <a:effectLst/>
                        </a:rPr>
                        <a:t>CV? (EV - AC)</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628218144"/>
                  </a:ext>
                </a:extLst>
              </a:tr>
              <a:tr h="295924">
                <a:tc>
                  <a:txBody>
                    <a:bodyPr/>
                    <a:lstStyle/>
                    <a:p>
                      <a:pPr algn="l" fontAlgn="t"/>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2958350275"/>
                  </a:ext>
                </a:extLst>
              </a:tr>
              <a:tr h="295924">
                <a:tc>
                  <a:txBody>
                    <a:bodyPr/>
                    <a:lstStyle/>
                    <a:p>
                      <a:pPr algn="l" fontAlgn="t"/>
                      <a:r>
                        <a:rPr lang="en-US" sz="2000" u="none" strike="noStrike">
                          <a:effectLst/>
                        </a:rPr>
                        <a:t>SPI?</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09940097"/>
                  </a:ext>
                </a:extLst>
              </a:tr>
              <a:tr h="295924">
                <a:tc>
                  <a:txBody>
                    <a:bodyPr/>
                    <a:lstStyle/>
                    <a:p>
                      <a:pPr algn="l" fontAlgn="t"/>
                      <a:r>
                        <a:rPr lang="en-US" sz="2000" u="none" strike="noStrike" dirty="0">
                          <a:effectLst/>
                        </a:rPr>
                        <a:t>CPI?</a:t>
                      </a:r>
                      <a:endParaRPr lang="en-US" sz="2000" b="0" i="0" u="none" strike="noStrike" dirty="0">
                        <a:solidFill>
                          <a:srgbClr val="000000"/>
                        </a:solidFill>
                        <a:effectLst/>
                        <a:latin typeface="Calibri" panose="020F0502020204030204" pitchFamily="34" charset="0"/>
                      </a:endParaRPr>
                    </a:p>
                  </a:txBody>
                  <a:tcPr marL="6350" marR="6350" marT="6350" marB="0"/>
                </a:tc>
                <a:tc>
                  <a:txBody>
                    <a:bodyPr/>
                    <a:lstStyle/>
                    <a:p>
                      <a:pPr algn="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617722054"/>
                  </a:ext>
                </a:extLst>
              </a:tr>
              <a:tr h="295924">
                <a:tc>
                  <a:txBody>
                    <a:bodyPr/>
                    <a:lstStyle/>
                    <a:p>
                      <a:pPr algn="l" fontAlgn="t"/>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142402240"/>
                  </a:ext>
                </a:extLst>
              </a:tr>
              <a:tr h="295924">
                <a:tc>
                  <a:txBody>
                    <a:bodyPr/>
                    <a:lstStyle/>
                    <a:p>
                      <a:pPr algn="l" fontAlgn="t"/>
                      <a:r>
                        <a:rPr lang="en-US" sz="2000" u="none" strike="noStrike">
                          <a:effectLst/>
                        </a:rPr>
                        <a:t>Schedule Performance</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51959985"/>
                  </a:ext>
                </a:extLst>
              </a:tr>
              <a:tr h="295924">
                <a:tc>
                  <a:txBody>
                    <a:bodyPr/>
                    <a:lstStyle/>
                    <a:p>
                      <a:pPr algn="l" fontAlgn="t"/>
                      <a:r>
                        <a:rPr lang="en-US" sz="2000" u="none" strike="noStrike">
                          <a:effectLst/>
                        </a:rPr>
                        <a:t>Cost Performance</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l"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700409666"/>
                  </a:ext>
                </a:extLst>
              </a:tr>
            </a:tbl>
          </a:graphicData>
        </a:graphic>
      </p:graphicFrame>
    </p:spTree>
    <p:extLst>
      <p:ext uri="{BB962C8B-B14F-4D97-AF65-F5344CB8AC3E}">
        <p14:creationId xmlns:p14="http://schemas.microsoft.com/office/powerpoint/2010/main" val="5262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79806"/>
          </a:xfrm>
        </p:spPr>
        <p:txBody>
          <a:bodyPr/>
          <a:lstStyle/>
          <a:p>
            <a:r>
              <a:rPr lang="en-US" dirty="0"/>
              <a:t>Problem 2</a:t>
            </a:r>
          </a:p>
        </p:txBody>
      </p:sp>
      <p:graphicFrame>
        <p:nvGraphicFramePr>
          <p:cNvPr id="4" name="Table 3"/>
          <p:cNvGraphicFramePr>
            <a:graphicFrameLocks noGrp="1"/>
          </p:cNvGraphicFramePr>
          <p:nvPr/>
        </p:nvGraphicFramePr>
        <p:xfrm>
          <a:off x="1066799" y="1634840"/>
          <a:ext cx="10192327" cy="4256918"/>
        </p:xfrm>
        <a:graphic>
          <a:graphicData uri="http://schemas.openxmlformats.org/drawingml/2006/table">
            <a:tbl>
              <a:tblPr>
                <a:tableStyleId>{7DF18680-E054-41AD-8BC1-D1AEF772440D}</a:tableStyleId>
              </a:tblPr>
              <a:tblGrid>
                <a:gridCol w="6146801">
                  <a:extLst>
                    <a:ext uri="{9D8B030D-6E8A-4147-A177-3AD203B41FA5}">
                      <a16:colId xmlns:a16="http://schemas.microsoft.com/office/drawing/2014/main" val="2013112000"/>
                    </a:ext>
                  </a:extLst>
                </a:gridCol>
                <a:gridCol w="4045526">
                  <a:extLst>
                    <a:ext uri="{9D8B030D-6E8A-4147-A177-3AD203B41FA5}">
                      <a16:colId xmlns:a16="http://schemas.microsoft.com/office/drawing/2014/main" val="2461246843"/>
                    </a:ext>
                  </a:extLst>
                </a:gridCol>
              </a:tblGrid>
              <a:tr h="404552">
                <a:tc>
                  <a:txBody>
                    <a:bodyPr/>
                    <a:lstStyle/>
                    <a:p>
                      <a:pPr algn="l" fontAlgn="t"/>
                      <a:r>
                        <a:rPr lang="en-US" sz="2000" u="none" strike="noStrike" dirty="0">
                          <a:effectLst/>
                        </a:rPr>
                        <a:t>You are given these 3 values, calculate variances and indices</a:t>
                      </a:r>
                      <a:endParaRPr lang="en-US" sz="2000" b="0" i="0" u="none" strike="noStrike" dirty="0">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997027024"/>
                  </a:ext>
                </a:extLst>
              </a:tr>
              <a:tr h="404552">
                <a:tc>
                  <a:txBody>
                    <a:bodyPr/>
                    <a:lstStyle/>
                    <a:p>
                      <a:pPr algn="l" fontAlgn="t"/>
                      <a:r>
                        <a:rPr lang="en-US" sz="2000" u="none" strike="noStrike">
                          <a:effectLst/>
                        </a:rPr>
                        <a:t>PV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a:effectLst/>
                        </a:rPr>
                        <a:t>36000</a:t>
                      </a:r>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521658406"/>
                  </a:ext>
                </a:extLst>
              </a:tr>
              <a:tr h="404552">
                <a:tc>
                  <a:txBody>
                    <a:bodyPr/>
                    <a:lstStyle/>
                    <a:p>
                      <a:pPr algn="l" fontAlgn="t"/>
                      <a:r>
                        <a:rPr lang="en-US" sz="2000" u="none" strike="noStrike">
                          <a:effectLst/>
                        </a:rPr>
                        <a:t>EV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a:effectLst/>
                        </a:rPr>
                        <a:t>45000</a:t>
                      </a:r>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862066863"/>
                  </a:ext>
                </a:extLst>
              </a:tr>
              <a:tr h="404552">
                <a:tc>
                  <a:txBody>
                    <a:bodyPr/>
                    <a:lstStyle/>
                    <a:p>
                      <a:pPr algn="l" fontAlgn="t"/>
                      <a:r>
                        <a:rPr lang="en-US" sz="2000" u="none" strike="noStrike">
                          <a:effectLst/>
                        </a:rPr>
                        <a:t>AC</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US" sz="2000" u="none" strike="noStrike">
                          <a:effectLst/>
                        </a:rPr>
                        <a:t>38000</a:t>
                      </a:r>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860433653"/>
                  </a:ext>
                </a:extLst>
              </a:tr>
              <a:tr h="404552">
                <a:tc>
                  <a:txBody>
                    <a:bodyPr/>
                    <a:lstStyle/>
                    <a:p>
                      <a:pPr algn="l" fontAlgn="t"/>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846507249"/>
                  </a:ext>
                </a:extLst>
              </a:tr>
              <a:tr h="404552">
                <a:tc>
                  <a:txBody>
                    <a:bodyPr/>
                    <a:lstStyle/>
                    <a:p>
                      <a:pPr algn="l" fontAlgn="t"/>
                      <a:r>
                        <a:rPr lang="en-US" sz="2000" u="none" strike="noStrike">
                          <a:effectLst/>
                        </a:rPr>
                        <a:t>SV? (EV-PV)</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641127851"/>
                  </a:ext>
                </a:extLst>
              </a:tr>
              <a:tr h="404552">
                <a:tc>
                  <a:txBody>
                    <a:bodyPr/>
                    <a:lstStyle/>
                    <a:p>
                      <a:pPr algn="l" fontAlgn="t"/>
                      <a:r>
                        <a:rPr lang="en-US" sz="2000" u="none" strike="noStrike">
                          <a:effectLst/>
                        </a:rPr>
                        <a:t>CV? (EV - AC)</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4237721838"/>
                  </a:ext>
                </a:extLst>
              </a:tr>
              <a:tr h="404552">
                <a:tc>
                  <a:txBody>
                    <a:bodyPr/>
                    <a:lstStyle/>
                    <a:p>
                      <a:pPr algn="l" fontAlgn="t"/>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772128744"/>
                  </a:ext>
                </a:extLst>
              </a:tr>
              <a:tr h="404552">
                <a:tc>
                  <a:txBody>
                    <a:bodyPr/>
                    <a:lstStyle/>
                    <a:p>
                      <a:pPr algn="l" fontAlgn="t"/>
                      <a:r>
                        <a:rPr lang="en-US" sz="2000" u="none" strike="noStrike">
                          <a:effectLst/>
                        </a:rPr>
                        <a:t>SPI?</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423924102"/>
                  </a:ext>
                </a:extLst>
              </a:tr>
              <a:tr h="404552">
                <a:tc>
                  <a:txBody>
                    <a:bodyPr/>
                    <a:lstStyle/>
                    <a:p>
                      <a:pPr algn="l" fontAlgn="t"/>
                      <a:r>
                        <a:rPr lang="en-US" sz="2000" u="none" strike="noStrike">
                          <a:effectLst/>
                        </a:rPr>
                        <a:t>CPI?</a:t>
                      </a:r>
                      <a:endParaRPr lang="en-US"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endParaRPr lang="en-US"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88603427"/>
                  </a:ext>
                </a:extLst>
              </a:tr>
            </a:tbl>
          </a:graphicData>
        </a:graphic>
      </p:graphicFrame>
    </p:spTree>
    <p:extLst>
      <p:ext uri="{BB962C8B-B14F-4D97-AF65-F5344CB8AC3E}">
        <p14:creationId xmlns:p14="http://schemas.microsoft.com/office/powerpoint/2010/main" val="28292425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	Problem 3</a:t>
            </a:r>
          </a:p>
        </p:txBody>
      </p:sp>
      <p:graphicFrame>
        <p:nvGraphicFramePr>
          <p:cNvPr id="4" name="Content Placeholder 3"/>
          <p:cNvGraphicFramePr>
            <a:graphicFrameLocks noGrp="1"/>
          </p:cNvGraphicFramePr>
          <p:nvPr>
            <p:ph idx="1"/>
          </p:nvPr>
        </p:nvGraphicFramePr>
        <p:xfrm>
          <a:off x="600365" y="2014193"/>
          <a:ext cx="10524836" cy="3411613"/>
        </p:xfrm>
        <a:graphic>
          <a:graphicData uri="http://schemas.openxmlformats.org/drawingml/2006/table">
            <a:tbl>
              <a:tblPr>
                <a:tableStyleId>{7DF18680-E054-41AD-8BC1-D1AEF772440D}</a:tableStyleId>
              </a:tblPr>
              <a:tblGrid>
                <a:gridCol w="10524836">
                  <a:extLst>
                    <a:ext uri="{9D8B030D-6E8A-4147-A177-3AD203B41FA5}">
                      <a16:colId xmlns:a16="http://schemas.microsoft.com/office/drawing/2014/main" val="1513470967"/>
                    </a:ext>
                  </a:extLst>
                </a:gridCol>
              </a:tblGrid>
              <a:tr h="2478163">
                <a:tc>
                  <a:txBody>
                    <a:bodyPr/>
                    <a:lstStyle/>
                    <a:p>
                      <a:pPr algn="l" fontAlgn="t"/>
                      <a:r>
                        <a:rPr lang="en-US" sz="2000" u="none" strike="noStrike" dirty="0">
                          <a:effectLst/>
                        </a:rPr>
                        <a:t>Your project has an approved budget of $50,000 and a duration of 18 months. At end of the 14th month, 60% of the work is complete and 38,000 is spent.  CPI is 0.77 and SPI is 0.75.</a:t>
                      </a:r>
                      <a:br>
                        <a:rPr lang="en-US" sz="2000" u="none" strike="noStrike" dirty="0">
                          <a:effectLst/>
                        </a:rPr>
                      </a:br>
                      <a:r>
                        <a:rPr lang="en-US" sz="2000" u="none" strike="noStrike" dirty="0">
                          <a:effectLst/>
                        </a:rPr>
                        <a:t>a. Compute and explain the Variance at Completion (VAC) for the project?    </a:t>
                      </a:r>
                      <a:br>
                        <a:rPr lang="en-US" sz="2000" u="none" strike="noStrike" dirty="0">
                          <a:effectLst/>
                        </a:rPr>
                      </a:br>
                      <a:r>
                        <a:rPr lang="en-US" sz="2000" u="none" strike="noStrike" dirty="0">
                          <a:effectLst/>
                        </a:rPr>
                        <a:t>b. Compute and explain the ETC or the estimated time to complete this project?   </a:t>
                      </a:r>
                      <a:br>
                        <a:rPr lang="en-US" sz="1100" u="none" strike="noStrike" dirty="0">
                          <a:effectLst/>
                        </a:rPr>
                      </a:br>
                      <a:endParaRPr lang="en-US" sz="11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978634299"/>
                  </a:ext>
                </a:extLst>
              </a:tr>
              <a:tr h="297481">
                <a:tc>
                  <a:txBody>
                    <a:bodyPr/>
                    <a:lstStyle/>
                    <a:p>
                      <a:pPr algn="l" fontAlgn="t"/>
                      <a:r>
                        <a:rPr lang="en-US" sz="2000" u="none" strike="noStrike">
                          <a:effectLst/>
                        </a:rPr>
                        <a:t>VAC = BAC-EAC</a:t>
                      </a:r>
                      <a:endParaRPr lang="en-US" sz="2000" b="0" i="0" u="none" strike="noStrike">
                        <a:solidFill>
                          <a:srgbClr val="FF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738561202"/>
                  </a:ext>
                </a:extLst>
              </a:tr>
              <a:tr h="297481">
                <a:tc>
                  <a:txBody>
                    <a:bodyPr/>
                    <a:lstStyle/>
                    <a:p>
                      <a:pPr algn="l" fontAlgn="t"/>
                      <a:r>
                        <a:rPr lang="en-US" sz="2000" u="none" strike="noStrike">
                          <a:effectLst/>
                        </a:rPr>
                        <a:t>EAC is calculated as BAC/CPI</a:t>
                      </a:r>
                      <a:endParaRPr lang="en-US" sz="2000" b="0" i="0" u="none" strike="noStrike">
                        <a:solidFill>
                          <a:srgbClr val="FF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4082552940"/>
                  </a:ext>
                </a:extLst>
              </a:tr>
              <a:tr h="297481">
                <a:tc>
                  <a:txBody>
                    <a:bodyPr/>
                    <a:lstStyle/>
                    <a:p>
                      <a:pPr algn="l" fontAlgn="t"/>
                      <a:r>
                        <a:rPr lang="en-US" sz="2000" u="none" strike="noStrike" dirty="0">
                          <a:effectLst/>
                        </a:rPr>
                        <a:t>Estimate Time to complete = OT/SPI</a:t>
                      </a:r>
                      <a:endParaRPr lang="en-US" sz="2000" b="0" i="0" u="none" strike="noStrike" dirty="0">
                        <a:solidFill>
                          <a:srgbClr val="FF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86075564"/>
                  </a:ext>
                </a:extLst>
              </a:tr>
            </a:tbl>
          </a:graphicData>
        </a:graphic>
      </p:graphicFrame>
    </p:spTree>
    <p:extLst>
      <p:ext uri="{BB962C8B-B14F-4D97-AF65-F5344CB8AC3E}">
        <p14:creationId xmlns:p14="http://schemas.microsoft.com/office/powerpoint/2010/main" val="383402805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48630"/>
            <a:ext cx="10058400" cy="585842"/>
          </a:xfrm>
        </p:spPr>
        <p:txBody>
          <a:bodyPr>
            <a:normAutofit fontScale="90000"/>
          </a:bodyPr>
          <a:lstStyle/>
          <a:p>
            <a:r>
              <a:rPr lang="en-US" dirty="0"/>
              <a:t>Problem 4</a:t>
            </a:r>
          </a:p>
        </p:txBody>
      </p:sp>
      <p:sp>
        <p:nvSpPr>
          <p:cNvPr id="3" name="Content Placeholder 2"/>
          <p:cNvSpPr>
            <a:spLocks noGrp="1"/>
          </p:cNvSpPr>
          <p:nvPr>
            <p:ph idx="1"/>
          </p:nvPr>
        </p:nvSpPr>
        <p:spPr>
          <a:xfrm>
            <a:off x="1066799" y="1173018"/>
            <a:ext cx="10192327" cy="1228437"/>
          </a:xfrm>
        </p:spPr>
        <p:txBody>
          <a:bodyPr/>
          <a:lstStyle/>
          <a:p>
            <a:pPr marL="0" indent="0">
              <a:buNone/>
            </a:pPr>
            <a:r>
              <a:rPr lang="en-US" sz="2000" dirty="0"/>
              <a:t>You are working on a software development project to be completed in 24 months and the total cost of the project is 200,000 USD. Twelve months have passed and 110,000 USD has been spent, and 60% of the work has been completed so far. Find the EAC and Estimate Time to Complete, in this case.</a:t>
            </a:r>
          </a:p>
          <a:p>
            <a:endParaRPr lang="en-US" sz="2000" dirty="0"/>
          </a:p>
        </p:txBody>
      </p:sp>
      <p:graphicFrame>
        <p:nvGraphicFramePr>
          <p:cNvPr id="8" name="Table 7"/>
          <p:cNvGraphicFramePr>
            <a:graphicFrameLocks noGrp="1"/>
          </p:cNvGraphicFramePr>
          <p:nvPr/>
        </p:nvGraphicFramePr>
        <p:xfrm>
          <a:off x="1256145" y="2401455"/>
          <a:ext cx="4673600" cy="3592947"/>
        </p:xfrm>
        <a:graphic>
          <a:graphicData uri="http://schemas.openxmlformats.org/drawingml/2006/table">
            <a:tbl>
              <a:tblPr firstRow="1" firstCol="1" bandRow="1"/>
              <a:tblGrid>
                <a:gridCol w="2334649">
                  <a:extLst>
                    <a:ext uri="{9D8B030D-6E8A-4147-A177-3AD203B41FA5}">
                      <a16:colId xmlns:a16="http://schemas.microsoft.com/office/drawing/2014/main" val="3932811418"/>
                    </a:ext>
                  </a:extLst>
                </a:gridCol>
                <a:gridCol w="2338951">
                  <a:extLst>
                    <a:ext uri="{9D8B030D-6E8A-4147-A177-3AD203B41FA5}">
                      <a16:colId xmlns:a16="http://schemas.microsoft.com/office/drawing/2014/main" val="3701515905"/>
                    </a:ext>
                  </a:extLst>
                </a:gridCol>
              </a:tblGrid>
              <a:tr h="225646">
                <a:tc>
                  <a:txBody>
                    <a:bodyPr/>
                    <a:lstStyle/>
                    <a:p>
                      <a:pPr marL="0" marR="0">
                        <a:spcBef>
                          <a:spcPts val="0"/>
                        </a:spcBef>
                        <a:spcAft>
                          <a:spcPts val="0"/>
                        </a:spcAft>
                      </a:pPr>
                      <a:r>
                        <a:rPr lang="en-US" sz="14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EVA Item</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Value/Formula</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4481402"/>
                  </a:ext>
                </a:extLst>
              </a:tr>
              <a:tr h="225646">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BAC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327983"/>
                  </a:ext>
                </a:extLst>
              </a:tr>
              <a:tr h="676939">
                <a:tc>
                  <a:txBody>
                    <a:bodyPr/>
                    <a:lstStyle/>
                    <a:p>
                      <a:pPr marL="0" marR="0">
                        <a:spcBef>
                          <a:spcPts val="0"/>
                        </a:spcBef>
                        <a:spcAft>
                          <a:spcPts val="0"/>
                        </a:spcAft>
                      </a:pPr>
                      <a:r>
                        <a:rPr lang="en-US" sz="14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Project Duration in weeks or months</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pPr>
                      <a:r>
                        <a:rPr lang="en-US" sz="14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or Total Time</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078453"/>
                  </a:ext>
                </a:extLst>
              </a:tr>
              <a:tr h="225646">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Total Work (units)</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618819"/>
                  </a:ext>
                </a:extLst>
              </a:tr>
              <a:tr h="400366">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Cost</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286808"/>
                  </a:ext>
                </a:extLst>
              </a:tr>
              <a:tr h="518986">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Time Spent in weeks/months</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0869342"/>
                  </a:ext>
                </a:extLst>
              </a:tr>
              <a:tr h="518986">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work completed in units</a:t>
                      </a:r>
                      <a:endParaRPr lang="en-US" sz="12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082389"/>
                  </a:ext>
                </a:extLst>
              </a:tr>
              <a:tr h="400366">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Earned Value</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630186"/>
                  </a:ext>
                </a:extLst>
              </a:tr>
              <a:tr h="400366">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Planned Value</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494567"/>
                  </a:ext>
                </a:extLst>
              </a:tr>
            </a:tbl>
          </a:graphicData>
        </a:graphic>
      </p:graphicFrame>
      <p:graphicFrame>
        <p:nvGraphicFramePr>
          <p:cNvPr id="9" name="Table 8"/>
          <p:cNvGraphicFramePr>
            <a:graphicFrameLocks noGrp="1"/>
          </p:cNvGraphicFramePr>
          <p:nvPr/>
        </p:nvGraphicFramePr>
        <p:xfrm>
          <a:off x="6227457" y="2401458"/>
          <a:ext cx="4662215" cy="3592941"/>
        </p:xfrm>
        <a:graphic>
          <a:graphicData uri="http://schemas.openxmlformats.org/drawingml/2006/table">
            <a:tbl>
              <a:tblPr firstRow="1" firstCol="1" bandRow="1"/>
              <a:tblGrid>
                <a:gridCol w="2328963">
                  <a:extLst>
                    <a:ext uri="{9D8B030D-6E8A-4147-A177-3AD203B41FA5}">
                      <a16:colId xmlns:a16="http://schemas.microsoft.com/office/drawing/2014/main" val="2506631639"/>
                    </a:ext>
                  </a:extLst>
                </a:gridCol>
                <a:gridCol w="2333252">
                  <a:extLst>
                    <a:ext uri="{9D8B030D-6E8A-4147-A177-3AD203B41FA5}">
                      <a16:colId xmlns:a16="http://schemas.microsoft.com/office/drawing/2014/main" val="3827650256"/>
                    </a:ext>
                  </a:extLst>
                </a:gridCol>
              </a:tblGrid>
              <a:tr h="220494">
                <a:tc>
                  <a:txBody>
                    <a:bodyPr/>
                    <a:lstStyle/>
                    <a:p>
                      <a:pPr marL="0" marR="0">
                        <a:spcBef>
                          <a:spcPts val="0"/>
                        </a:spcBef>
                        <a:spcAft>
                          <a:spcPts val="0"/>
                        </a:spcAft>
                      </a:pPr>
                      <a:r>
                        <a:rPr lang="en-US" sz="12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Variances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1588641"/>
                  </a:ext>
                </a:extLst>
              </a:tr>
              <a:tr h="220494">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Cost Variance?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897197"/>
                  </a:ext>
                </a:extLst>
              </a:tr>
              <a:tr h="430525">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Schedule Variance?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0883174"/>
                  </a:ext>
                </a:extLst>
              </a:tr>
              <a:tr h="220494">
                <a:tc>
                  <a:txBody>
                    <a:bodyPr/>
                    <a:lstStyle/>
                    <a:p>
                      <a:pPr marL="0" marR="0">
                        <a:spcBef>
                          <a:spcPts val="0"/>
                        </a:spcBef>
                        <a:spcAft>
                          <a:spcPts val="0"/>
                        </a:spcAft>
                      </a:pPr>
                      <a:r>
                        <a:rPr lang="en-US" sz="1200" b="1"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Ratios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766502"/>
                  </a:ext>
                </a:extLst>
              </a:tr>
              <a:tr h="322894">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CPI?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5816638"/>
                  </a:ext>
                </a:extLst>
              </a:tr>
              <a:tr h="220494">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SPI?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07314"/>
                  </a:ext>
                </a:extLst>
              </a:tr>
              <a:tr h="220494">
                <a:tc>
                  <a:txBody>
                    <a:bodyPr/>
                    <a:lstStyle/>
                    <a:p>
                      <a:pPr marL="0" marR="0">
                        <a:spcBef>
                          <a:spcPts val="0"/>
                        </a:spcBef>
                        <a:spcAft>
                          <a:spcPts val="0"/>
                        </a:spcAft>
                      </a:pPr>
                      <a:r>
                        <a:rPr lang="en-US" sz="12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Forecast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729168"/>
                  </a:ext>
                </a:extLst>
              </a:tr>
              <a:tr h="434263">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cost at completion EAC?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119735"/>
                  </a:ext>
                </a:extLst>
              </a:tr>
              <a:tr h="434263">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time to complete ETC?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584510"/>
                  </a:ext>
                </a:extLst>
              </a:tr>
              <a:tr h="434263">
                <a:tc>
                  <a:txBody>
                    <a:bodyPr/>
                    <a:lstStyle/>
                    <a:p>
                      <a:pPr marL="0" marR="0">
                        <a:spcBef>
                          <a:spcPts val="0"/>
                        </a:spcBef>
                        <a:spcAft>
                          <a:spcPts val="0"/>
                        </a:spcAft>
                      </a:pPr>
                      <a:r>
                        <a:rPr lang="en-US" sz="12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variance at completion?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038351"/>
                  </a:ext>
                </a:extLst>
              </a:tr>
              <a:tr h="434263">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Arial" panose="020B0604020202020204" pitchFamily="34" charset="0"/>
                        </a:rPr>
                        <a:t>Cost</a:t>
                      </a:r>
                      <a:r>
                        <a:rPr lang="en-US" sz="1200" baseline="0" dirty="0">
                          <a:effectLst/>
                          <a:latin typeface="Times New Roman" panose="02020603050405020304" pitchFamily="18" charset="0"/>
                          <a:ea typeface="Times New Roman" panose="02020603050405020304" pitchFamily="18" charset="0"/>
                          <a:cs typeface="Arial" panose="020B0604020202020204" pitchFamily="34" charset="0"/>
                        </a:rPr>
                        <a:t> Performance?</a:t>
                      </a:r>
                    </a:p>
                    <a:p>
                      <a:pPr marL="0" marR="0">
                        <a:spcBef>
                          <a:spcPts val="0"/>
                        </a:spcBef>
                        <a:spcAft>
                          <a:spcPts val="0"/>
                        </a:spcAft>
                      </a:pPr>
                      <a:r>
                        <a:rPr lang="en-US" sz="1200" baseline="0" dirty="0">
                          <a:effectLst/>
                          <a:latin typeface="Times New Roman" panose="02020603050405020304" pitchFamily="18" charset="0"/>
                          <a:ea typeface="Times New Roman" panose="02020603050405020304" pitchFamily="18" charset="0"/>
                          <a:cs typeface="Arial" panose="020B0604020202020204" pitchFamily="34" charset="0"/>
                        </a:rPr>
                        <a:t>Schedule Performance?</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6764495"/>
                  </a:ext>
                </a:extLst>
              </a:tr>
            </a:tbl>
          </a:graphicData>
        </a:graphic>
      </p:graphicFrame>
    </p:spTree>
    <p:extLst>
      <p:ext uri="{BB962C8B-B14F-4D97-AF65-F5344CB8AC3E}">
        <p14:creationId xmlns:p14="http://schemas.microsoft.com/office/powerpoint/2010/main" val="4097165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48630"/>
            <a:ext cx="10058400" cy="585842"/>
          </a:xfrm>
        </p:spPr>
        <p:txBody>
          <a:bodyPr>
            <a:normAutofit fontScale="90000"/>
          </a:bodyPr>
          <a:lstStyle/>
          <a:p>
            <a:r>
              <a:rPr lang="en-US" dirty="0"/>
              <a:t>Problem 5</a:t>
            </a:r>
          </a:p>
        </p:txBody>
      </p:sp>
      <p:sp>
        <p:nvSpPr>
          <p:cNvPr id="3" name="Content Placeholder 2"/>
          <p:cNvSpPr>
            <a:spLocks noGrp="1"/>
          </p:cNvSpPr>
          <p:nvPr>
            <p:ph idx="1"/>
          </p:nvPr>
        </p:nvSpPr>
        <p:spPr>
          <a:xfrm>
            <a:off x="1066799" y="1173018"/>
            <a:ext cx="10192327" cy="1228437"/>
          </a:xfrm>
        </p:spPr>
        <p:txBody>
          <a:bodyPr>
            <a:normAutofit fontScale="70000" lnSpcReduction="20000"/>
          </a:bodyPr>
          <a:lstStyle/>
          <a:p>
            <a:r>
              <a:rPr lang="en-US" dirty="0"/>
              <a:t>The project to install new wireless adapters began on 1st January and is expected to be completed by 31st May with a budget of 450,000 </a:t>
            </a:r>
            <a:r>
              <a:rPr lang="en-US" dirty="0" err="1"/>
              <a:t>dhs</a:t>
            </a:r>
            <a:r>
              <a:rPr lang="en-US" dirty="0"/>
              <a:t>.  Project Duration is 5 months.</a:t>
            </a:r>
          </a:p>
          <a:p>
            <a:r>
              <a:rPr lang="en-US" dirty="0"/>
              <a:t>After 2 months from the start of the project, 45% of the work is completed and 200,000 has been spent on the project.</a:t>
            </a:r>
          </a:p>
          <a:p>
            <a:endParaRPr lang="en-US" dirty="0"/>
          </a:p>
        </p:txBody>
      </p:sp>
      <p:graphicFrame>
        <p:nvGraphicFramePr>
          <p:cNvPr id="8" name="Table 7"/>
          <p:cNvGraphicFramePr>
            <a:graphicFrameLocks noGrp="1"/>
          </p:cNvGraphicFramePr>
          <p:nvPr/>
        </p:nvGraphicFramePr>
        <p:xfrm>
          <a:off x="1293091" y="2632366"/>
          <a:ext cx="4636654" cy="3348390"/>
        </p:xfrm>
        <a:graphic>
          <a:graphicData uri="http://schemas.openxmlformats.org/drawingml/2006/table">
            <a:tbl>
              <a:tblPr firstRow="1" firstCol="1" bandRow="1"/>
              <a:tblGrid>
                <a:gridCol w="2316193">
                  <a:extLst>
                    <a:ext uri="{9D8B030D-6E8A-4147-A177-3AD203B41FA5}">
                      <a16:colId xmlns:a16="http://schemas.microsoft.com/office/drawing/2014/main" val="3932811418"/>
                    </a:ext>
                  </a:extLst>
                </a:gridCol>
                <a:gridCol w="2320461">
                  <a:extLst>
                    <a:ext uri="{9D8B030D-6E8A-4147-A177-3AD203B41FA5}">
                      <a16:colId xmlns:a16="http://schemas.microsoft.com/office/drawing/2014/main" val="3701515905"/>
                    </a:ext>
                  </a:extLst>
                </a:gridCol>
              </a:tblGrid>
              <a:tr h="204168">
                <a:tc>
                  <a:txBody>
                    <a:bodyPr/>
                    <a:lstStyle/>
                    <a:p>
                      <a:pPr marL="0" marR="0">
                        <a:spcBef>
                          <a:spcPts val="0"/>
                        </a:spcBef>
                        <a:spcAft>
                          <a:spcPts val="0"/>
                        </a:spcAft>
                      </a:pPr>
                      <a:r>
                        <a:rPr lang="en-US" sz="14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EVA Item</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Value/Formula</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4481402"/>
                  </a:ext>
                </a:extLst>
              </a:tr>
              <a:tr h="204168">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BAC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327983"/>
                  </a:ext>
                </a:extLst>
              </a:tr>
              <a:tr h="612507">
                <a:tc>
                  <a:txBody>
                    <a:bodyPr/>
                    <a:lstStyle/>
                    <a:p>
                      <a:pPr marL="0" marR="0">
                        <a:spcBef>
                          <a:spcPts val="0"/>
                        </a:spcBef>
                        <a:spcAft>
                          <a:spcPts val="0"/>
                        </a:spcAft>
                      </a:pPr>
                      <a:r>
                        <a:rPr lang="en-US" sz="14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Project Duration in weeks or months</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pPr>
                      <a:r>
                        <a:rPr lang="en-US" sz="14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or Total Time</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078453"/>
                  </a:ext>
                </a:extLst>
              </a:tr>
              <a:tr h="204168">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Total Work (units)</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618819"/>
                  </a:ext>
                </a:extLst>
              </a:tr>
              <a:tr h="362258">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Cost</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286808"/>
                  </a:ext>
                </a:extLst>
              </a:tr>
              <a:tr h="469588">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Time Spent in weeks/months</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0869342"/>
                  </a:ext>
                </a:extLst>
              </a:tr>
              <a:tr h="469588">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work completed in units</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082389"/>
                  </a:ext>
                </a:extLst>
              </a:tr>
              <a:tr h="362258">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Earned Value</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630186"/>
                  </a:ext>
                </a:extLst>
              </a:tr>
              <a:tr h="362258">
                <a:tc>
                  <a:txBody>
                    <a:bodyPr/>
                    <a:lstStyle/>
                    <a:p>
                      <a:pPr marL="342900" marR="0" lvl="0" indent="-342900">
                        <a:lnSpc>
                          <a:spcPct val="115000"/>
                        </a:lnSpc>
                        <a:spcBef>
                          <a:spcPts val="0"/>
                        </a:spcBef>
                        <a:spcAft>
                          <a:spcPts val="1000"/>
                        </a:spcAft>
                        <a:buFont typeface="Symbol" panose="05050102010706020507" pitchFamily="18" charset="2"/>
                        <a:buChar char=""/>
                      </a:pPr>
                      <a:r>
                        <a:rPr lang="en-US" sz="14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Planned Value</a:t>
                      </a:r>
                      <a:endParaRPr lang="en-US"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494567"/>
                  </a:ext>
                </a:extLst>
              </a:tr>
            </a:tbl>
          </a:graphicData>
        </a:graphic>
      </p:graphicFrame>
      <p:graphicFrame>
        <p:nvGraphicFramePr>
          <p:cNvPr id="9" name="Table 8"/>
          <p:cNvGraphicFramePr>
            <a:graphicFrameLocks noGrp="1"/>
          </p:cNvGraphicFramePr>
          <p:nvPr/>
        </p:nvGraphicFramePr>
        <p:xfrm>
          <a:off x="6188364" y="2632365"/>
          <a:ext cx="4701308" cy="3520440"/>
        </p:xfrm>
        <a:graphic>
          <a:graphicData uri="http://schemas.openxmlformats.org/drawingml/2006/table">
            <a:tbl>
              <a:tblPr firstRow="1" firstCol="1" bandRow="1"/>
              <a:tblGrid>
                <a:gridCol w="2348491">
                  <a:extLst>
                    <a:ext uri="{9D8B030D-6E8A-4147-A177-3AD203B41FA5}">
                      <a16:colId xmlns:a16="http://schemas.microsoft.com/office/drawing/2014/main" val="2506631639"/>
                    </a:ext>
                  </a:extLst>
                </a:gridCol>
                <a:gridCol w="2352817">
                  <a:extLst>
                    <a:ext uri="{9D8B030D-6E8A-4147-A177-3AD203B41FA5}">
                      <a16:colId xmlns:a16="http://schemas.microsoft.com/office/drawing/2014/main" val="3827650256"/>
                    </a:ext>
                  </a:extLst>
                </a:gridCol>
              </a:tblGrid>
              <a:tr h="206324">
                <a:tc>
                  <a:txBody>
                    <a:bodyPr/>
                    <a:lstStyle/>
                    <a:p>
                      <a:pPr marL="0" marR="0">
                        <a:spcBef>
                          <a:spcPts val="0"/>
                        </a:spcBef>
                        <a:spcAft>
                          <a:spcPts val="0"/>
                        </a:spcAft>
                      </a:pPr>
                      <a:r>
                        <a:rPr lang="en-US" sz="14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Variances</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1588641"/>
                  </a:ext>
                </a:extLst>
              </a:tr>
              <a:tr h="206324">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Cost Variance?</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897197"/>
                  </a:ext>
                </a:extLst>
              </a:tr>
              <a:tr h="402856">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Schedule Variance?</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0883174"/>
                  </a:ext>
                </a:extLst>
              </a:tr>
              <a:tr h="206324">
                <a:tc>
                  <a:txBody>
                    <a:bodyPr/>
                    <a:lstStyle/>
                    <a:p>
                      <a:pPr marL="0" marR="0">
                        <a:spcBef>
                          <a:spcPts val="0"/>
                        </a:spcBef>
                        <a:spcAft>
                          <a:spcPts val="0"/>
                        </a:spcAft>
                      </a:pPr>
                      <a:r>
                        <a:rPr lang="en-US" sz="14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Ratios</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766502"/>
                  </a:ext>
                </a:extLst>
              </a:tr>
              <a:tr h="302142">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CPI?</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5816638"/>
                  </a:ext>
                </a:extLst>
              </a:tr>
              <a:tr h="206324">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SPI?</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07314"/>
                  </a:ext>
                </a:extLst>
              </a:tr>
              <a:tr h="206324">
                <a:tc>
                  <a:txBody>
                    <a:bodyPr/>
                    <a:lstStyle/>
                    <a:p>
                      <a:pPr marL="0" marR="0">
                        <a:spcBef>
                          <a:spcPts val="0"/>
                        </a:spcBef>
                        <a:spcAft>
                          <a:spcPts val="0"/>
                        </a:spcAft>
                      </a:pPr>
                      <a:r>
                        <a:rPr lang="en-US" sz="14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Forecast</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729168"/>
                  </a:ext>
                </a:extLst>
              </a:tr>
              <a:tr h="406354">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cost at completion EAC?</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119735"/>
                  </a:ext>
                </a:extLst>
              </a:tr>
              <a:tr h="406354">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time to complete ETC?</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584510"/>
                  </a:ext>
                </a:extLst>
              </a:tr>
              <a:tr h="406354">
                <a:tc>
                  <a:txBody>
                    <a:bodyPr/>
                    <a:lstStyle/>
                    <a:p>
                      <a:pPr marL="0" marR="0">
                        <a:spcBef>
                          <a:spcPts val="0"/>
                        </a:spcBef>
                        <a:spcAft>
                          <a:spcPts val="0"/>
                        </a:spcAft>
                      </a:pPr>
                      <a:r>
                        <a:rPr lang="en-US" sz="14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variance at completion?</a:t>
                      </a:r>
                      <a:endParaRPr lang="en-US"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038351"/>
                  </a:ext>
                </a:extLst>
              </a:tr>
              <a:tr h="406354">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Cost</a:t>
                      </a:r>
                      <a:r>
                        <a:rPr lang="en-US" sz="1400" baseline="0" dirty="0">
                          <a:effectLst/>
                          <a:latin typeface="Times New Roman" panose="02020603050405020304" pitchFamily="18" charset="0"/>
                          <a:ea typeface="Times New Roman" panose="02020603050405020304" pitchFamily="18" charset="0"/>
                          <a:cs typeface="Arial" panose="020B0604020202020204" pitchFamily="34" charset="0"/>
                        </a:rPr>
                        <a:t> Performance?</a:t>
                      </a:r>
                    </a:p>
                    <a:p>
                      <a:pPr marL="0" marR="0">
                        <a:spcBef>
                          <a:spcPts val="0"/>
                        </a:spcBef>
                        <a:spcAft>
                          <a:spcPts val="0"/>
                        </a:spcAft>
                      </a:pPr>
                      <a:r>
                        <a:rPr lang="en-US" sz="1400" baseline="0" dirty="0">
                          <a:effectLst/>
                          <a:latin typeface="Times New Roman" panose="02020603050405020304" pitchFamily="18" charset="0"/>
                          <a:ea typeface="Times New Roman" panose="02020603050405020304" pitchFamily="18" charset="0"/>
                          <a:cs typeface="Arial" panose="020B0604020202020204" pitchFamily="34" charset="0"/>
                        </a:rPr>
                        <a:t>Schedule Performance</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6764495"/>
                  </a:ext>
                </a:extLst>
              </a:tr>
            </a:tbl>
          </a:graphicData>
        </a:graphic>
      </p:graphicFrame>
    </p:spTree>
    <p:extLst>
      <p:ext uri="{BB962C8B-B14F-4D97-AF65-F5344CB8AC3E}">
        <p14:creationId xmlns:p14="http://schemas.microsoft.com/office/powerpoint/2010/main" val="38373780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48630"/>
            <a:ext cx="10058400" cy="585842"/>
          </a:xfrm>
        </p:spPr>
        <p:txBody>
          <a:bodyPr>
            <a:normAutofit fontScale="90000"/>
          </a:bodyPr>
          <a:lstStyle/>
          <a:p>
            <a:r>
              <a:rPr lang="en-US" dirty="0"/>
              <a:t>Problem 6</a:t>
            </a:r>
          </a:p>
        </p:txBody>
      </p:sp>
      <p:sp>
        <p:nvSpPr>
          <p:cNvPr id="3" name="Content Placeholder 2"/>
          <p:cNvSpPr>
            <a:spLocks noGrp="1"/>
          </p:cNvSpPr>
          <p:nvPr>
            <p:ph idx="1"/>
          </p:nvPr>
        </p:nvSpPr>
        <p:spPr>
          <a:xfrm>
            <a:off x="1066800" y="1173018"/>
            <a:ext cx="10127674" cy="1570182"/>
          </a:xfrm>
        </p:spPr>
        <p:txBody>
          <a:bodyPr>
            <a:noAutofit/>
          </a:bodyPr>
          <a:lstStyle/>
          <a:p>
            <a:pPr marL="0" indent="0">
              <a:buNone/>
            </a:pPr>
            <a:r>
              <a:rPr lang="en-US" sz="1600" dirty="0"/>
              <a:t>Project Title: Install CCTV Cameras in XYZ campus</a:t>
            </a:r>
          </a:p>
          <a:p>
            <a:pPr marL="0" lvl="0" indent="0">
              <a:buNone/>
            </a:pPr>
            <a:r>
              <a:rPr lang="en-US" sz="1600" dirty="0"/>
              <a:t>The expected duration of the project is 9 weeks.  The expected cost of the project is 23000 </a:t>
            </a:r>
            <a:r>
              <a:rPr lang="en-US" sz="1600" dirty="0" err="1"/>
              <a:t>dhs</a:t>
            </a:r>
            <a:r>
              <a:rPr lang="en-US" sz="1600" dirty="0"/>
              <a:t> The project will cover 14 rooms in the campus.  After 5 weeks the progress report from the technician states:  8 rooms have been completed.  Money spent is 14000 </a:t>
            </a:r>
            <a:r>
              <a:rPr lang="en-US" sz="1600" dirty="0" err="1"/>
              <a:t>dhs</a:t>
            </a:r>
            <a:r>
              <a:rPr lang="en-US" sz="1600" dirty="0"/>
              <a:t>.  Write a report to the finance manager commenting on the progress of your project.</a:t>
            </a:r>
          </a:p>
          <a:p>
            <a:endParaRPr lang="en-US" sz="1600" dirty="0"/>
          </a:p>
        </p:txBody>
      </p:sp>
      <p:graphicFrame>
        <p:nvGraphicFramePr>
          <p:cNvPr id="8" name="Table 7"/>
          <p:cNvGraphicFramePr>
            <a:graphicFrameLocks noGrp="1"/>
          </p:cNvGraphicFramePr>
          <p:nvPr/>
        </p:nvGraphicFramePr>
        <p:xfrm>
          <a:off x="1066801" y="2743199"/>
          <a:ext cx="4705926" cy="3857286"/>
        </p:xfrm>
        <a:graphic>
          <a:graphicData uri="http://schemas.openxmlformats.org/drawingml/2006/table">
            <a:tbl>
              <a:tblPr firstRow="1" firstCol="1" bandRow="1"/>
              <a:tblGrid>
                <a:gridCol w="2350797">
                  <a:extLst>
                    <a:ext uri="{9D8B030D-6E8A-4147-A177-3AD203B41FA5}">
                      <a16:colId xmlns:a16="http://schemas.microsoft.com/office/drawing/2014/main" val="3932811418"/>
                    </a:ext>
                  </a:extLst>
                </a:gridCol>
                <a:gridCol w="2355129">
                  <a:extLst>
                    <a:ext uri="{9D8B030D-6E8A-4147-A177-3AD203B41FA5}">
                      <a16:colId xmlns:a16="http://schemas.microsoft.com/office/drawing/2014/main" val="3701515905"/>
                    </a:ext>
                  </a:extLst>
                </a:gridCol>
              </a:tblGrid>
              <a:tr h="252925">
                <a:tc>
                  <a:txBody>
                    <a:bodyPr/>
                    <a:lstStyle/>
                    <a:p>
                      <a:pPr marL="0" marR="0">
                        <a:spcBef>
                          <a:spcPts val="0"/>
                        </a:spcBef>
                        <a:spcAft>
                          <a:spcPts val="0"/>
                        </a:spcAft>
                      </a:pPr>
                      <a:r>
                        <a:rPr lang="en-US" sz="16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EVA Item</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Value/Formula</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4481402"/>
                  </a:ext>
                </a:extLst>
              </a:tr>
              <a:tr h="252925">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BAC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327983"/>
                  </a:ext>
                </a:extLst>
              </a:tr>
              <a:tr h="758774">
                <a:tc>
                  <a:txBody>
                    <a:bodyPr/>
                    <a:lstStyle/>
                    <a:p>
                      <a:pPr marL="0" marR="0">
                        <a:spcBef>
                          <a:spcPts val="0"/>
                        </a:spcBef>
                        <a:spcAft>
                          <a:spcPts val="0"/>
                        </a:spcAft>
                      </a:pPr>
                      <a:r>
                        <a:rPr lang="en-US" sz="16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Project Duration in weeks or months</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pPr>
                      <a:r>
                        <a:rPr lang="en-US" sz="16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or Total Time</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078453"/>
                  </a:ext>
                </a:extLst>
              </a:tr>
              <a:tr h="252925">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Total Work (units)</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618819"/>
                  </a:ext>
                </a:extLst>
              </a:tr>
              <a:tr h="403511">
                <a:tc>
                  <a:txBody>
                    <a:bodyPr/>
                    <a:lstStyle/>
                    <a:p>
                      <a:pPr marL="342900" marR="0" lvl="0" indent="-342900">
                        <a:lnSpc>
                          <a:spcPct val="115000"/>
                        </a:lnSpc>
                        <a:spcBef>
                          <a:spcPts val="0"/>
                        </a:spcBef>
                        <a:spcAft>
                          <a:spcPts val="1000"/>
                        </a:spcAft>
                        <a:buFont typeface="Symbol" panose="05050102010706020507" pitchFamily="18" charset="2"/>
                        <a:buChar char=""/>
                      </a:pPr>
                      <a:r>
                        <a:rPr lang="en-US" sz="160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Cost</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286808"/>
                  </a:ext>
                </a:extLst>
              </a:tr>
              <a:tr h="564602">
                <a:tc>
                  <a:txBody>
                    <a:bodyPr/>
                    <a:lstStyle/>
                    <a:p>
                      <a:pPr marL="342900" marR="0" lvl="0" indent="-342900">
                        <a:lnSpc>
                          <a:spcPct val="115000"/>
                        </a:lnSpc>
                        <a:spcBef>
                          <a:spcPts val="0"/>
                        </a:spcBef>
                        <a:spcAft>
                          <a:spcPts val="1000"/>
                        </a:spcAft>
                        <a:buFont typeface="Symbol" panose="05050102010706020507" pitchFamily="18" charset="2"/>
                        <a:buChar char=""/>
                      </a:pPr>
                      <a:r>
                        <a:rPr lang="en-US" sz="16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Time Spent in weeks/months</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0869342"/>
                  </a:ext>
                </a:extLst>
              </a:tr>
              <a:tr h="564602">
                <a:tc>
                  <a:txBody>
                    <a:bodyPr/>
                    <a:lstStyle/>
                    <a:p>
                      <a:pPr marL="342900" marR="0" lvl="0" indent="-342900">
                        <a:lnSpc>
                          <a:spcPct val="115000"/>
                        </a:lnSpc>
                        <a:spcBef>
                          <a:spcPts val="0"/>
                        </a:spcBef>
                        <a:spcAft>
                          <a:spcPts val="1000"/>
                        </a:spcAft>
                        <a:buFont typeface="Symbol" panose="05050102010706020507" pitchFamily="18" charset="2"/>
                        <a:buChar char=""/>
                      </a:pPr>
                      <a:r>
                        <a:rPr lang="en-US" sz="16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Actual work completed in units</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082389"/>
                  </a:ext>
                </a:extLst>
              </a:tr>
              <a:tr h="403511">
                <a:tc>
                  <a:txBody>
                    <a:bodyPr/>
                    <a:lstStyle/>
                    <a:p>
                      <a:pPr marL="342900" marR="0" lvl="0" indent="-342900">
                        <a:lnSpc>
                          <a:spcPct val="115000"/>
                        </a:lnSpc>
                        <a:spcBef>
                          <a:spcPts val="0"/>
                        </a:spcBef>
                        <a:spcAft>
                          <a:spcPts val="1000"/>
                        </a:spcAft>
                        <a:buFont typeface="Symbol" panose="05050102010706020507" pitchFamily="18" charset="2"/>
                        <a:buChar char=""/>
                      </a:pPr>
                      <a:r>
                        <a:rPr lang="en-US" sz="16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Earned Value</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630186"/>
                  </a:ext>
                </a:extLst>
              </a:tr>
              <a:tr h="403511">
                <a:tc>
                  <a:txBody>
                    <a:bodyPr/>
                    <a:lstStyle/>
                    <a:p>
                      <a:pPr marL="342900" marR="0" lvl="0" indent="-342900">
                        <a:lnSpc>
                          <a:spcPct val="115000"/>
                        </a:lnSpc>
                        <a:spcBef>
                          <a:spcPts val="0"/>
                        </a:spcBef>
                        <a:spcAft>
                          <a:spcPts val="1000"/>
                        </a:spcAft>
                        <a:buFont typeface="Symbol" panose="05050102010706020507" pitchFamily="18" charset="2"/>
                        <a:buChar char=""/>
                      </a:pPr>
                      <a:r>
                        <a:rPr lang="en-US" sz="160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Planned Value</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494567"/>
                  </a:ext>
                </a:extLst>
              </a:tr>
            </a:tbl>
          </a:graphicData>
        </a:graphic>
      </p:graphicFrame>
      <p:graphicFrame>
        <p:nvGraphicFramePr>
          <p:cNvPr id="9" name="Table 8"/>
          <p:cNvGraphicFramePr>
            <a:graphicFrameLocks noGrp="1"/>
          </p:cNvGraphicFramePr>
          <p:nvPr/>
        </p:nvGraphicFramePr>
        <p:xfrm>
          <a:off x="6012873" y="2743197"/>
          <a:ext cx="5112327" cy="3993775"/>
        </p:xfrm>
        <a:graphic>
          <a:graphicData uri="http://schemas.openxmlformats.org/drawingml/2006/table">
            <a:tbl>
              <a:tblPr firstRow="1" firstCol="1" bandRow="1"/>
              <a:tblGrid>
                <a:gridCol w="2553812">
                  <a:extLst>
                    <a:ext uri="{9D8B030D-6E8A-4147-A177-3AD203B41FA5}">
                      <a16:colId xmlns:a16="http://schemas.microsoft.com/office/drawing/2014/main" val="2506631639"/>
                    </a:ext>
                  </a:extLst>
                </a:gridCol>
                <a:gridCol w="2558515">
                  <a:extLst>
                    <a:ext uri="{9D8B030D-6E8A-4147-A177-3AD203B41FA5}">
                      <a16:colId xmlns:a16="http://schemas.microsoft.com/office/drawing/2014/main" val="3827650256"/>
                    </a:ext>
                  </a:extLst>
                </a:gridCol>
              </a:tblGrid>
              <a:tr h="229564">
                <a:tc>
                  <a:txBody>
                    <a:bodyPr/>
                    <a:lstStyle/>
                    <a:p>
                      <a:pPr marL="0" marR="0">
                        <a:spcBef>
                          <a:spcPts val="0"/>
                        </a:spcBef>
                        <a:spcAft>
                          <a:spcPts val="0"/>
                        </a:spcAft>
                      </a:pPr>
                      <a:r>
                        <a:rPr lang="en-US" sz="16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Variances</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1588641"/>
                  </a:ext>
                </a:extLst>
              </a:tr>
              <a:tr h="229564">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Cost Variance?</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897197"/>
                  </a:ext>
                </a:extLst>
              </a:tr>
              <a:tr h="448234">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Schedule Variance?</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0883174"/>
                  </a:ext>
                </a:extLst>
              </a:tr>
              <a:tr h="229564">
                <a:tc>
                  <a:txBody>
                    <a:bodyPr/>
                    <a:lstStyle/>
                    <a:p>
                      <a:pPr marL="0" marR="0">
                        <a:spcBef>
                          <a:spcPts val="0"/>
                        </a:spcBef>
                        <a:spcAft>
                          <a:spcPts val="0"/>
                        </a:spcAft>
                      </a:pPr>
                      <a:r>
                        <a:rPr lang="en-US" sz="16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Ratios</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766502"/>
                  </a:ext>
                </a:extLst>
              </a:tr>
              <a:tr h="336175">
                <a:tc>
                  <a:txBody>
                    <a:bodyPr/>
                    <a:lstStyle/>
                    <a:p>
                      <a:pPr marL="0" marR="0">
                        <a:spcBef>
                          <a:spcPts val="0"/>
                        </a:spcBef>
                        <a:spcAft>
                          <a:spcPts val="0"/>
                        </a:spcAft>
                      </a:pPr>
                      <a:r>
                        <a:rPr lang="en-US" sz="16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CPI?</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300"/>
                        </a:spcAft>
                      </a:pPr>
                      <a:r>
                        <a:rPr lang="en-US" sz="16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5816638"/>
                  </a:ext>
                </a:extLst>
              </a:tr>
              <a:tr h="229564">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SPI?</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07314"/>
                  </a:ext>
                </a:extLst>
              </a:tr>
              <a:tr h="229564">
                <a:tc>
                  <a:txBody>
                    <a:bodyPr/>
                    <a:lstStyle/>
                    <a:p>
                      <a:pPr marL="0" marR="0">
                        <a:spcBef>
                          <a:spcPts val="0"/>
                        </a:spcBef>
                        <a:spcAft>
                          <a:spcPts val="0"/>
                        </a:spcAft>
                      </a:pPr>
                      <a:r>
                        <a:rPr lang="en-US" sz="1600" b="1">
                          <a:solidFill>
                            <a:srgbClr val="002060"/>
                          </a:solidFill>
                          <a:effectLst/>
                          <a:latin typeface="Calibri" panose="020F0502020204030204" pitchFamily="34" charset="0"/>
                          <a:ea typeface="Times New Roman" panose="02020603050405020304" pitchFamily="18" charset="0"/>
                          <a:cs typeface="Arial" panose="020B0604020202020204" pitchFamily="34" charset="0"/>
                        </a:rPr>
                        <a:t>Forecast</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729168"/>
                  </a:ext>
                </a:extLst>
              </a:tr>
              <a:tr h="452125">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cost at completion EAC?</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119735"/>
                  </a:ext>
                </a:extLst>
              </a:tr>
              <a:tr h="452125">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estimate time to complete ETC?</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584510"/>
                  </a:ext>
                </a:extLst>
              </a:tr>
              <a:tr h="452125">
                <a:tc>
                  <a:txBody>
                    <a:bodyPr/>
                    <a:lstStyle/>
                    <a:p>
                      <a:pPr marL="0" marR="0">
                        <a:spcBef>
                          <a:spcPts val="0"/>
                        </a:spcBef>
                        <a:spcAft>
                          <a:spcPts val="0"/>
                        </a:spcAft>
                      </a:pPr>
                      <a:r>
                        <a:rPr lang="en-US" sz="1600">
                          <a:solidFill>
                            <a:srgbClr val="002060"/>
                          </a:solidFill>
                          <a:effectLst/>
                          <a:latin typeface="Calibri" panose="020F0502020204030204" pitchFamily="34" charset="0"/>
                          <a:ea typeface="Times New Roman" panose="02020603050405020304" pitchFamily="18" charset="0"/>
                          <a:cs typeface="Arial" panose="020B0604020202020204" pitchFamily="34" charset="0"/>
                        </a:rPr>
                        <a:t>What is the variance at completion?</a:t>
                      </a:r>
                      <a:endParaRPr lang="en-US"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038351"/>
                  </a:ext>
                </a:extLst>
              </a:tr>
              <a:tr h="452125">
                <a:tc>
                  <a:txBody>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Cost</a:t>
                      </a:r>
                      <a:r>
                        <a:rPr lang="en-US" sz="1600" baseline="0" dirty="0">
                          <a:effectLst/>
                          <a:latin typeface="Times New Roman" panose="02020603050405020304" pitchFamily="18" charset="0"/>
                          <a:ea typeface="Times New Roman" panose="02020603050405020304" pitchFamily="18" charset="0"/>
                          <a:cs typeface="Arial" panose="020B0604020202020204" pitchFamily="34" charset="0"/>
                        </a:rPr>
                        <a:t> Performance?</a:t>
                      </a:r>
                    </a:p>
                    <a:p>
                      <a:pPr marL="0" marR="0">
                        <a:spcBef>
                          <a:spcPts val="0"/>
                        </a:spcBef>
                        <a:spcAft>
                          <a:spcPts val="0"/>
                        </a:spcAft>
                      </a:pPr>
                      <a:r>
                        <a:rPr lang="en-US" sz="1600" baseline="0" dirty="0">
                          <a:effectLst/>
                          <a:latin typeface="Times New Roman" panose="02020603050405020304" pitchFamily="18" charset="0"/>
                          <a:ea typeface="Times New Roman" panose="02020603050405020304" pitchFamily="18" charset="0"/>
                          <a:cs typeface="Arial" panose="020B0604020202020204" pitchFamily="34" charset="0"/>
                        </a:rPr>
                        <a:t>Schedule Performance?</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6764495"/>
                  </a:ext>
                </a:extLst>
              </a:tr>
            </a:tbl>
          </a:graphicData>
        </a:graphic>
      </p:graphicFrame>
    </p:spTree>
    <p:extLst>
      <p:ext uri="{BB962C8B-B14F-4D97-AF65-F5344CB8AC3E}">
        <p14:creationId xmlns:p14="http://schemas.microsoft.com/office/powerpoint/2010/main" val="9428986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A59D-D6F4-3543-9501-05DD35C8A5C7}"/>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2DAB3169-4839-614E-994A-EE0740E61D5A}"/>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26102031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1" y="1600200"/>
            <a:ext cx="8117151" cy="2670048"/>
          </a:xfrm>
          <a:solidFill>
            <a:schemeClr val="bg1"/>
          </a:solidFill>
        </p:spPr>
        <p:txBody>
          <a:bodyPr>
            <a:normAutofit fontScale="90000"/>
          </a:bodyPr>
          <a:lstStyle/>
          <a:p>
            <a:pPr>
              <a:lnSpc>
                <a:spcPct val="100000"/>
              </a:lnSpc>
              <a:spcBef>
                <a:spcPts val="1270"/>
              </a:spcBef>
            </a:pPr>
            <a:r>
              <a:rPr lang="en-US" dirty="0">
                <a:solidFill>
                  <a:srgbClr val="000000">
                    <a:lumMod val="85000"/>
                    <a:lumOff val="15000"/>
                  </a:srgbClr>
                </a:solidFill>
              </a:rPr>
              <a:t>Monitor and Control Project Work - (EVA Analysis)</a:t>
            </a:r>
            <a:endParaRPr lang="en-US" sz="3600" dirty="0">
              <a:latin typeface="Arial"/>
              <a:cs typeface="Arial"/>
            </a:endParaRPr>
          </a:p>
        </p:txBody>
      </p:sp>
      <p:pic>
        <p:nvPicPr>
          <p:cNvPr id="4" name="Picture 3"/>
          <p:cNvPicPr>
            <a:picLocks noChangeAspect="1"/>
          </p:cNvPicPr>
          <p:nvPr/>
        </p:nvPicPr>
        <p:blipFill>
          <a:blip r:embed="rId2"/>
          <a:stretch>
            <a:fillRect/>
          </a:stretch>
        </p:blipFill>
        <p:spPr>
          <a:xfrm>
            <a:off x="8991601" y="5638801"/>
            <a:ext cx="772121" cy="321821"/>
          </a:xfrm>
          <a:prstGeom prst="rect">
            <a:avLst/>
          </a:prstGeom>
        </p:spPr>
      </p:pic>
      <p:sp>
        <p:nvSpPr>
          <p:cNvPr id="8" name="TextBox 5"/>
          <p:cNvSpPr txBox="1"/>
          <p:nvPr/>
        </p:nvSpPr>
        <p:spPr>
          <a:xfrm>
            <a:off x="1496291" y="6324600"/>
            <a:ext cx="914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rPr>
              <a:t>Prepared by: Dr. Shanubhog Raghu, Reviewed by: Baraa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a:t>
            </a:r>
            <a:r>
              <a:rPr lang="en-US" sz="1000" dirty="0">
                <a:solidFill>
                  <a:schemeClr val="bg1"/>
                </a:solidFill>
              </a:rPr>
              <a:t>Sixth edition, Project Management Institute, Inc. 2017</a:t>
            </a:r>
          </a:p>
        </p:txBody>
      </p:sp>
    </p:spTree>
    <p:extLst>
      <p:ext uri="{BB962C8B-B14F-4D97-AF65-F5344CB8AC3E}">
        <p14:creationId xmlns:p14="http://schemas.microsoft.com/office/powerpoint/2010/main" val="2448172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Revision Control​</a:t>
            </a:r>
          </a:p>
        </p:txBody>
      </p:sp>
      <p:graphicFrame>
        <p:nvGraphicFramePr>
          <p:cNvPr id="7" name="Table 6"/>
          <p:cNvGraphicFramePr>
            <a:graphicFrameLocks noGrp="1"/>
          </p:cNvGraphicFramePr>
          <p:nvPr/>
        </p:nvGraphicFramePr>
        <p:xfrm>
          <a:off x="2346325" y="2270584"/>
          <a:ext cx="7940674" cy="3139617"/>
        </p:xfrm>
        <a:graphic>
          <a:graphicData uri="http://schemas.openxmlformats.org/drawingml/2006/table">
            <a:tbl>
              <a:tblPr/>
              <a:tblGrid>
                <a:gridCol w="1250106">
                  <a:extLst>
                    <a:ext uri="{9D8B030D-6E8A-4147-A177-3AD203B41FA5}">
                      <a16:colId xmlns:a16="http://schemas.microsoft.com/office/drawing/2014/main" val="2944753719"/>
                    </a:ext>
                  </a:extLst>
                </a:gridCol>
                <a:gridCol w="1540131">
                  <a:extLst>
                    <a:ext uri="{9D8B030D-6E8A-4147-A177-3AD203B41FA5}">
                      <a16:colId xmlns:a16="http://schemas.microsoft.com/office/drawing/2014/main" val="1736892398"/>
                    </a:ext>
                  </a:extLst>
                </a:gridCol>
                <a:gridCol w="2864438">
                  <a:extLst>
                    <a:ext uri="{9D8B030D-6E8A-4147-A177-3AD203B41FA5}">
                      <a16:colId xmlns:a16="http://schemas.microsoft.com/office/drawing/2014/main" val="3895610297"/>
                    </a:ext>
                  </a:extLst>
                </a:gridCol>
                <a:gridCol w="2285999">
                  <a:extLst>
                    <a:ext uri="{9D8B030D-6E8A-4147-A177-3AD203B41FA5}">
                      <a16:colId xmlns:a16="http://schemas.microsoft.com/office/drawing/2014/main" val="2858695925"/>
                    </a:ext>
                  </a:extLst>
                </a:gridCol>
              </a:tblGrid>
              <a:tr h="516880">
                <a:tc>
                  <a:txBody>
                    <a:bodyPr/>
                    <a:lstStyle/>
                    <a:p>
                      <a:pPr algn="l" fontAlgn="base"/>
                      <a:r>
                        <a:rPr lang="en-US" sz="2400" b="1" i="0" dirty="0">
                          <a:solidFill>
                            <a:srgbClr val="FFFFFF"/>
                          </a:solidFill>
                          <a:effectLst/>
                          <a:latin typeface="Tw Cen MT"/>
                        </a:rPr>
                        <a:t>Version​</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Date​</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Change Description​</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Reviewers​</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extLst>
                  <a:ext uri="{0D108BD9-81ED-4DB2-BD59-A6C34878D82A}">
                    <a16:rowId xmlns:a16="http://schemas.microsoft.com/office/drawing/2014/main" val="235590518"/>
                  </a:ext>
                </a:extLst>
              </a:tr>
              <a:tr h="2622737">
                <a:tc>
                  <a:txBody>
                    <a:bodyPr/>
                    <a:lstStyle/>
                    <a:p>
                      <a:pPr algn="l" fontAlgn="base"/>
                      <a:r>
                        <a:rPr lang="en-US" sz="2400" b="0" i="0" dirty="0">
                          <a:solidFill>
                            <a:srgbClr val="000000"/>
                          </a:solidFill>
                          <a:effectLst/>
                          <a:latin typeface="Tw Cen MT"/>
                        </a:rPr>
                        <a:t>1.1​</a:t>
                      </a:r>
                      <a:endParaRPr lang="en-US" sz="1800" b="0" i="0" dirty="0">
                        <a:solidFill>
                          <a:srgbClr val="000000"/>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a:solidFill>
                            <a:srgbClr val="000000"/>
                          </a:solidFill>
                          <a:effectLst/>
                          <a:latin typeface="Tw Cen MT" panose="020B0602020104020603" pitchFamily="34" charset="0"/>
                        </a:rPr>
                        <a:t>8-Aug-2020​</a:t>
                      </a:r>
                    </a:p>
                    <a:p>
                      <a:pPr algn="l" fontAlgn="base"/>
                      <a:endParaRPr lang="en-US" sz="2400" b="0" i="0" dirty="0">
                        <a:solidFill>
                          <a:srgbClr val="000000"/>
                        </a:solidFill>
                        <a:effectLst/>
                        <a:latin typeface="Tw Cen MT" panose="020B0602020104020603" pitchFamily="34" charset="0"/>
                      </a:endParaRPr>
                    </a:p>
                    <a:p>
                      <a:pPr algn="l" fontAlgn="base"/>
                      <a:r>
                        <a:rPr lang="en-US" sz="2400" b="0" i="0" dirty="0">
                          <a:solidFill>
                            <a:srgbClr val="000000"/>
                          </a:solidFill>
                          <a:effectLst/>
                          <a:latin typeface="Tw Cen MT" panose="020B0602020104020603" pitchFamily="34" charset="0"/>
                        </a:rPr>
                        <a:t>10-Nov-202</a:t>
                      </a:r>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a:solidFill>
                            <a:srgbClr val="000000"/>
                          </a:solidFill>
                          <a:effectLst/>
                          <a:latin typeface="Tw Cen MT" panose="020B0602020104020603" pitchFamily="34" charset="0"/>
                        </a:rPr>
                        <a:t>Added sections.  ​</a:t>
                      </a:r>
                      <a:endParaRPr lang="en-US" sz="1800" b="0" i="0" dirty="0">
                        <a:solidFill>
                          <a:srgbClr val="000000"/>
                        </a:solidFill>
                        <a:effectLst/>
                      </a:endParaRPr>
                    </a:p>
                    <a:p>
                      <a:pPr algn="l" fontAlgn="base"/>
                      <a:r>
                        <a:rPr lang="en-US" sz="2400" b="0" i="0" dirty="0">
                          <a:solidFill>
                            <a:srgbClr val="000000"/>
                          </a:solidFill>
                          <a:effectLst/>
                          <a:latin typeface="Tw Cen MT" panose="020B0602020104020603" pitchFamily="34" charset="0"/>
                        </a:rPr>
                        <a:t>Reorganized Content​</a:t>
                      </a:r>
                      <a:endParaRPr lang="en-US" sz="1800" b="0" i="0" dirty="0">
                        <a:solidFill>
                          <a:srgbClr val="000000"/>
                        </a:solidFill>
                        <a:effectLst/>
                      </a:endParaRPr>
                    </a:p>
                    <a:p>
                      <a:pPr algn="l" fontAlgn="base"/>
                      <a:r>
                        <a:rPr lang="en-US" sz="2400" b="0" i="0" dirty="0">
                          <a:solidFill>
                            <a:srgbClr val="000000"/>
                          </a:solidFill>
                          <a:effectLst/>
                          <a:latin typeface="Tw Cen MT" panose="020B0602020104020603" pitchFamily="34" charset="0"/>
                        </a:rPr>
                        <a:t> </a:t>
                      </a:r>
                    </a:p>
                    <a:p>
                      <a:pPr algn="l" fontAlgn="base"/>
                      <a:r>
                        <a:rPr lang="en-US" sz="2400" b="0" i="0" dirty="0">
                          <a:solidFill>
                            <a:srgbClr val="000000"/>
                          </a:solidFill>
                          <a:effectLst/>
                          <a:latin typeface="Tw Cen MT" panose="020B0602020104020603" pitchFamily="34" charset="0"/>
                        </a:rPr>
                        <a:t>Additional slides with one</a:t>
                      </a:r>
                      <a:r>
                        <a:rPr lang="en-US" sz="2400" b="0" i="0" baseline="0" dirty="0">
                          <a:solidFill>
                            <a:srgbClr val="000000"/>
                          </a:solidFill>
                          <a:effectLst/>
                          <a:latin typeface="Tw Cen MT" panose="020B0602020104020603" pitchFamily="34" charset="0"/>
                        </a:rPr>
                        <a:t> demo problem</a:t>
                      </a:r>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err="1">
                          <a:solidFill>
                            <a:srgbClr val="000000"/>
                          </a:solidFill>
                          <a:effectLst/>
                          <a:latin typeface="Tw Cen MT" panose="020B0602020104020603" pitchFamily="34" charset="0"/>
                        </a:rPr>
                        <a:t>SharmilaSiddartha</a:t>
                      </a:r>
                      <a:r>
                        <a:rPr lang="en-US" sz="2400" b="0" i="0" dirty="0">
                          <a:solidFill>
                            <a:srgbClr val="000000"/>
                          </a:solidFill>
                          <a:effectLst/>
                          <a:latin typeface="Tw Cen MT" panose="020B0602020104020603" pitchFamily="34" charset="0"/>
                        </a:rPr>
                        <a:t>, </a:t>
                      </a:r>
                      <a:r>
                        <a:rPr lang="en-US" sz="2400" b="0" i="0" dirty="0" err="1">
                          <a:solidFill>
                            <a:srgbClr val="000000"/>
                          </a:solidFill>
                          <a:effectLst/>
                          <a:latin typeface="Tw Cen MT" panose="020B0602020104020603" pitchFamily="34" charset="0"/>
                        </a:rPr>
                        <a:t>RulaAl</a:t>
                      </a:r>
                      <a:r>
                        <a:rPr lang="en-US" sz="2400" b="0" i="0" dirty="0">
                          <a:solidFill>
                            <a:srgbClr val="000000"/>
                          </a:solidFill>
                          <a:effectLst/>
                          <a:latin typeface="Tw Cen MT" panose="020B0602020104020603" pitchFamily="34" charset="0"/>
                        </a:rPr>
                        <a:t> Kayyali​</a:t>
                      </a:r>
                    </a:p>
                    <a:p>
                      <a:pPr algn="l" fontAlgn="base"/>
                      <a:endParaRPr lang="en-US" sz="2400" b="0" i="0" dirty="0">
                        <a:solidFill>
                          <a:srgbClr val="000000"/>
                        </a:solidFill>
                        <a:effectLst/>
                        <a:latin typeface="Tw Cen MT" panose="020B0602020104020603" pitchFamily="34" charset="0"/>
                      </a:endParaRPr>
                    </a:p>
                    <a:p>
                      <a:pPr algn="l" fontAlgn="base"/>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extLst>
                  <a:ext uri="{0D108BD9-81ED-4DB2-BD59-A6C34878D82A}">
                    <a16:rowId xmlns:a16="http://schemas.microsoft.com/office/drawing/2014/main" val="360644577"/>
                  </a:ext>
                </a:extLst>
              </a:tr>
            </a:tbl>
          </a:graphicData>
        </a:graphic>
      </p:graphicFrame>
      <p:sp>
        <p:nvSpPr>
          <p:cNvPr id="8" name="Rectangle 1"/>
          <p:cNvSpPr>
            <a:spLocks noChangeArrowheads="1"/>
          </p:cNvSpPr>
          <p:nvPr/>
        </p:nvSpPr>
        <p:spPr bwMode="auto">
          <a:xfrm>
            <a:off x="2346325" y="194696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endParaRPr lang="en-US" altLang="en-US"/>
          </a:p>
        </p:txBody>
      </p:sp>
    </p:spTree>
    <p:extLst>
      <p:ext uri="{BB962C8B-B14F-4D97-AF65-F5344CB8AC3E}">
        <p14:creationId xmlns:p14="http://schemas.microsoft.com/office/powerpoint/2010/main" val="17220288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4267200" cy="3962400"/>
          </a:xfrm>
        </p:spPr>
        <p:txBody>
          <a:bodyPr>
            <a:normAutofit fontScale="92500"/>
          </a:bodyPr>
          <a:lstStyle/>
          <a:p>
            <a:pPr marL="0" indent="0">
              <a:buNone/>
            </a:pPr>
            <a:endParaRPr lang="en-US" b="1" dirty="0"/>
          </a:p>
          <a:p>
            <a:pPr lvl="1">
              <a:buFont typeface="Wingdings" panose="05000000000000000000" pitchFamily="2" charset="2"/>
              <a:buChar char="q"/>
            </a:pPr>
            <a:r>
              <a:rPr lang="en-US" b="1" dirty="0"/>
              <a:t> </a:t>
            </a:r>
            <a:r>
              <a:rPr lang="en-US" dirty="0"/>
              <a:t>This is the process of tracking, reviewing and reporting the progress of the project against the project management plan. </a:t>
            </a:r>
          </a:p>
          <a:p>
            <a:pPr lvl="1">
              <a:buFont typeface="Wingdings" panose="05000000000000000000" pitchFamily="2" charset="2"/>
              <a:buChar char="q"/>
            </a:pPr>
            <a:r>
              <a:rPr lang="en-US" dirty="0"/>
              <a:t>When there are deviations, changes are initiated </a:t>
            </a:r>
          </a:p>
          <a:p>
            <a:pPr lvl="1">
              <a:buFont typeface="Wingdings" panose="05000000000000000000" pitchFamily="2" charset="2"/>
              <a:buChar char="q"/>
            </a:pPr>
            <a:r>
              <a:rPr lang="en-US" dirty="0"/>
              <a:t>Earned value analysis is an important technique that enables the monitoring and controlling of project work</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dirty="0"/>
              <a:t>Monitor and Control Project Work</a:t>
            </a:r>
            <a:endParaRPr lang="en-US" b="1" dirty="0"/>
          </a:p>
        </p:txBody>
      </p:sp>
      <p:pic>
        <p:nvPicPr>
          <p:cNvPr id="4" name="Picture 3"/>
          <p:cNvPicPr>
            <a:picLocks noChangeAspect="1"/>
          </p:cNvPicPr>
          <p:nvPr/>
        </p:nvPicPr>
        <p:blipFill>
          <a:blip r:embed="rId2"/>
          <a:stretch>
            <a:fillRect/>
          </a:stretch>
        </p:blipFill>
        <p:spPr>
          <a:xfrm>
            <a:off x="6213764" y="2057401"/>
            <a:ext cx="3352800" cy="3200631"/>
          </a:xfrm>
          <a:prstGeom prst="rect">
            <a:avLst/>
          </a:prstGeom>
        </p:spPr>
      </p:pic>
    </p:spTree>
    <p:extLst>
      <p:ext uri="{BB962C8B-B14F-4D97-AF65-F5344CB8AC3E}">
        <p14:creationId xmlns:p14="http://schemas.microsoft.com/office/powerpoint/2010/main" val="256855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438400" y="258762"/>
            <a:ext cx="8305800" cy="1417638"/>
          </a:xfrm>
        </p:spPr>
        <p:txBody>
          <a:bodyPr>
            <a:normAutofit/>
          </a:bodyPr>
          <a:lstStyle/>
          <a:p>
            <a:pPr eaLnBrk="1" hangingPunct="1"/>
            <a:r>
              <a:rPr lang="en-US" altLang="en-US" sz="3200" dirty="0">
                <a:latin typeface="Trebuchet MS" panose="020B0603020202020204" pitchFamily="34" charset="0"/>
              </a:rPr>
              <a:t>A Project Manager’s Skills</a:t>
            </a:r>
            <a:endParaRPr lang="en-US" altLang="en-US" sz="3200" b="1" dirty="0">
              <a:latin typeface="Trebuchet MS" panose="020B0603020202020204" pitchFamily="34" charset="0"/>
            </a:endParaRPr>
          </a:p>
        </p:txBody>
      </p:sp>
      <p:sp>
        <p:nvSpPr>
          <p:cNvPr id="32771" name="Rectangle 3"/>
          <p:cNvSpPr>
            <a:spLocks noGrp="1" noChangeArrowheads="1"/>
          </p:cNvSpPr>
          <p:nvPr>
            <p:ph idx="1"/>
          </p:nvPr>
        </p:nvSpPr>
        <p:spPr>
          <a:xfrm>
            <a:off x="2438400" y="1828800"/>
            <a:ext cx="3886200" cy="4267200"/>
          </a:xfrm>
        </p:spPr>
        <p:txBody>
          <a:bodyPr>
            <a:normAutofit fontScale="62500" lnSpcReduction="20000"/>
          </a:bodyPr>
          <a:lstStyle/>
          <a:p>
            <a:r>
              <a:rPr lang="en-US" b="1" dirty="0"/>
              <a:t>Technical project management</a:t>
            </a:r>
            <a:endParaRPr lang="en-US" dirty="0"/>
          </a:p>
          <a:p>
            <a:r>
              <a:rPr lang="en-US" dirty="0"/>
              <a:t>The knowledge, skills, and competencies related to specific domains of the project.  </a:t>
            </a:r>
            <a:r>
              <a:rPr lang="en-US" dirty="0" err="1"/>
              <a:t>Eg</a:t>
            </a:r>
            <a:r>
              <a:rPr lang="en-US" dirty="0"/>
              <a:t>.  IT, construction, event management, health care etc.</a:t>
            </a:r>
          </a:p>
          <a:p>
            <a:r>
              <a:rPr lang="en-US" b="1" dirty="0"/>
              <a:t>Leadership</a:t>
            </a:r>
            <a:endParaRPr lang="en-US" dirty="0"/>
          </a:p>
          <a:p>
            <a:r>
              <a:rPr lang="en-US" dirty="0"/>
              <a:t>The knowledge, skills, and behaviors needed to guide, motivate, and direct a team, to help the project achieve goals</a:t>
            </a:r>
          </a:p>
          <a:p>
            <a:r>
              <a:rPr lang="en-US" b="1" dirty="0"/>
              <a:t>Strategic and business management</a:t>
            </a:r>
            <a:endParaRPr lang="en-US" dirty="0"/>
          </a:p>
          <a:p>
            <a:r>
              <a:rPr lang="en-US" dirty="0"/>
              <a:t>The knowledge of and expertise in the industry and the operations of the organization that helps to deliver better project performance </a:t>
            </a:r>
          </a:p>
          <a:p>
            <a:endParaRPr lang="en-US" dirty="0"/>
          </a:p>
          <a:p>
            <a:pPr lvl="1"/>
            <a:endParaRPr lang="en-US" altLang="en-US" sz="1400" dirty="0"/>
          </a:p>
          <a:p>
            <a:pPr eaLnBrk="1" hangingPunct="1">
              <a:lnSpc>
                <a:spcPct val="90000"/>
              </a:lnSpc>
            </a:pPr>
            <a:endParaRPr lang="en-US" altLang="en-US" dirty="0"/>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pic>
        <p:nvPicPr>
          <p:cNvPr id="2" name="Picture 1">
            <a:extLst>
              <a:ext uri="{FF2B5EF4-FFF2-40B4-BE49-F238E27FC236}">
                <a16:creationId xmlns:a16="http://schemas.microsoft.com/office/drawing/2014/main" id="{660312DB-24E7-4E70-8811-6CBBB33EE2B9}"/>
              </a:ext>
            </a:extLst>
          </p:cNvPr>
          <p:cNvPicPr>
            <a:picLocks noChangeAspect="1"/>
          </p:cNvPicPr>
          <p:nvPr/>
        </p:nvPicPr>
        <p:blipFill>
          <a:blip r:embed="rId2"/>
          <a:stretch>
            <a:fillRect/>
          </a:stretch>
        </p:blipFill>
        <p:spPr>
          <a:xfrm>
            <a:off x="6842075" y="1828801"/>
            <a:ext cx="2889754" cy="2871465"/>
          </a:xfrm>
          <a:prstGeom prst="rect">
            <a:avLst/>
          </a:prstGeom>
        </p:spPr>
      </p:pic>
    </p:spTree>
    <p:extLst>
      <p:ext uri="{BB962C8B-B14F-4D97-AF65-F5344CB8AC3E}">
        <p14:creationId xmlns:p14="http://schemas.microsoft.com/office/powerpoint/2010/main" val="330595979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Monitor and Control Project Work – Inputs, T&amp;T, Outputs</a:t>
            </a:r>
            <a:br>
              <a:rPr lang="en-US" dirty="0"/>
            </a:b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2144076" y="1268523"/>
            <a:ext cx="7609524" cy="4956305"/>
          </a:xfrm>
          <a:prstGeom prst="rect">
            <a:avLst/>
          </a:prstGeom>
        </p:spPr>
      </p:pic>
      <p:sp>
        <p:nvSpPr>
          <p:cNvPr id="6" name="Rectangle 5"/>
          <p:cNvSpPr/>
          <p:nvPr/>
        </p:nvSpPr>
        <p:spPr>
          <a:xfrm>
            <a:off x="1567339" y="6333200"/>
            <a:ext cx="8762999" cy="553998"/>
          </a:xfrm>
          <a:prstGeom prst="rect">
            <a:avLst/>
          </a:prstGeom>
        </p:spPr>
        <p:txBody>
          <a:bodyPr wrap="square">
            <a:spAutoFit/>
          </a:bodyPr>
          <a:lstStyle/>
          <a:p>
            <a:r>
              <a:rPr lang="en-US" sz="1000" dirty="0"/>
              <a:t>The PMI Registered Education Provider logo is a registered mark of the Project Management Institute, Inc. </a:t>
            </a:r>
          </a:p>
          <a:p>
            <a:r>
              <a:rPr lang="en-US" sz="1000" dirty="0"/>
              <a:t>Project Management Institute, A Guide to the Project Management Body of Knowledge, (PMBOK® Guide) – Sixth Edition, Project Management Institute Inc., 2017, Page 105. </a:t>
            </a:r>
          </a:p>
        </p:txBody>
      </p:sp>
      <p:sp>
        <p:nvSpPr>
          <p:cNvPr id="4" name="Rectangle 3"/>
          <p:cNvSpPr/>
          <p:nvPr/>
        </p:nvSpPr>
        <p:spPr>
          <a:xfrm>
            <a:off x="7086601" y="2438400"/>
            <a:ext cx="1932709" cy="685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9476792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rmAutofit fontScale="92500" lnSpcReduction="10000"/>
          </a:bodyPr>
          <a:lstStyle/>
          <a:p>
            <a:pPr marL="0" indent="0">
              <a:buNone/>
            </a:pPr>
            <a:endParaRPr lang="en-US" sz="1800" b="1" dirty="0"/>
          </a:p>
          <a:p>
            <a:pPr lvl="1">
              <a:buFont typeface="Wingdings" panose="05000000000000000000" pitchFamily="2" charset="2"/>
              <a:buChar char="q"/>
            </a:pPr>
            <a:r>
              <a:rPr lang="en-US" sz="2800" b="1" dirty="0"/>
              <a:t> Earned value analysis (EVA).</a:t>
            </a:r>
          </a:p>
          <a:p>
            <a:pPr marL="234950" indent="-234950">
              <a:buFont typeface="Wingdings" panose="05000000000000000000" pitchFamily="2" charset="2"/>
              <a:buChar char="Ø"/>
            </a:pPr>
            <a:r>
              <a:rPr lang="en-US" dirty="0"/>
              <a:t>Earned value analysis is a technique used to monitor and control project work. It compares the performance measurement baseline to the actual schedule and cost performance. EVM integrates the scope baseline with the cost baseline and schedule baseline to form the performance measurement baseline.</a:t>
            </a:r>
          </a:p>
          <a:p>
            <a:pPr marL="234950" indent="-234950">
              <a:buFont typeface="Wingdings" panose="05000000000000000000" pitchFamily="2" charset="2"/>
              <a:buChar char="Ø"/>
            </a:pPr>
            <a:endParaRPr lang="en-US" dirty="0"/>
          </a:p>
          <a:p>
            <a:pPr marL="234950" indent="-234950">
              <a:buFont typeface="Wingdings" panose="05000000000000000000" pitchFamily="2" charset="2"/>
              <a:buChar char="Ø"/>
            </a:pPr>
            <a:r>
              <a:rPr lang="en-US" dirty="0"/>
              <a:t>Earned value analysis provides an </a:t>
            </a:r>
            <a:r>
              <a:rPr lang="en-US" b="1" dirty="0"/>
              <a:t>integrated perspective on scope, schedule, and cost performance.</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dirty="0"/>
              <a:t>Monitor and Control Project Work</a:t>
            </a:r>
            <a:endParaRPr lang="en-US" b="1" dirty="0"/>
          </a:p>
        </p:txBody>
      </p:sp>
    </p:spTree>
    <p:extLst>
      <p:ext uri="{BB962C8B-B14F-4D97-AF65-F5344CB8AC3E}">
        <p14:creationId xmlns:p14="http://schemas.microsoft.com/office/powerpoint/2010/main" val="19568622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Earned Value Analysis</a:t>
            </a:r>
            <a:br>
              <a:rPr lang="en-US" dirty="0"/>
            </a:br>
            <a:r>
              <a:rPr lang="en-US" dirty="0"/>
              <a:t>Terminology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940124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Autofit/>
          </a:bodyPr>
          <a:lstStyle/>
          <a:p>
            <a:pPr>
              <a:buFont typeface="Wingdings" panose="05000000000000000000" pitchFamily="2" charset="2"/>
              <a:buChar char="§"/>
            </a:pPr>
            <a:endParaRPr lang="en-US" b="1" dirty="0"/>
          </a:p>
          <a:p>
            <a:pPr>
              <a:buFont typeface="Wingdings" panose="05000000000000000000" pitchFamily="2" charset="2"/>
              <a:buChar char="§"/>
            </a:pPr>
            <a:r>
              <a:rPr lang="en-US" altLang="en-US" b="1" dirty="0"/>
              <a:t>EVA </a:t>
            </a:r>
            <a:r>
              <a:rPr lang="en-US" altLang="en-US" dirty="0"/>
              <a:t>is a project performance measurement technique that integrates scope, time, and cost data.</a:t>
            </a:r>
          </a:p>
          <a:p>
            <a:pPr>
              <a:buFont typeface="Wingdings" panose="05000000000000000000" pitchFamily="2" charset="2"/>
              <a:buChar char="§"/>
            </a:pPr>
            <a:r>
              <a:rPr lang="en-US" altLang="en-US" dirty="0"/>
              <a:t>Given a </a:t>
            </a:r>
            <a:r>
              <a:rPr lang="en-US" altLang="en-US" b="1" dirty="0"/>
              <a:t>baseline</a:t>
            </a:r>
            <a:r>
              <a:rPr lang="en-US" altLang="en-US" dirty="0"/>
              <a:t> (original plan plus approved changes), you can determine how well the project is meeting its goals.</a:t>
            </a:r>
          </a:p>
          <a:p>
            <a:pPr>
              <a:buFont typeface="Wingdings" panose="05000000000000000000" pitchFamily="2" charset="2"/>
              <a:buChar char="§"/>
            </a:pPr>
            <a:r>
              <a:rPr lang="en-US" altLang="en-US" dirty="0"/>
              <a:t>The project team must enter actual </a:t>
            </a:r>
            <a:r>
              <a:rPr lang="en-US" altLang="en-US" b="1" dirty="0"/>
              <a:t>work performance information </a:t>
            </a:r>
            <a:r>
              <a:rPr lang="en-US" altLang="en-US" dirty="0"/>
              <a:t>periodically to use EVA.</a:t>
            </a:r>
          </a:p>
          <a:p>
            <a:pPr>
              <a:buFont typeface="Wingdings" panose="05000000000000000000" pitchFamily="2" charset="2"/>
              <a:buChar char="§"/>
            </a:pPr>
            <a:r>
              <a:rPr lang="en-US" altLang="en-US" dirty="0"/>
              <a:t>More and more organizations around the world are using EVA to help monitor and control project costs and schedules.</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Earned Value Analysis (EVA)</a:t>
            </a:r>
          </a:p>
        </p:txBody>
      </p:sp>
    </p:spTree>
    <p:extLst>
      <p:ext uri="{BB962C8B-B14F-4D97-AF65-F5344CB8AC3E}">
        <p14:creationId xmlns:p14="http://schemas.microsoft.com/office/powerpoint/2010/main" val="40856168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Budget At Completion</a:t>
            </a:r>
          </a:p>
        </p:txBody>
      </p:sp>
      <p:sp>
        <p:nvSpPr>
          <p:cNvPr id="3" name="Content Placeholder 2"/>
          <p:cNvSpPr>
            <a:spLocks noGrp="1"/>
          </p:cNvSpPr>
          <p:nvPr>
            <p:ph idx="1"/>
          </p:nvPr>
        </p:nvSpPr>
        <p:spPr/>
        <p:txBody>
          <a:bodyPr/>
          <a:lstStyle/>
          <a:p>
            <a:pPr marL="234950" indent="-234950">
              <a:spcAft>
                <a:spcPts val="1200"/>
              </a:spcAft>
              <a:buFont typeface="Wingdings" panose="05000000000000000000" pitchFamily="2" charset="2"/>
              <a:buChar char="Ø"/>
            </a:pPr>
            <a:r>
              <a:rPr lang="en-US" altLang="en-US" dirty="0"/>
              <a:t>The </a:t>
            </a:r>
            <a:r>
              <a:rPr lang="en-US" altLang="en-US" b="1" dirty="0"/>
              <a:t>budget at completion </a:t>
            </a:r>
            <a:r>
              <a:rPr lang="en-US" altLang="en-US" dirty="0"/>
              <a:t>(BAC) is the original total budget for the project. it is the sum of all budgets established for the work to be completed, including contingency reserves.</a:t>
            </a:r>
          </a:p>
          <a:p>
            <a:pPr marL="234950" indent="-234950">
              <a:spcAft>
                <a:spcPts val="1200"/>
              </a:spcAft>
              <a:buFont typeface="Wingdings" panose="05000000000000000000" pitchFamily="2" charset="2"/>
              <a:buChar char="Ø"/>
            </a:pPr>
            <a:r>
              <a:rPr lang="en-US" altLang="en-US" dirty="0"/>
              <a:t>Example</a:t>
            </a:r>
          </a:p>
          <a:p>
            <a:pPr lvl="1">
              <a:spcAft>
                <a:spcPts val="1200"/>
              </a:spcAft>
              <a:buFont typeface="Wingdings" panose="05000000000000000000" pitchFamily="2" charset="2"/>
              <a:buChar char="Ø"/>
            </a:pPr>
            <a:r>
              <a:rPr lang="en-US" altLang="en-US" dirty="0"/>
              <a:t>The estimated costs of all planned work packages is 80,000 and the contingency reserve is 20,000</a:t>
            </a:r>
          </a:p>
          <a:p>
            <a:pPr marL="527558" lvl="1" indent="-234950">
              <a:spcAft>
                <a:spcPts val="1200"/>
              </a:spcAft>
              <a:buFont typeface="Wingdings" panose="05000000000000000000" pitchFamily="2" charset="2"/>
              <a:buChar char="Ø"/>
            </a:pPr>
            <a:r>
              <a:rPr lang="en-US" altLang="en-US" dirty="0"/>
              <a:t>BAC = 80,000 + 20,000 = 100,000</a:t>
            </a:r>
          </a:p>
          <a:p>
            <a:pPr marL="234950" indent="-234950">
              <a:spcAft>
                <a:spcPts val="1200"/>
              </a:spcAft>
              <a:buFont typeface="Wingdings" panose="05000000000000000000" pitchFamily="2" charset="2"/>
              <a:buChar char="Ø"/>
            </a:pPr>
            <a:endParaRPr lang="en-US" altLang="en-US" dirty="0"/>
          </a:p>
        </p:txBody>
      </p:sp>
    </p:spTree>
    <p:extLst>
      <p:ext uri="{BB962C8B-B14F-4D97-AF65-F5344CB8AC3E}">
        <p14:creationId xmlns:p14="http://schemas.microsoft.com/office/powerpoint/2010/main" val="28899461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45041"/>
            <a:ext cx="7543800" cy="1450757"/>
          </a:xfrm>
        </p:spPr>
        <p:txBody>
          <a:bodyPr>
            <a:noAutofit/>
          </a:bodyPr>
          <a:lstStyle/>
          <a:p>
            <a:r>
              <a:rPr lang="en-US" sz="3600" dirty="0"/>
              <a:t>Basic Inputs to EVA: </a:t>
            </a:r>
            <a:br>
              <a:rPr lang="en-US" sz="3600" dirty="0"/>
            </a:br>
            <a:r>
              <a:rPr lang="en-US" sz="3600" dirty="0"/>
              <a:t>BAC, Project Duration, Total Work to be accomplished</a:t>
            </a:r>
          </a:p>
        </p:txBody>
      </p:sp>
      <p:graphicFrame>
        <p:nvGraphicFramePr>
          <p:cNvPr id="4" name="Content Placeholder 3"/>
          <p:cNvGraphicFramePr>
            <a:graphicFrameLocks noGrp="1"/>
          </p:cNvGraphicFramePr>
          <p:nvPr>
            <p:ph idx="1"/>
          </p:nvPr>
        </p:nvGraphicFramePr>
        <p:xfrm>
          <a:off x="2133601" y="1863437"/>
          <a:ext cx="8077201" cy="4188606"/>
        </p:xfrm>
        <a:graphic>
          <a:graphicData uri="http://schemas.openxmlformats.org/drawingml/2006/table">
            <a:tbl>
              <a:tblPr>
                <a:tableStyleId>{5C22544A-7EE6-4342-B048-85BDC9FD1C3A}</a:tableStyleId>
              </a:tblPr>
              <a:tblGrid>
                <a:gridCol w="1979318">
                  <a:extLst>
                    <a:ext uri="{9D8B030D-6E8A-4147-A177-3AD203B41FA5}">
                      <a16:colId xmlns:a16="http://schemas.microsoft.com/office/drawing/2014/main" val="1733892506"/>
                    </a:ext>
                  </a:extLst>
                </a:gridCol>
                <a:gridCol w="1892910">
                  <a:extLst>
                    <a:ext uri="{9D8B030D-6E8A-4147-A177-3AD203B41FA5}">
                      <a16:colId xmlns:a16="http://schemas.microsoft.com/office/drawing/2014/main" val="706921802"/>
                    </a:ext>
                  </a:extLst>
                </a:gridCol>
                <a:gridCol w="1766572">
                  <a:extLst>
                    <a:ext uri="{9D8B030D-6E8A-4147-A177-3AD203B41FA5}">
                      <a16:colId xmlns:a16="http://schemas.microsoft.com/office/drawing/2014/main" val="1716093029"/>
                    </a:ext>
                  </a:extLst>
                </a:gridCol>
                <a:gridCol w="2438401">
                  <a:extLst>
                    <a:ext uri="{9D8B030D-6E8A-4147-A177-3AD203B41FA5}">
                      <a16:colId xmlns:a16="http://schemas.microsoft.com/office/drawing/2014/main" val="360963558"/>
                    </a:ext>
                  </a:extLst>
                </a:gridCol>
              </a:tblGrid>
              <a:tr h="694915">
                <a:tc gridSpan="4">
                  <a:txBody>
                    <a:bodyPr/>
                    <a:lstStyle/>
                    <a:p>
                      <a:pPr algn="l" fontAlgn="t"/>
                      <a:r>
                        <a:rPr lang="en-US" sz="1800" u="none" strike="noStrike" dirty="0">
                          <a:effectLst/>
                        </a:rPr>
                        <a:t>Project - Create a website for a new hospital in Dubai.  </a:t>
                      </a:r>
                      <a:br>
                        <a:rPr lang="en-US" sz="1800" u="none" strike="noStrike" dirty="0">
                          <a:effectLst/>
                        </a:rPr>
                      </a:br>
                      <a:r>
                        <a:rPr lang="en-US" sz="1800" u="none" strike="noStrike" dirty="0">
                          <a:effectLst/>
                        </a:rPr>
                        <a:t>There are 4 pages to be developed and each page is budgeted at 2000 </a:t>
                      </a:r>
                      <a:r>
                        <a:rPr lang="en-US" sz="1800" u="none" strike="noStrike" dirty="0" err="1">
                          <a:effectLst/>
                        </a:rPr>
                        <a:t>dhs</a:t>
                      </a:r>
                      <a:r>
                        <a:rPr lang="en-US" sz="1800" u="none" strike="noStrike" dirty="0">
                          <a:effectLst/>
                        </a:rPr>
                        <a:t>.  </a:t>
                      </a:r>
                      <a:br>
                        <a:rPr lang="en-US" sz="1800" u="none" strike="noStrike" dirty="0">
                          <a:effectLst/>
                        </a:rPr>
                      </a:br>
                      <a:r>
                        <a:rPr lang="en-US" sz="1800" u="none" strike="noStrike" dirty="0">
                          <a:effectLst/>
                        </a:rPr>
                        <a:t>The planned schedule is 1 week per page</a:t>
                      </a:r>
                      <a:endParaRPr lang="en-US" sz="1800" b="0"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4760374"/>
                  </a:ext>
                </a:extLst>
              </a:tr>
              <a:tr h="236939">
                <a:tc gridSpan="4">
                  <a:txBody>
                    <a:bodyPr/>
                    <a:lstStyle/>
                    <a:p>
                      <a:pPr algn="l" fontAlgn="t"/>
                      <a:endParaRPr lang="en-US" sz="1800" b="0"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0970208"/>
                  </a:ext>
                </a:extLst>
              </a:tr>
              <a:tr h="442105">
                <a:tc>
                  <a:txBody>
                    <a:bodyPr/>
                    <a:lstStyle/>
                    <a:p>
                      <a:pPr algn="l" fontAlgn="t"/>
                      <a:r>
                        <a:rPr lang="en-US" sz="1800" b="1" u="none" strike="noStrike" dirty="0">
                          <a:effectLst/>
                        </a:rPr>
                        <a:t>Scope</a:t>
                      </a:r>
                      <a:endParaRPr lang="en-US" sz="1800" b="1" i="0" u="none" strike="noStrike" dirty="0">
                        <a:solidFill>
                          <a:srgbClr val="FFFFFF"/>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Rate of Performance</a:t>
                      </a:r>
                      <a:endParaRPr lang="en-US" sz="1800" b="1" i="0" u="none" strike="noStrike" dirty="0">
                        <a:solidFill>
                          <a:srgbClr val="FFFFFF"/>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 Schedule in Weeks </a:t>
                      </a:r>
                      <a:endParaRPr lang="en-US" sz="1800" b="1" i="0" u="none" strike="noStrike" dirty="0">
                        <a:solidFill>
                          <a:srgbClr val="FFFFFF"/>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Budget</a:t>
                      </a:r>
                      <a:endParaRPr lang="en-US" sz="1800" b="1" i="0" u="none" strike="noStrike" dirty="0">
                        <a:solidFill>
                          <a:srgbClr val="FFFFFF"/>
                        </a:solidFill>
                        <a:effectLst/>
                        <a:latin typeface="Calibri" panose="020F0502020204030204" pitchFamily="34" charset="0"/>
                      </a:endParaRPr>
                    </a:p>
                  </a:txBody>
                  <a:tcPr marL="9525" marR="9525" marT="9525" marB="0"/>
                </a:tc>
                <a:extLst>
                  <a:ext uri="{0D108BD9-81ED-4DB2-BD59-A6C34878D82A}">
                    <a16:rowId xmlns:a16="http://schemas.microsoft.com/office/drawing/2014/main" val="114626247"/>
                  </a:ext>
                </a:extLst>
              </a:tr>
              <a:tr h="465927">
                <a:tc>
                  <a:txBody>
                    <a:bodyPr/>
                    <a:lstStyle/>
                    <a:p>
                      <a:pPr algn="l" fontAlgn="t"/>
                      <a:r>
                        <a:rPr lang="en-US" sz="1800" u="none" strike="noStrike">
                          <a:effectLst/>
                        </a:rPr>
                        <a:t>Page 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25%</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2,000</a:t>
                      </a:r>
                    </a:p>
                  </a:txBody>
                  <a:tcPr marL="9525" marR="9525" marT="9525" marB="0"/>
                </a:tc>
                <a:extLst>
                  <a:ext uri="{0D108BD9-81ED-4DB2-BD59-A6C34878D82A}">
                    <a16:rowId xmlns:a16="http://schemas.microsoft.com/office/drawing/2014/main" val="2862201355"/>
                  </a:ext>
                </a:extLst>
              </a:tr>
              <a:tr h="465927">
                <a:tc>
                  <a:txBody>
                    <a:bodyPr/>
                    <a:lstStyle/>
                    <a:p>
                      <a:pPr algn="l" fontAlgn="t"/>
                      <a:r>
                        <a:rPr lang="en-US" sz="1800" u="none" strike="noStrike">
                          <a:effectLst/>
                        </a:rPr>
                        <a:t>Page 2</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25%</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2,000 </a:t>
                      </a:r>
                      <a:endParaRPr lang="en-US" sz="18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724626437"/>
                  </a:ext>
                </a:extLst>
              </a:tr>
              <a:tr h="465927">
                <a:tc>
                  <a:txBody>
                    <a:bodyPr/>
                    <a:lstStyle/>
                    <a:p>
                      <a:pPr algn="l" fontAlgn="t"/>
                      <a:r>
                        <a:rPr lang="en-US" sz="1800" u="none" strike="noStrike">
                          <a:effectLst/>
                        </a:rPr>
                        <a:t>Page 3</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25%</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2,000 </a:t>
                      </a:r>
                      <a:endParaRPr lang="en-US" sz="18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851062524"/>
                  </a:ext>
                </a:extLst>
              </a:tr>
              <a:tr h="465927">
                <a:tc>
                  <a:txBody>
                    <a:bodyPr/>
                    <a:lstStyle/>
                    <a:p>
                      <a:pPr algn="l" fontAlgn="t"/>
                      <a:r>
                        <a:rPr lang="en-US" sz="1800" u="none" strike="noStrike">
                          <a:effectLst/>
                        </a:rPr>
                        <a:t>Page 4</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25%</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u="none" strike="noStrike" dirty="0">
                          <a:effectLst/>
                        </a:rPr>
                        <a:t>2,000 </a:t>
                      </a:r>
                      <a:endParaRPr lang="en-US" sz="1800" b="0" i="0" u="none" strike="noStrike" dirty="0">
                        <a:solidFill>
                          <a:srgbClr val="000000"/>
                        </a:solidFill>
                        <a:effectLst/>
                        <a:latin typeface="Calibri" panose="020F0502020204030204" pitchFamily="34" charset="0"/>
                      </a:endParaRPr>
                    </a:p>
                    <a:p>
                      <a:pPr algn="ctr" fontAlgn="t"/>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982571571"/>
                  </a:ext>
                </a:extLst>
              </a:tr>
              <a:tr h="496133">
                <a:tc>
                  <a:txBody>
                    <a:bodyPr/>
                    <a:lstStyle/>
                    <a:p>
                      <a:pPr algn="l" fontAlgn="t"/>
                      <a:r>
                        <a:rPr lang="en-US" sz="1800" b="1" i="0" u="none" strike="noStrike" dirty="0">
                          <a:solidFill>
                            <a:srgbClr val="000000"/>
                          </a:solidFill>
                          <a:effectLst/>
                          <a:latin typeface="Calibri" panose="020F0502020204030204" pitchFamily="34" charset="0"/>
                        </a:rPr>
                        <a:t>Work</a:t>
                      </a:r>
                      <a:r>
                        <a:rPr lang="en-US" sz="1800" b="1" i="0" u="none" strike="noStrike" baseline="0" dirty="0">
                          <a:solidFill>
                            <a:srgbClr val="000000"/>
                          </a:solidFill>
                          <a:effectLst/>
                          <a:latin typeface="Calibri" panose="020F0502020204030204" pitchFamily="34" charset="0"/>
                        </a:rPr>
                        <a:t> = 4 pages</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4</a:t>
                      </a:r>
                      <a:r>
                        <a:rPr lang="en-US" sz="1800" b="1" u="none" strike="noStrike" dirty="0">
                          <a:effectLst/>
                        </a:rPr>
                        <a:t> weeks is the total time</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 </a:t>
                      </a:r>
                      <a:r>
                        <a:rPr lang="en-US" sz="1800" b="1" u="none" strike="noStrike" dirty="0">
                          <a:effectLst/>
                        </a:rPr>
                        <a:t>8000 is the Budget at Completion: BAC </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297302985"/>
                  </a:ext>
                </a:extLst>
              </a:tr>
            </a:tbl>
          </a:graphicData>
        </a:graphic>
      </p:graphicFrame>
    </p:spTree>
    <p:extLst>
      <p:ext uri="{BB962C8B-B14F-4D97-AF65-F5344CB8AC3E}">
        <p14:creationId xmlns:p14="http://schemas.microsoft.com/office/powerpoint/2010/main" val="141905269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7391400" cy="4343399"/>
          </a:xfrm>
        </p:spPr>
        <p:txBody>
          <a:bodyPr>
            <a:noAutofit/>
          </a:bodyPr>
          <a:lstStyle/>
          <a:p>
            <a:pPr marL="287338" indent="-287338">
              <a:spcAft>
                <a:spcPts val="1200"/>
              </a:spcAft>
              <a:buFont typeface="Wingdings" panose="05000000000000000000" pitchFamily="2" charset="2"/>
              <a:buChar char="Ø"/>
            </a:pPr>
            <a:r>
              <a:rPr lang="en-US" altLang="en-US" dirty="0"/>
              <a:t>The </a:t>
            </a:r>
            <a:r>
              <a:rPr lang="en-US" altLang="en-US" b="1" dirty="0"/>
              <a:t>planned value (PV),</a:t>
            </a:r>
            <a:r>
              <a:rPr lang="en-US" altLang="en-US" dirty="0"/>
              <a:t> is that portion of the approved total cost estimate planned to be spent on an activity during a given period.</a:t>
            </a:r>
          </a:p>
          <a:p>
            <a:pPr marL="579946" lvl="1" indent="-287338">
              <a:spcAft>
                <a:spcPts val="1200"/>
              </a:spcAft>
              <a:buFont typeface="Wingdings" panose="05000000000000000000" pitchFamily="2" charset="2"/>
              <a:buChar char="Ø"/>
            </a:pPr>
            <a:r>
              <a:rPr lang="en-US" altLang="en-US" dirty="0"/>
              <a:t>PV = (Time Spent/Total Time)*BAC</a:t>
            </a:r>
          </a:p>
          <a:p>
            <a:pPr marL="287338" indent="-287338">
              <a:spcAft>
                <a:spcPts val="1200"/>
              </a:spcAft>
              <a:buFont typeface="Wingdings" panose="05000000000000000000" pitchFamily="2" charset="2"/>
              <a:buChar char="Ø"/>
            </a:pPr>
            <a:r>
              <a:rPr lang="en-US" altLang="en-US" b="1" dirty="0"/>
              <a:t>Actual cost (AC),</a:t>
            </a:r>
            <a:r>
              <a:rPr lang="en-US" altLang="en-US" dirty="0"/>
              <a:t> is the total of direct and indirect costs incurred in accomplishing work on an activity during a given period.</a:t>
            </a:r>
          </a:p>
          <a:p>
            <a:pPr marL="287338" indent="-287338">
              <a:spcAft>
                <a:spcPts val="1200"/>
              </a:spcAft>
              <a:buFont typeface="Wingdings" panose="05000000000000000000" pitchFamily="2" charset="2"/>
              <a:buChar char="Ø"/>
            </a:pPr>
            <a:r>
              <a:rPr lang="en-US" altLang="en-US" dirty="0"/>
              <a:t>The </a:t>
            </a:r>
            <a:r>
              <a:rPr lang="en-US" altLang="en-US" b="1" dirty="0"/>
              <a:t>earned value (EV),</a:t>
            </a:r>
            <a:r>
              <a:rPr lang="en-US" altLang="en-US" dirty="0"/>
              <a:t> is an estimate of the value of the physical work actually completed.</a:t>
            </a:r>
          </a:p>
          <a:p>
            <a:pPr marL="579946" lvl="1" indent="-287338">
              <a:spcAft>
                <a:spcPts val="1200"/>
              </a:spcAft>
              <a:buFont typeface="Wingdings" panose="05000000000000000000" pitchFamily="2" charset="2"/>
              <a:buChar char="Ø"/>
            </a:pPr>
            <a:r>
              <a:rPr lang="en-US" dirty="0"/>
              <a:t>EV= (Work Completed/Total Work) *BAC </a:t>
            </a:r>
            <a:endParaRPr lang="en-US" altLang="en-US" dirty="0"/>
          </a:p>
          <a:p>
            <a:pPr marL="287338" indent="-287338">
              <a:spcAft>
                <a:spcPts val="1200"/>
              </a:spcAft>
              <a:buFont typeface="Wingdings" panose="05000000000000000000" pitchFamily="2" charset="2"/>
              <a:buChar char="Ø"/>
            </a:pPr>
            <a:r>
              <a:rPr lang="en-US" altLang="en-US" dirty="0"/>
              <a:t>EV is based on the original planned costs for the project or activity and the rate at which the team is completing work on the project or activity to date.</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Earned Value Terms</a:t>
            </a:r>
          </a:p>
        </p:txBody>
      </p:sp>
    </p:spTree>
    <p:extLst>
      <p:ext uri="{BB962C8B-B14F-4D97-AF65-F5344CB8AC3E}">
        <p14:creationId xmlns:p14="http://schemas.microsoft.com/office/powerpoint/2010/main" val="40657054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Autofit/>
          </a:bodyPr>
          <a:lstStyle/>
          <a:p>
            <a:pPr marL="287338" indent="-287338">
              <a:spcAft>
                <a:spcPts val="1200"/>
              </a:spcAft>
              <a:buFont typeface="Wingdings" panose="05000000000000000000" pitchFamily="2" charset="2"/>
              <a:buChar char="Ø"/>
            </a:pPr>
            <a:r>
              <a:rPr lang="en-US" altLang="en-US" b="1" dirty="0"/>
              <a:t>Rate of performance (RP)</a:t>
            </a:r>
            <a:r>
              <a:rPr lang="en-US" altLang="en-US" dirty="0"/>
              <a:t> is the ratio of actual work completed to the percentage of work planned to have been completed at any given time during the life of the project or activity.</a:t>
            </a:r>
          </a:p>
          <a:p>
            <a:pPr marL="287338" indent="-287338">
              <a:spcAft>
                <a:spcPts val="1200"/>
              </a:spcAft>
              <a:buFont typeface="Wingdings" panose="05000000000000000000" pitchFamily="2" charset="2"/>
              <a:buChar char="Ø"/>
            </a:pPr>
            <a:r>
              <a:rPr lang="en-US" altLang="en-US" dirty="0"/>
              <a:t>Brenda Taylor, Senior Project Manager in South Africa, suggests this term and approach for estimating earned value.</a:t>
            </a:r>
          </a:p>
          <a:p>
            <a:pPr marL="287338" indent="-287338">
              <a:spcAft>
                <a:spcPts val="1200"/>
              </a:spcAft>
              <a:buFont typeface="Wingdings" panose="05000000000000000000" pitchFamily="2" charset="2"/>
              <a:buChar char="Ø"/>
            </a:pPr>
            <a:r>
              <a:rPr lang="en-US" altLang="en-US" dirty="0"/>
              <a:t>For example, suppose the server installation was halfway completed by the end of week 1. The rate of performance would be 50% because:</a:t>
            </a:r>
          </a:p>
          <a:p>
            <a:pPr marL="653098" lvl="3" indent="-287338">
              <a:spcBef>
                <a:spcPts val="1200"/>
              </a:spcBef>
              <a:spcAft>
                <a:spcPts val="800"/>
              </a:spcAft>
              <a:buFont typeface="Wingdings" panose="05000000000000000000" pitchFamily="2" charset="2"/>
              <a:buChar char="§"/>
            </a:pPr>
            <a:r>
              <a:rPr lang="en-US" altLang="en-US" sz="1600" dirty="0"/>
              <a:t>by the end of week 1, the planned schedule reflects that the task should be 100 percent complete and </a:t>
            </a:r>
          </a:p>
          <a:p>
            <a:pPr marL="653098" lvl="3" indent="-287338">
              <a:spcBef>
                <a:spcPts val="1200"/>
              </a:spcBef>
              <a:spcAft>
                <a:spcPts val="800"/>
              </a:spcAft>
              <a:buFont typeface="Wingdings" panose="05000000000000000000" pitchFamily="2" charset="2"/>
              <a:buChar char="§"/>
            </a:pPr>
            <a:r>
              <a:rPr lang="en-US" altLang="en-US" sz="1600" dirty="0"/>
              <a:t>only 50 percent of that work has been completed</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Rate of Performance</a:t>
            </a:r>
          </a:p>
        </p:txBody>
      </p:sp>
    </p:spTree>
    <p:extLst>
      <p:ext uri="{BB962C8B-B14F-4D97-AF65-F5344CB8AC3E}">
        <p14:creationId xmlns:p14="http://schemas.microsoft.com/office/powerpoint/2010/main" val="17655113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450757"/>
          </a:xfrm>
        </p:spPr>
        <p:txBody>
          <a:bodyPr>
            <a:noAutofit/>
          </a:bodyPr>
          <a:lstStyle/>
          <a:p>
            <a:r>
              <a:rPr lang="en-US" sz="3600" dirty="0"/>
              <a:t>Example - Progress and Status</a:t>
            </a:r>
            <a:br>
              <a:rPr lang="en-US" sz="3600" dirty="0"/>
            </a:br>
            <a:r>
              <a:rPr lang="en-US" sz="3600" dirty="0"/>
              <a:t>Actual Cost, Percent of Work Completed and Percent of Time Completed</a:t>
            </a:r>
          </a:p>
        </p:txBody>
      </p:sp>
      <p:graphicFrame>
        <p:nvGraphicFramePr>
          <p:cNvPr id="4" name="Content Placeholder 3"/>
          <p:cNvGraphicFramePr>
            <a:graphicFrameLocks noGrp="1"/>
          </p:cNvGraphicFramePr>
          <p:nvPr>
            <p:ph idx="1"/>
          </p:nvPr>
        </p:nvGraphicFramePr>
        <p:xfrm>
          <a:off x="1676403" y="2057401"/>
          <a:ext cx="5105401" cy="4376830"/>
        </p:xfrm>
        <a:graphic>
          <a:graphicData uri="http://schemas.openxmlformats.org/drawingml/2006/table">
            <a:tbl>
              <a:tblPr>
                <a:tableStyleId>{00A15C55-8517-42AA-B614-E9B94910E393}</a:tableStyleId>
              </a:tblPr>
              <a:tblGrid>
                <a:gridCol w="503349">
                  <a:extLst>
                    <a:ext uri="{9D8B030D-6E8A-4147-A177-3AD203B41FA5}">
                      <a16:colId xmlns:a16="http://schemas.microsoft.com/office/drawing/2014/main" val="3830025755"/>
                    </a:ext>
                  </a:extLst>
                </a:gridCol>
                <a:gridCol w="631185">
                  <a:extLst>
                    <a:ext uri="{9D8B030D-6E8A-4147-A177-3AD203B41FA5}">
                      <a16:colId xmlns:a16="http://schemas.microsoft.com/office/drawing/2014/main" val="1307272445"/>
                    </a:ext>
                  </a:extLst>
                </a:gridCol>
                <a:gridCol w="567267">
                  <a:extLst>
                    <a:ext uri="{9D8B030D-6E8A-4147-A177-3AD203B41FA5}">
                      <a16:colId xmlns:a16="http://schemas.microsoft.com/office/drawing/2014/main" val="3743256358"/>
                    </a:ext>
                  </a:extLst>
                </a:gridCol>
                <a:gridCol w="567267">
                  <a:extLst>
                    <a:ext uri="{9D8B030D-6E8A-4147-A177-3AD203B41FA5}">
                      <a16:colId xmlns:a16="http://schemas.microsoft.com/office/drawing/2014/main" val="2219783278"/>
                    </a:ext>
                  </a:extLst>
                </a:gridCol>
                <a:gridCol w="567267">
                  <a:extLst>
                    <a:ext uri="{9D8B030D-6E8A-4147-A177-3AD203B41FA5}">
                      <a16:colId xmlns:a16="http://schemas.microsoft.com/office/drawing/2014/main" val="2363327599"/>
                    </a:ext>
                  </a:extLst>
                </a:gridCol>
                <a:gridCol w="567267">
                  <a:extLst>
                    <a:ext uri="{9D8B030D-6E8A-4147-A177-3AD203B41FA5}">
                      <a16:colId xmlns:a16="http://schemas.microsoft.com/office/drawing/2014/main" val="979782781"/>
                    </a:ext>
                  </a:extLst>
                </a:gridCol>
                <a:gridCol w="695097">
                  <a:extLst>
                    <a:ext uri="{9D8B030D-6E8A-4147-A177-3AD203B41FA5}">
                      <a16:colId xmlns:a16="http://schemas.microsoft.com/office/drawing/2014/main" val="1996994385"/>
                    </a:ext>
                  </a:extLst>
                </a:gridCol>
                <a:gridCol w="431442">
                  <a:extLst>
                    <a:ext uri="{9D8B030D-6E8A-4147-A177-3AD203B41FA5}">
                      <a16:colId xmlns:a16="http://schemas.microsoft.com/office/drawing/2014/main" val="1096526728"/>
                    </a:ext>
                  </a:extLst>
                </a:gridCol>
                <a:gridCol w="575260">
                  <a:extLst>
                    <a:ext uri="{9D8B030D-6E8A-4147-A177-3AD203B41FA5}">
                      <a16:colId xmlns:a16="http://schemas.microsoft.com/office/drawing/2014/main" val="149531870"/>
                    </a:ext>
                  </a:extLst>
                </a:gridCol>
              </a:tblGrid>
              <a:tr h="506015">
                <a:tc>
                  <a:txBody>
                    <a:bodyPr/>
                    <a:lstStyle/>
                    <a:p>
                      <a:pPr algn="l" fontAlgn="t"/>
                      <a:r>
                        <a:rPr lang="en-US" sz="1600" u="none" strike="noStrike" dirty="0">
                          <a:effectLst/>
                        </a:rPr>
                        <a:t>Work</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t"/>
                      <a:r>
                        <a:rPr lang="en-US" sz="1600" u="none" strike="noStrike" dirty="0">
                          <a:effectLst/>
                        </a:rPr>
                        <a:t>Week 1</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t"/>
                      <a:endParaRPr lang="en-US" sz="1800" b="0" i="0" u="none" strike="noStrike" dirty="0">
                        <a:solidFill>
                          <a:srgbClr val="000000"/>
                        </a:solidFill>
                        <a:effectLst/>
                        <a:latin typeface="Calibri" panose="020F0502020204030204" pitchFamily="34" charset="0"/>
                      </a:endParaRPr>
                    </a:p>
                  </a:txBody>
                  <a:tcPr marL="9525" marR="9525" marT="9525" marB="0"/>
                </a:tc>
                <a:tc gridSpan="2">
                  <a:txBody>
                    <a:bodyPr/>
                    <a:lstStyle/>
                    <a:p>
                      <a:pPr algn="ctr" fontAlgn="t"/>
                      <a:r>
                        <a:rPr lang="en-US" sz="1600" u="none" strike="noStrike" dirty="0">
                          <a:effectLst/>
                        </a:rPr>
                        <a:t>Week 2</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t"/>
                      <a:endParaRPr lang="en-US" sz="1800" b="0" i="0" u="none" strike="noStrike" dirty="0">
                        <a:solidFill>
                          <a:srgbClr val="000000"/>
                        </a:solidFill>
                        <a:effectLst/>
                        <a:latin typeface="Calibri" panose="020F0502020204030204" pitchFamily="34" charset="0"/>
                      </a:endParaRPr>
                    </a:p>
                  </a:txBody>
                  <a:tcPr marL="9525" marR="9525" marT="9525" marB="0"/>
                </a:tc>
                <a:tc gridSpan="2">
                  <a:txBody>
                    <a:bodyPr/>
                    <a:lstStyle/>
                    <a:p>
                      <a:pPr algn="ctr" fontAlgn="t"/>
                      <a:r>
                        <a:rPr lang="en-US" sz="1600" u="none" strike="noStrike" dirty="0">
                          <a:effectLst/>
                        </a:rPr>
                        <a:t>Week 3</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t"/>
                      <a:endParaRPr lang="en-US" sz="1800" b="0" i="0" u="none" strike="noStrike" dirty="0">
                        <a:solidFill>
                          <a:srgbClr val="000000"/>
                        </a:solidFill>
                        <a:effectLst/>
                        <a:latin typeface="Calibri" panose="020F0502020204030204" pitchFamily="34" charset="0"/>
                      </a:endParaRPr>
                    </a:p>
                  </a:txBody>
                  <a:tcPr marL="9525" marR="9525" marT="9525" marB="0"/>
                </a:tc>
                <a:tc gridSpan="2">
                  <a:txBody>
                    <a:bodyPr/>
                    <a:lstStyle/>
                    <a:p>
                      <a:pPr algn="ctr" fontAlgn="t"/>
                      <a:r>
                        <a:rPr lang="en-US" sz="1600" u="none" strike="noStrike" dirty="0">
                          <a:effectLst/>
                        </a:rPr>
                        <a:t>Week 4</a:t>
                      </a:r>
                    </a:p>
                    <a:p>
                      <a:pPr algn="ctr"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t"/>
                      <a:endParaRPr lang="en-US" sz="18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421769471"/>
                  </a:ext>
                </a:extLst>
              </a:tr>
              <a:tr h="1181232">
                <a:tc>
                  <a:txBody>
                    <a:bodyPr/>
                    <a:lstStyle/>
                    <a:p>
                      <a:pPr algn="l" fontAlgn="t"/>
                      <a:r>
                        <a:rPr lang="en-US" sz="1600" u="none" strike="noStrike">
                          <a:effectLst/>
                        </a:rPr>
                        <a:t>Page 1</a:t>
                      </a:r>
                      <a:endParaRPr lang="en-US" sz="1600" b="0" i="0" u="none" strike="noStrike">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Work 100% Complete</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Money Spent = </a:t>
                      </a:r>
                      <a:r>
                        <a:rPr lang="en-US" sz="1600" b="1" u="none" strike="noStrike" dirty="0">
                          <a:effectLst/>
                        </a:rPr>
                        <a:t>1000</a:t>
                      </a:r>
                      <a:endParaRPr lang="en-US" sz="1600" b="1" i="0" u="none" strike="noStrike" dirty="0">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7408719"/>
                  </a:ext>
                </a:extLst>
              </a:tr>
              <a:tr h="1181232">
                <a:tc>
                  <a:txBody>
                    <a:bodyPr/>
                    <a:lstStyle/>
                    <a:p>
                      <a:pPr algn="l" fontAlgn="t"/>
                      <a:r>
                        <a:rPr lang="en-US" sz="1600" u="none" strike="noStrike">
                          <a:effectLst/>
                        </a:rPr>
                        <a:t>Page 2</a:t>
                      </a:r>
                      <a:endParaRPr lang="en-US" sz="1600" b="0" i="0" u="none" strike="noStrike">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Work 100% Complete</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Money Spent = </a:t>
                      </a:r>
                      <a:r>
                        <a:rPr lang="en-US" sz="1600" b="1" u="none" strike="noStrike" dirty="0">
                          <a:effectLst/>
                        </a:rPr>
                        <a:t>3000</a:t>
                      </a:r>
                      <a:endParaRPr lang="en-US" sz="1600" b="1" i="0" u="none" strike="noStrike" dirty="0">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8876408"/>
                  </a:ext>
                </a:extLst>
              </a:tr>
              <a:tr h="1002336">
                <a:tc>
                  <a:txBody>
                    <a:bodyPr/>
                    <a:lstStyle/>
                    <a:p>
                      <a:pPr algn="l" fontAlgn="t"/>
                      <a:r>
                        <a:rPr lang="en-US" sz="1600" u="none" strike="noStrike" dirty="0">
                          <a:effectLst/>
                        </a:rPr>
                        <a:t>Page 3</a:t>
                      </a:r>
                      <a:endParaRPr lang="en-US" sz="1600" b="0" i="0" u="none" strike="noStrike" dirty="0">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Work 30% Complete</a:t>
                      </a:r>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a:effectLst/>
                        </a:rPr>
                        <a:t>Money Spent = </a:t>
                      </a:r>
                      <a:r>
                        <a:rPr lang="en-US" sz="1600" b="1" u="none" strike="noStrike" dirty="0">
                          <a:effectLst/>
                        </a:rPr>
                        <a:t>2500</a:t>
                      </a:r>
                      <a:endParaRPr lang="en-US" sz="1600" b="1" i="0" u="none" strike="noStrike" dirty="0">
                        <a:solidFill>
                          <a:srgbClr val="FF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844280"/>
                  </a:ext>
                </a:extLst>
              </a:tr>
              <a:tr h="506015">
                <a:tc>
                  <a:txBody>
                    <a:bodyPr/>
                    <a:lstStyle/>
                    <a:p>
                      <a:pPr algn="l" fontAlgn="t"/>
                      <a:r>
                        <a:rPr lang="en-US" sz="1600" u="none" strike="noStrike">
                          <a:effectLst/>
                        </a:rPr>
                        <a:t>Page 4</a:t>
                      </a:r>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t"/>
                      <a:endParaRPr lang="en-US" sz="1600" b="0" i="0" u="none" strike="noStrike" dirty="0">
                        <a:solidFill>
                          <a:srgbClr val="000000"/>
                        </a:solidFill>
                        <a:effectLst/>
                        <a:latin typeface="Calibri" panose="020F0502020204030204" pitchFamily="34" charset="0"/>
                      </a:endParaRPr>
                    </a:p>
                  </a:txBody>
                  <a:tcPr marL="9525" marR="9525" marT="9525"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65357396"/>
                  </a:ext>
                </a:extLst>
              </a:tr>
            </a:tbl>
          </a:graphicData>
        </a:graphic>
      </p:graphicFrame>
      <p:graphicFrame>
        <p:nvGraphicFramePr>
          <p:cNvPr id="6" name="Table 5"/>
          <p:cNvGraphicFramePr>
            <a:graphicFrameLocks noGrp="1"/>
          </p:cNvGraphicFramePr>
          <p:nvPr/>
        </p:nvGraphicFramePr>
        <p:xfrm>
          <a:off x="6934200" y="2057400"/>
          <a:ext cx="3581400" cy="4038600"/>
        </p:xfrm>
        <a:graphic>
          <a:graphicData uri="http://schemas.openxmlformats.org/drawingml/2006/table">
            <a:tbl>
              <a:tblPr bandCol="1">
                <a:tableStyleId>{9DCAF9ED-07DC-4A11-8D7F-57B35C25682E}</a:tableStyleId>
              </a:tblPr>
              <a:tblGrid>
                <a:gridCol w="1193800">
                  <a:extLst>
                    <a:ext uri="{9D8B030D-6E8A-4147-A177-3AD203B41FA5}">
                      <a16:colId xmlns:a16="http://schemas.microsoft.com/office/drawing/2014/main" val="4197648807"/>
                    </a:ext>
                  </a:extLst>
                </a:gridCol>
                <a:gridCol w="682169">
                  <a:extLst>
                    <a:ext uri="{9D8B030D-6E8A-4147-A177-3AD203B41FA5}">
                      <a16:colId xmlns:a16="http://schemas.microsoft.com/office/drawing/2014/main" val="2468845425"/>
                    </a:ext>
                  </a:extLst>
                </a:gridCol>
                <a:gridCol w="1705431">
                  <a:extLst>
                    <a:ext uri="{9D8B030D-6E8A-4147-A177-3AD203B41FA5}">
                      <a16:colId xmlns:a16="http://schemas.microsoft.com/office/drawing/2014/main" val="2320172551"/>
                    </a:ext>
                  </a:extLst>
                </a:gridCol>
              </a:tblGrid>
              <a:tr h="1314415">
                <a:tc>
                  <a:txBody>
                    <a:bodyPr/>
                    <a:lstStyle/>
                    <a:p>
                      <a:pPr algn="l" fontAlgn="t"/>
                      <a:r>
                        <a:rPr lang="en-US" sz="1600" b="1" u="none" strike="noStrike" dirty="0">
                          <a:solidFill>
                            <a:schemeClr val="accent3"/>
                          </a:solidFill>
                          <a:effectLst/>
                        </a:rPr>
                        <a:t>Actual Cost: What</a:t>
                      </a:r>
                      <a:r>
                        <a:rPr lang="en-US" sz="1600" b="1" u="none" strike="noStrike" baseline="0" dirty="0">
                          <a:solidFill>
                            <a:schemeClr val="accent3"/>
                          </a:solidFill>
                          <a:effectLst/>
                        </a:rPr>
                        <a:t> i</a:t>
                      </a:r>
                      <a:r>
                        <a:rPr lang="en-US" sz="1600" b="1" u="none" strike="noStrike" dirty="0">
                          <a:solidFill>
                            <a:schemeClr val="accent3"/>
                          </a:solidFill>
                          <a:effectLst/>
                        </a:rPr>
                        <a:t>s the amount spent?</a:t>
                      </a:r>
                      <a:endParaRPr lang="en-US" sz="1600" b="1"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accent3"/>
                          </a:solidFill>
                          <a:effectLst/>
                        </a:rPr>
                        <a:t>6500</a:t>
                      </a:r>
                      <a:endParaRPr lang="en-US" sz="1600" b="0"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tx1"/>
                          </a:solidFill>
                          <a:effectLst/>
                        </a:rPr>
                        <a:t>=1000+3000 +2500</a:t>
                      </a:r>
                    </a:p>
                    <a:p>
                      <a:pPr algn="r" fontAlgn="t"/>
                      <a:endParaRPr lang="en-US" sz="1600" b="0" i="0" u="none" strike="noStrike" dirty="0">
                        <a:solidFill>
                          <a:schemeClr val="tx1"/>
                        </a:solidFill>
                        <a:effectLst/>
                        <a:latin typeface="Times New Roman" panose="02020603050405020304" pitchFamily="18" charset="0"/>
                      </a:endParaRPr>
                    </a:p>
                  </a:txBody>
                  <a:tcPr marL="9525" marR="9525" marT="9525" marB="0"/>
                </a:tc>
                <a:extLst>
                  <a:ext uri="{0D108BD9-81ED-4DB2-BD59-A6C34878D82A}">
                    <a16:rowId xmlns:a16="http://schemas.microsoft.com/office/drawing/2014/main" val="2588927354"/>
                  </a:ext>
                </a:extLst>
              </a:tr>
              <a:tr h="1381851">
                <a:tc>
                  <a:txBody>
                    <a:bodyPr/>
                    <a:lstStyle/>
                    <a:p>
                      <a:pPr algn="l" fontAlgn="t"/>
                      <a:r>
                        <a:rPr lang="en-US" sz="1600" b="1" u="none" strike="noStrike" dirty="0">
                          <a:solidFill>
                            <a:schemeClr val="accent3"/>
                          </a:solidFill>
                          <a:effectLst/>
                        </a:rPr>
                        <a:t>What is the percent of work completed?</a:t>
                      </a:r>
                      <a:endParaRPr lang="en-US" sz="1600" b="1"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accent3"/>
                          </a:solidFill>
                          <a:effectLst/>
                        </a:rPr>
                        <a:t>57.50%</a:t>
                      </a:r>
                      <a:endParaRPr lang="en-US" sz="1600" b="0"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tx1"/>
                          </a:solidFill>
                          <a:effectLst/>
                        </a:rPr>
                        <a:t>1+1+</a:t>
                      </a:r>
                      <a:r>
                        <a:rPr lang="en-US" sz="1600" u="none" strike="noStrike" baseline="0" dirty="0">
                          <a:solidFill>
                            <a:schemeClr val="tx1"/>
                          </a:solidFill>
                          <a:effectLst/>
                        </a:rPr>
                        <a:t> (1*0.3) = 2.3</a:t>
                      </a:r>
                      <a:endParaRPr lang="en-US" sz="1600" b="0" i="0" u="none" strike="noStrike" baseline="0" dirty="0">
                        <a:solidFill>
                          <a:schemeClr val="tx1"/>
                        </a:solidFill>
                        <a:effectLst/>
                        <a:latin typeface="Times New Roman" panose="02020603050405020304" pitchFamily="18" charset="0"/>
                      </a:endParaRPr>
                    </a:p>
                    <a:p>
                      <a:pPr algn="r" fontAlgn="t"/>
                      <a:r>
                        <a:rPr lang="en-US" sz="1600" b="0" i="0" u="none" strike="noStrike" baseline="0" dirty="0">
                          <a:solidFill>
                            <a:schemeClr val="tx1"/>
                          </a:solidFill>
                          <a:effectLst/>
                          <a:latin typeface="Times New Roman" panose="02020603050405020304" pitchFamily="18" charset="0"/>
                        </a:rPr>
                        <a:t>=2.3/4</a:t>
                      </a:r>
                    </a:p>
                    <a:p>
                      <a:pPr algn="r" fontAlgn="t"/>
                      <a:endParaRPr lang="en-US" sz="1600" u="none" strike="noStrike" baseline="0" dirty="0">
                        <a:solidFill>
                          <a:schemeClr val="tx1"/>
                        </a:solidFill>
                        <a:effectLst/>
                      </a:endParaRPr>
                    </a:p>
                  </a:txBody>
                  <a:tcPr marL="9525" marR="9525" marT="9525" marB="0"/>
                </a:tc>
                <a:extLst>
                  <a:ext uri="{0D108BD9-81ED-4DB2-BD59-A6C34878D82A}">
                    <a16:rowId xmlns:a16="http://schemas.microsoft.com/office/drawing/2014/main" val="1162460908"/>
                  </a:ext>
                </a:extLst>
              </a:tr>
              <a:tr h="1342334">
                <a:tc>
                  <a:txBody>
                    <a:bodyPr/>
                    <a:lstStyle/>
                    <a:p>
                      <a:pPr algn="l" fontAlgn="t"/>
                      <a:r>
                        <a:rPr lang="en-US" sz="1600" b="1" u="none" strike="noStrike" dirty="0">
                          <a:solidFill>
                            <a:schemeClr val="accent3"/>
                          </a:solidFill>
                          <a:effectLst/>
                        </a:rPr>
                        <a:t>What is the percent of time completed?</a:t>
                      </a:r>
                    </a:p>
                    <a:p>
                      <a:pPr algn="l" fontAlgn="t"/>
                      <a:endParaRPr lang="en-US" sz="1600" b="1"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accent3"/>
                          </a:solidFill>
                          <a:effectLst/>
                        </a:rPr>
                        <a:t>75.00%</a:t>
                      </a:r>
                      <a:endParaRPr lang="en-US" sz="1600" b="0" i="0" u="none" strike="noStrike" dirty="0">
                        <a:solidFill>
                          <a:schemeClr val="accent3"/>
                        </a:solidFill>
                        <a:effectLst/>
                        <a:latin typeface="Times New Roman" panose="02020603050405020304" pitchFamily="18" charset="0"/>
                      </a:endParaRPr>
                    </a:p>
                  </a:txBody>
                  <a:tcPr marL="9525" marR="9525" marT="9525" marB="0"/>
                </a:tc>
                <a:tc>
                  <a:txBody>
                    <a:bodyPr/>
                    <a:lstStyle/>
                    <a:p>
                      <a:pPr algn="r" fontAlgn="t"/>
                      <a:r>
                        <a:rPr lang="en-US" sz="1600" u="none" strike="noStrike" dirty="0">
                          <a:solidFill>
                            <a:schemeClr val="tx1"/>
                          </a:solidFill>
                          <a:effectLst/>
                        </a:rPr>
                        <a:t>= ¾ *100</a:t>
                      </a:r>
                    </a:p>
                    <a:p>
                      <a:pPr algn="r" fontAlgn="t"/>
                      <a:endParaRPr lang="en-US" sz="1600" b="0" i="0" u="none" strike="noStrike" dirty="0">
                        <a:solidFill>
                          <a:schemeClr val="tx1"/>
                        </a:solidFill>
                        <a:effectLst/>
                        <a:latin typeface="Times New Roman" panose="02020603050405020304" pitchFamily="18" charset="0"/>
                      </a:endParaRPr>
                    </a:p>
                  </a:txBody>
                  <a:tcPr marL="9525" marR="9525" marT="9525" marB="0"/>
                </a:tc>
                <a:extLst>
                  <a:ext uri="{0D108BD9-81ED-4DB2-BD59-A6C34878D82A}">
                    <a16:rowId xmlns:a16="http://schemas.microsoft.com/office/drawing/2014/main" val="3162995124"/>
                  </a:ext>
                </a:extLst>
              </a:tr>
            </a:tbl>
          </a:graphicData>
        </a:graphic>
      </p:graphicFrame>
    </p:spTree>
    <p:extLst>
      <p:ext uri="{BB962C8B-B14F-4D97-AF65-F5344CB8AC3E}">
        <p14:creationId xmlns:p14="http://schemas.microsoft.com/office/powerpoint/2010/main" val="35589509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Variances</a:t>
            </a:r>
          </a:p>
        </p:txBody>
      </p:sp>
      <p:sp>
        <p:nvSpPr>
          <p:cNvPr id="3" name="Content Placeholder 2"/>
          <p:cNvSpPr>
            <a:spLocks noGrp="1"/>
          </p:cNvSpPr>
          <p:nvPr>
            <p:ph idx="1"/>
          </p:nvPr>
        </p:nvSpPr>
        <p:spPr/>
        <p:txBody>
          <a:bodyPr/>
          <a:lstStyle/>
          <a:p>
            <a:r>
              <a:rPr lang="en-US" b="1" dirty="0"/>
              <a:t>Schedule</a:t>
            </a:r>
            <a:r>
              <a:rPr lang="en-US" dirty="0"/>
              <a:t> </a:t>
            </a:r>
            <a:r>
              <a:rPr lang="en-US" b="1" dirty="0"/>
              <a:t>variance</a:t>
            </a:r>
            <a:r>
              <a:rPr lang="en-US" dirty="0"/>
              <a:t> – the cost comparison of what has been earned with what was budgeted.  </a:t>
            </a:r>
          </a:p>
          <a:p>
            <a:r>
              <a:rPr lang="en-US" dirty="0"/>
              <a:t>The amount by which the project is </a:t>
            </a:r>
            <a:r>
              <a:rPr lang="en-US" b="1" dirty="0"/>
              <a:t>ahead or behind the planned </a:t>
            </a:r>
            <a:r>
              <a:rPr lang="en-US" dirty="0"/>
              <a:t>delivery date, at a given point in time, expressed as the difference between the earned value and the planned value</a:t>
            </a:r>
          </a:p>
          <a:p>
            <a:r>
              <a:rPr lang="en-US" b="1" dirty="0"/>
              <a:t>Cost</a:t>
            </a:r>
            <a:r>
              <a:rPr lang="en-US" dirty="0"/>
              <a:t> </a:t>
            </a:r>
            <a:r>
              <a:rPr lang="en-US" b="1" dirty="0"/>
              <a:t>variance</a:t>
            </a:r>
            <a:r>
              <a:rPr lang="en-US" dirty="0"/>
              <a:t> – the cost comparison of what has been </a:t>
            </a:r>
            <a:r>
              <a:rPr lang="en-US" b="1" dirty="0"/>
              <a:t>earned</a:t>
            </a:r>
            <a:r>
              <a:rPr lang="en-US" dirty="0"/>
              <a:t> with what has been </a:t>
            </a:r>
            <a:r>
              <a:rPr lang="en-US" b="1" dirty="0"/>
              <a:t>spent</a:t>
            </a:r>
            <a:r>
              <a:rPr lang="en-US" dirty="0"/>
              <a:t>:</a:t>
            </a:r>
          </a:p>
          <a:p>
            <a:r>
              <a:rPr lang="en-US" dirty="0"/>
              <a:t>The amount of budget </a:t>
            </a:r>
            <a:r>
              <a:rPr lang="en-US" b="1" dirty="0">
                <a:solidFill>
                  <a:schemeClr val="tx1"/>
                </a:solidFill>
              </a:rPr>
              <a:t>deficit or surplus </a:t>
            </a:r>
            <a:r>
              <a:rPr lang="en-US" dirty="0"/>
              <a:t>at a given point in time, expressed as the difference between the earned value and the actual cost.</a:t>
            </a:r>
          </a:p>
        </p:txBody>
      </p:sp>
    </p:spTree>
    <p:extLst>
      <p:ext uri="{BB962C8B-B14F-4D97-AF65-F5344CB8AC3E}">
        <p14:creationId xmlns:p14="http://schemas.microsoft.com/office/powerpoint/2010/main" val="150315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1" y="286606"/>
            <a:ext cx="8000999" cy="551595"/>
          </a:xfrm>
        </p:spPr>
        <p:txBody>
          <a:bodyPr>
            <a:noAutofit/>
          </a:bodyPr>
          <a:lstStyle/>
          <a:p>
            <a:r>
              <a:rPr lang="en-US" sz="3200" dirty="0"/>
              <a:t>Skills of a Project Manager</a:t>
            </a:r>
          </a:p>
        </p:txBody>
      </p:sp>
      <p:graphicFrame>
        <p:nvGraphicFramePr>
          <p:cNvPr id="4" name="Content Placeholder 3"/>
          <p:cNvGraphicFramePr>
            <a:graphicFrameLocks noGrp="1"/>
          </p:cNvGraphicFramePr>
          <p:nvPr>
            <p:ph idx="1"/>
          </p:nvPr>
        </p:nvGraphicFramePr>
        <p:xfrm>
          <a:off x="1600201" y="990600"/>
          <a:ext cx="8839199"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04778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Earned Value Formulas</a:t>
            </a:r>
          </a:p>
        </p:txBody>
      </p:sp>
      <p:pic>
        <p:nvPicPr>
          <p:cNvPr id="4" name="Picture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1" y="1981200"/>
            <a:ext cx="8271899" cy="332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3973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179926"/>
            <a:ext cx="6339840" cy="582075"/>
          </a:xfrm>
        </p:spPr>
        <p:txBody>
          <a:bodyPr>
            <a:noAutofit/>
          </a:bodyPr>
          <a:lstStyle/>
          <a:p>
            <a:r>
              <a:rPr lang="en-US" sz="3200" dirty="0"/>
              <a:t>Variances</a:t>
            </a:r>
          </a:p>
        </p:txBody>
      </p:sp>
      <p:graphicFrame>
        <p:nvGraphicFramePr>
          <p:cNvPr id="12" name="Object 11"/>
          <p:cNvGraphicFramePr>
            <a:graphicFrameLocks noChangeAspect="1"/>
          </p:cNvGraphicFramePr>
          <p:nvPr/>
        </p:nvGraphicFramePr>
        <p:xfrm>
          <a:off x="2313381" y="3124200"/>
          <a:ext cx="7257815" cy="3505200"/>
        </p:xfrm>
        <a:graphic>
          <a:graphicData uri="http://schemas.openxmlformats.org/presentationml/2006/ole">
            <mc:AlternateContent xmlns:mc="http://schemas.openxmlformats.org/markup-compatibility/2006">
              <mc:Choice xmlns:v="urn:schemas-microsoft-com:vml" Requires="v">
                <p:oleObj spid="_x0000_s1027" name="Document" r:id="rId4" imgW="5940848" imgH="3294036" progId="Word.Document.12">
                  <p:embed/>
                </p:oleObj>
              </mc:Choice>
              <mc:Fallback>
                <p:oleObj name="Document" r:id="rId4" imgW="5940848" imgH="3294036" progId="Word.Document.12">
                  <p:embed/>
                  <p:pic>
                    <p:nvPicPr>
                      <p:cNvPr id="12" name="Object 11"/>
                      <p:cNvPicPr/>
                      <p:nvPr/>
                    </p:nvPicPr>
                    <p:blipFill>
                      <a:blip r:embed="rId5"/>
                      <a:stretch>
                        <a:fillRect/>
                      </a:stretch>
                    </p:blipFill>
                    <p:spPr>
                      <a:xfrm>
                        <a:off x="2313381" y="3124200"/>
                        <a:ext cx="7257815" cy="3505200"/>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2313381" y="782612"/>
          <a:ext cx="7333817" cy="2493988"/>
        </p:xfrm>
        <a:graphic>
          <a:graphicData uri="http://schemas.openxmlformats.org/presentationml/2006/ole">
            <mc:AlternateContent xmlns:mc="http://schemas.openxmlformats.org/markup-compatibility/2006">
              <mc:Choice xmlns:v="urn:schemas-microsoft-com:vml" Requires="v">
                <p:oleObj spid="_x0000_s1028" name="Document" r:id="rId6" imgW="5940848" imgH="2388780" progId="Word.Document.12">
                  <p:embed/>
                </p:oleObj>
              </mc:Choice>
              <mc:Fallback>
                <p:oleObj name="Document" r:id="rId6" imgW="5940848" imgH="2388780" progId="Word.Document.12">
                  <p:embed/>
                  <p:pic>
                    <p:nvPicPr>
                      <p:cNvPr id="13" name="Object 12"/>
                      <p:cNvPicPr/>
                      <p:nvPr/>
                    </p:nvPicPr>
                    <p:blipFill>
                      <a:blip r:embed="rId7"/>
                      <a:stretch>
                        <a:fillRect/>
                      </a:stretch>
                    </p:blipFill>
                    <p:spPr>
                      <a:xfrm>
                        <a:off x="2313381" y="782612"/>
                        <a:ext cx="7333817" cy="2493988"/>
                      </a:xfrm>
                      <a:prstGeom prst="rect">
                        <a:avLst/>
                      </a:prstGeom>
                    </p:spPr>
                  </p:pic>
                </p:oleObj>
              </mc:Fallback>
            </mc:AlternateContent>
          </a:graphicData>
        </a:graphic>
      </p:graphicFrame>
    </p:spTree>
    <p:extLst>
      <p:ext uri="{BB962C8B-B14F-4D97-AF65-F5344CB8AC3E}">
        <p14:creationId xmlns:p14="http://schemas.microsoft.com/office/powerpoint/2010/main" val="208013848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Indices or Ratios</a:t>
            </a:r>
          </a:p>
        </p:txBody>
      </p:sp>
      <p:sp>
        <p:nvSpPr>
          <p:cNvPr id="9" name="TextBox 8"/>
          <p:cNvSpPr txBox="1"/>
          <p:nvPr/>
        </p:nvSpPr>
        <p:spPr>
          <a:xfrm>
            <a:off x="2534109" y="3787782"/>
            <a:ext cx="7673340" cy="646331"/>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Interpretation</a:t>
            </a:r>
          </a:p>
          <a:p>
            <a:endParaRPr lang="en-US" dirty="0">
              <a:ln w="0"/>
              <a:solidFill>
                <a:schemeClr val="accent1"/>
              </a:solidFill>
              <a:effectLst>
                <a:outerShdw blurRad="38100" dist="25400" dir="5400000" algn="ctr" rotWithShape="0">
                  <a:srgbClr val="6E747A">
                    <a:alpha val="43000"/>
                  </a:srgbClr>
                </a:outerShdw>
              </a:effectLst>
            </a:endParaRPr>
          </a:p>
        </p:txBody>
      </p:sp>
      <p:graphicFrame>
        <p:nvGraphicFramePr>
          <p:cNvPr id="3" name="Object 2"/>
          <p:cNvGraphicFramePr>
            <a:graphicFrameLocks noChangeAspect="1"/>
          </p:cNvGraphicFramePr>
          <p:nvPr/>
        </p:nvGraphicFramePr>
        <p:xfrm>
          <a:off x="2534110" y="1981200"/>
          <a:ext cx="7169501" cy="1778006"/>
        </p:xfrm>
        <a:graphic>
          <a:graphicData uri="http://schemas.openxmlformats.org/presentationml/2006/ole">
            <mc:AlternateContent xmlns:mc="http://schemas.openxmlformats.org/markup-compatibility/2006">
              <mc:Choice xmlns:v="urn:schemas-microsoft-com:vml" Requires="v">
                <p:oleObj spid="_x0000_s2050" name="Document" r:id="rId4" imgW="5940848" imgH="1472708" progId="Word.Document.12">
                  <p:embed/>
                </p:oleObj>
              </mc:Choice>
              <mc:Fallback>
                <p:oleObj name="Document" r:id="rId4" imgW="5940848" imgH="1472708" progId="Word.Document.12">
                  <p:embed/>
                  <p:pic>
                    <p:nvPicPr>
                      <p:cNvPr id="3" name="Object 2"/>
                      <p:cNvPicPr/>
                      <p:nvPr/>
                    </p:nvPicPr>
                    <p:blipFill>
                      <a:blip r:embed="rId5"/>
                      <a:stretch>
                        <a:fillRect/>
                      </a:stretch>
                    </p:blipFill>
                    <p:spPr>
                      <a:xfrm>
                        <a:off x="2534110" y="1981200"/>
                        <a:ext cx="7169501" cy="1778006"/>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2534109" y="4114801"/>
            <a:ext cx="7664097" cy="2085747"/>
          </a:xfrm>
          <a:prstGeom prst="rect">
            <a:avLst/>
          </a:prstGeom>
        </p:spPr>
      </p:pic>
    </p:spTree>
    <p:extLst>
      <p:ext uri="{BB962C8B-B14F-4D97-AF65-F5344CB8AC3E}">
        <p14:creationId xmlns:p14="http://schemas.microsoft.com/office/powerpoint/2010/main" val="21217095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8305800" cy="1066800"/>
          </a:xfrm>
        </p:spPr>
        <p:txBody>
          <a:bodyPr>
            <a:normAutofit fontScale="90000"/>
          </a:bodyPr>
          <a:lstStyle/>
          <a:p>
            <a:r>
              <a:rPr lang="en-US" b="1" dirty="0"/>
              <a:t>Quick Quiz</a:t>
            </a:r>
            <a:br>
              <a:rPr lang="en-US" b="1" dirty="0"/>
            </a:br>
            <a:r>
              <a:rPr lang="en-US" b="1" dirty="0"/>
              <a:t>EV Activity after Week1</a:t>
            </a:r>
          </a:p>
        </p:txBody>
      </p:sp>
      <p:pic>
        <p:nvPicPr>
          <p:cNvPr id="4" name="Picture 7" descr="Tbl07-04.bmp"/>
          <p:cNvPicPr>
            <a:picLocks noGrp="1" noChangeAspect="1"/>
          </p:cNvPicPr>
          <p:nvPr>
            <p:ph idx="1"/>
          </p:nvPr>
        </p:nvPicPr>
        <p:blipFill>
          <a:blip r:embed="rId2">
            <a:extLst>
              <a:ext uri="{28A0092B-C50C-407E-A947-70E740481C1C}">
                <a14:useLocalDpi xmlns:a14="http://schemas.microsoft.com/office/drawing/2010/main" val="0"/>
              </a:ext>
            </a:extLst>
          </a:blip>
          <a:srcRect t="7692"/>
          <a:stretch>
            <a:fillRect/>
          </a:stretch>
        </p:blipFill>
        <p:spPr bwMode="auto">
          <a:xfrm>
            <a:off x="2209800" y="2133601"/>
            <a:ext cx="7607720" cy="269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209800" y="3429000"/>
            <a:ext cx="5562600" cy="137160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extBox 2"/>
          <p:cNvSpPr txBox="1"/>
          <p:nvPr/>
        </p:nvSpPr>
        <p:spPr>
          <a:xfrm>
            <a:off x="2209800" y="5410200"/>
            <a:ext cx="8077200" cy="1077218"/>
          </a:xfrm>
          <a:prstGeom prst="rect">
            <a:avLst/>
          </a:prstGeom>
          <a:noFill/>
        </p:spPr>
        <p:txBody>
          <a:bodyPr wrap="square" rtlCol="0">
            <a:spAutoFit/>
          </a:bodyPr>
          <a:lstStyle/>
          <a:p>
            <a:r>
              <a:rPr lang="en-US" sz="3200" dirty="0"/>
              <a:t>Consider the Variances and Performance Indices.  What can you conclude? </a:t>
            </a:r>
          </a:p>
        </p:txBody>
      </p:sp>
    </p:spTree>
    <p:extLst>
      <p:ext uri="{BB962C8B-B14F-4D97-AF65-F5344CB8AC3E}">
        <p14:creationId xmlns:p14="http://schemas.microsoft.com/office/powerpoint/2010/main" val="9783592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Activity1- Quiz on Nearpod</a:t>
            </a:r>
          </a:p>
        </p:txBody>
      </p:sp>
      <p:sp>
        <p:nvSpPr>
          <p:cNvPr id="3" name="Text Placeholder 2"/>
          <p:cNvSpPr>
            <a:spLocks noGrp="1"/>
          </p:cNvSpPr>
          <p:nvPr>
            <p:ph type="body" idx="1"/>
          </p:nvPr>
        </p:nvSpPr>
        <p:spPr/>
        <p:txBody>
          <a:bodyPr/>
          <a:lstStyle/>
          <a:p>
            <a:r>
              <a:rPr lang="en-US" dirty="0"/>
              <a:t>Earned value analysis - terms</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494</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316223187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CPI and SPI</a:t>
            </a:r>
          </a:p>
        </p:txBody>
      </p:sp>
      <p:sp>
        <p:nvSpPr>
          <p:cNvPr id="2" name="Content Placeholder 1"/>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00201"/>
            <a:ext cx="6858000" cy="473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29858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981200" y="1905001"/>
            <a:ext cx="8077200" cy="3962400"/>
          </a:xfrm>
        </p:spPr>
        <p:txBody>
          <a:bodyPr>
            <a:noAutofit/>
          </a:bodyPr>
          <a:lstStyle/>
          <a:p>
            <a:pPr marL="234950" indent="-234950">
              <a:spcAft>
                <a:spcPts val="1200"/>
              </a:spcAft>
              <a:buFont typeface="Wingdings" panose="05000000000000000000" pitchFamily="2" charset="2"/>
              <a:buChar char="Ø"/>
            </a:pPr>
            <a:r>
              <a:rPr lang="en-US" altLang="en-US" dirty="0">
                <a:solidFill>
                  <a:srgbClr val="FF0000"/>
                </a:solidFill>
              </a:rPr>
              <a:t>Negative numbers </a:t>
            </a:r>
            <a:r>
              <a:rPr lang="en-US" altLang="en-US" dirty="0"/>
              <a:t>for </a:t>
            </a:r>
            <a:r>
              <a:rPr lang="en-US" altLang="en-US" dirty="0">
                <a:solidFill>
                  <a:srgbClr val="00B050"/>
                </a:solidFill>
              </a:rPr>
              <a:t>cost and schedule variance </a:t>
            </a:r>
            <a:r>
              <a:rPr lang="en-US" altLang="en-US" dirty="0"/>
              <a:t>indicate problems in those areas.</a:t>
            </a:r>
          </a:p>
          <a:p>
            <a:pPr marL="234950" indent="-234950">
              <a:spcAft>
                <a:spcPts val="1200"/>
              </a:spcAft>
              <a:buFont typeface="Wingdings" panose="05000000000000000000" pitchFamily="2" charset="2"/>
              <a:buChar char="Ø"/>
            </a:pPr>
            <a:r>
              <a:rPr lang="en-US" altLang="en-US" dirty="0">
                <a:solidFill>
                  <a:srgbClr val="00B050"/>
                </a:solidFill>
              </a:rPr>
              <a:t>CPI and SPI </a:t>
            </a:r>
            <a:r>
              <a:rPr lang="en-US" altLang="en-US" dirty="0">
                <a:solidFill>
                  <a:srgbClr val="FF0000"/>
                </a:solidFill>
              </a:rPr>
              <a:t>less than 1</a:t>
            </a:r>
            <a:r>
              <a:rPr lang="en-US" altLang="en-US" dirty="0"/>
              <a:t> indicate problems.</a:t>
            </a:r>
          </a:p>
          <a:p>
            <a:pPr marL="234950" indent="-234950">
              <a:spcAft>
                <a:spcPts val="1200"/>
              </a:spcAft>
              <a:buFont typeface="Wingdings" panose="05000000000000000000" pitchFamily="2" charset="2"/>
              <a:buChar char="Ø"/>
            </a:pPr>
            <a:r>
              <a:rPr lang="en-US" altLang="en-US" dirty="0"/>
              <a:t>Problems mean the project is costing more than planned (over budget) or taking longer than planned (behind schedule).</a:t>
            </a:r>
          </a:p>
          <a:p>
            <a:pPr marL="234950" indent="-234950">
              <a:spcAft>
                <a:spcPts val="1200"/>
              </a:spcAft>
              <a:buFont typeface="Wingdings" panose="05000000000000000000" pitchFamily="2" charset="2"/>
              <a:buChar char="Ø"/>
            </a:pPr>
            <a:r>
              <a:rPr lang="en-US" altLang="en-US" dirty="0"/>
              <a:t>The CPI can be used to calculate the </a:t>
            </a:r>
            <a:r>
              <a:rPr lang="en-US" altLang="en-US" b="1" dirty="0"/>
              <a:t>estimate at completion</a:t>
            </a:r>
            <a:r>
              <a:rPr lang="en-US" altLang="en-US" dirty="0"/>
              <a:t> (EAC)—an estimate of what it will cost to complete the project based on performance to date. The </a:t>
            </a:r>
            <a:r>
              <a:rPr lang="en-US" altLang="en-US" b="1" dirty="0"/>
              <a:t>budget at completion </a:t>
            </a:r>
            <a:r>
              <a:rPr lang="en-US" altLang="en-US" dirty="0"/>
              <a:t>(BAC) is the original total budget for the project.</a:t>
            </a:r>
          </a:p>
        </p:txBody>
      </p:sp>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Interpretation of EV Numbers</a:t>
            </a:r>
          </a:p>
        </p:txBody>
      </p:sp>
    </p:spTree>
    <p:extLst>
      <p:ext uri="{BB962C8B-B14F-4D97-AF65-F5344CB8AC3E}">
        <p14:creationId xmlns:p14="http://schemas.microsoft.com/office/powerpoint/2010/main" val="311374767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 Project Progress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00569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04801"/>
            <a:ext cx="7543800" cy="1450757"/>
          </a:xfrm>
        </p:spPr>
        <p:txBody>
          <a:bodyPr/>
          <a:lstStyle/>
          <a:p>
            <a:r>
              <a:rPr lang="en-US" dirty="0"/>
              <a:t>Forecasting: EAC, VAC, ETC or Estimate Time to Complete</a:t>
            </a:r>
          </a:p>
        </p:txBody>
      </p:sp>
      <p:graphicFrame>
        <p:nvGraphicFramePr>
          <p:cNvPr id="5" name="Object 4"/>
          <p:cNvGraphicFramePr>
            <a:graphicFrameLocks noChangeAspect="1"/>
          </p:cNvGraphicFramePr>
          <p:nvPr/>
        </p:nvGraphicFramePr>
        <p:xfrm>
          <a:off x="2503576" y="1904881"/>
          <a:ext cx="7554824" cy="2511545"/>
        </p:xfrm>
        <a:graphic>
          <a:graphicData uri="http://schemas.openxmlformats.org/presentationml/2006/ole">
            <mc:AlternateContent xmlns:mc="http://schemas.openxmlformats.org/markup-compatibility/2006">
              <mc:Choice xmlns:v="urn:schemas-microsoft-com:vml" Requires="v">
                <p:oleObj spid="_x0000_s3074" name="Document" r:id="rId3" imgW="5940848" imgH="1975628" progId="Word.Document.12">
                  <p:embed/>
                </p:oleObj>
              </mc:Choice>
              <mc:Fallback>
                <p:oleObj name="Document" r:id="rId3" imgW="5940848" imgH="1975628" progId="Word.Document.12">
                  <p:embed/>
                  <p:pic>
                    <p:nvPicPr>
                      <p:cNvPr id="5" name="Object 4"/>
                      <p:cNvPicPr/>
                      <p:nvPr/>
                    </p:nvPicPr>
                    <p:blipFill>
                      <a:blip r:embed="rId4"/>
                      <a:stretch>
                        <a:fillRect/>
                      </a:stretch>
                    </p:blipFill>
                    <p:spPr>
                      <a:xfrm>
                        <a:off x="2503576" y="1904881"/>
                        <a:ext cx="7554824" cy="2511545"/>
                      </a:xfrm>
                      <a:prstGeom prst="rect">
                        <a:avLst/>
                      </a:prstGeom>
                    </p:spPr>
                  </p:pic>
                </p:oleObj>
              </mc:Fallback>
            </mc:AlternateContent>
          </a:graphicData>
        </a:graphic>
      </p:graphicFrame>
    </p:spTree>
    <p:extLst>
      <p:ext uri="{BB962C8B-B14F-4D97-AF65-F5344CB8AC3E}">
        <p14:creationId xmlns:p14="http://schemas.microsoft.com/office/powerpoint/2010/main" val="7555084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EVA Example1 CV, CPI</a:t>
            </a:r>
          </a:p>
        </p:txBody>
      </p:sp>
      <p:sp>
        <p:nvSpPr>
          <p:cNvPr id="4" name="Content Placeholder 3"/>
          <p:cNvSpPr>
            <a:spLocks noGrp="1"/>
          </p:cNvSpPr>
          <p:nvPr>
            <p:ph idx="1"/>
          </p:nvPr>
        </p:nvSpPr>
        <p:spPr>
          <a:xfrm>
            <a:off x="2346960" y="1845734"/>
            <a:ext cx="7543801" cy="4326466"/>
          </a:xfrm>
        </p:spPr>
        <p:txBody>
          <a:bodyPr>
            <a:normAutofit fontScale="85000" lnSpcReduction="20000"/>
          </a:bodyPr>
          <a:lstStyle/>
          <a:p>
            <a:r>
              <a:rPr lang="en-US" dirty="0"/>
              <a:t>PV = AED 42,000</a:t>
            </a:r>
          </a:p>
          <a:p>
            <a:r>
              <a:rPr lang="en-US" dirty="0"/>
              <a:t>EV = AED 38,000</a:t>
            </a:r>
          </a:p>
          <a:p>
            <a:r>
              <a:rPr lang="en-US" dirty="0"/>
              <a:t>AC = AED 48,000</a:t>
            </a:r>
          </a:p>
          <a:p>
            <a:endParaRPr lang="en-US" dirty="0"/>
          </a:p>
          <a:p>
            <a:r>
              <a:rPr lang="en-US" dirty="0"/>
              <a:t>CV = EV – AC</a:t>
            </a:r>
          </a:p>
          <a:p>
            <a:r>
              <a:rPr lang="en-US" dirty="0"/>
              <a:t>     = AED 38,000 – AED 48,000 = </a:t>
            </a:r>
            <a:r>
              <a:rPr lang="en-US" dirty="0">
                <a:solidFill>
                  <a:srgbClr val="FF0000"/>
                </a:solidFill>
              </a:rPr>
              <a:t>- AED 10,000</a:t>
            </a:r>
          </a:p>
          <a:p>
            <a:endParaRPr lang="en-US" dirty="0"/>
          </a:p>
          <a:p>
            <a:r>
              <a:rPr lang="en-US" dirty="0"/>
              <a:t>CPI = EV/AC</a:t>
            </a:r>
          </a:p>
          <a:p>
            <a:r>
              <a:rPr lang="en-US" dirty="0"/>
              <a:t>     = AED38,000/ AED48,000 = </a:t>
            </a:r>
            <a:r>
              <a:rPr lang="en-US" dirty="0">
                <a:solidFill>
                  <a:srgbClr val="FF0000"/>
                </a:solidFill>
              </a:rPr>
              <a:t>79%</a:t>
            </a:r>
            <a:r>
              <a:rPr lang="en-US" dirty="0"/>
              <a:t> (Less than 1.0, over planned Cost)</a:t>
            </a:r>
          </a:p>
          <a:p>
            <a:r>
              <a:rPr lang="en-US" dirty="0"/>
              <a:t>This means that for each AED1.00 spent, a work worth of AED0.79 was actually completed.</a:t>
            </a:r>
          </a:p>
        </p:txBody>
      </p:sp>
    </p:spTree>
    <p:extLst>
      <p:ext uri="{BB962C8B-B14F-4D97-AF65-F5344CB8AC3E}">
        <p14:creationId xmlns:p14="http://schemas.microsoft.com/office/powerpoint/2010/main" val="387627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6"/>
            <a:ext cx="2313633" cy="1660073"/>
          </a:xfrm>
        </p:spPr>
        <p:txBody>
          <a:bodyPr>
            <a:normAutofit/>
          </a:bodyPr>
          <a:lstStyle/>
          <a:p>
            <a:r>
              <a:rPr lang="en-US" sz="3100" spc="-5">
                <a:solidFill>
                  <a:srgbClr val="FFFFFF"/>
                </a:solidFill>
                <a:latin typeface="Trebuchet MS"/>
                <a:cs typeface="Trebuchet MS"/>
              </a:rPr>
              <a:t>Foundation Elements </a:t>
            </a:r>
          </a:p>
        </p:txBody>
      </p:sp>
      <p:sp>
        <p:nvSpPr>
          <p:cNvPr id="3" name="Content Placeholder 2"/>
          <p:cNvSpPr>
            <a:spLocks noGrp="1"/>
          </p:cNvSpPr>
          <p:nvPr>
            <p:ph idx="1"/>
          </p:nvPr>
        </p:nvSpPr>
        <p:spPr>
          <a:xfrm>
            <a:off x="1893278" y="2653801"/>
            <a:ext cx="2414116" cy="3335519"/>
          </a:xfrm>
        </p:spPr>
        <p:txBody>
          <a:bodyPr vert="horz" lIns="0" tIns="45720" rIns="0" bIns="45720" rtlCol="0" anchor="t">
            <a:normAutofit/>
          </a:bodyPr>
          <a:lstStyle/>
          <a:p>
            <a:pPr marL="0" indent="0">
              <a:spcBef>
                <a:spcPts val="600"/>
              </a:spcBef>
              <a:spcAft>
                <a:spcPts val="600"/>
              </a:spcAft>
              <a:buNone/>
            </a:pPr>
            <a:r>
              <a:rPr lang="en-US" altLang="en-US" sz="1300" b="1" dirty="0">
                <a:solidFill>
                  <a:srgbClr val="FFFFFF"/>
                </a:solidFill>
              </a:rPr>
              <a:t>Projects drive change and create business value: </a:t>
            </a:r>
            <a:endParaRPr lang="en-US" sz="1300" dirty="0">
              <a:solidFill>
                <a:srgbClr val="FFFFFF"/>
              </a:solidFill>
            </a:endParaRPr>
          </a:p>
          <a:p>
            <a:pPr marL="285750" indent="-285750">
              <a:spcBef>
                <a:spcPts val="600"/>
              </a:spcBef>
              <a:spcAft>
                <a:spcPts val="600"/>
              </a:spcAft>
              <a:buFont typeface="Wingdings" panose="020F0502020204030204" pitchFamily="34" charset="0"/>
              <a:buChar char="§"/>
            </a:pPr>
            <a:r>
              <a:rPr lang="en-US" altLang="en-US" sz="1300" b="1" dirty="0">
                <a:solidFill>
                  <a:srgbClr val="FFFFFF"/>
                </a:solidFill>
              </a:rPr>
              <a:t>Organizations move from current state to future state by implementing projects.  </a:t>
            </a:r>
            <a:endParaRPr lang="en-US" sz="1300">
              <a:solidFill>
                <a:srgbClr val="FFFFFF"/>
              </a:solidFill>
            </a:endParaRPr>
          </a:p>
          <a:p>
            <a:pPr marL="285750" indent="-285750">
              <a:spcBef>
                <a:spcPts val="600"/>
              </a:spcBef>
              <a:spcAft>
                <a:spcPts val="600"/>
              </a:spcAft>
              <a:buFont typeface="Wingdings" panose="020F0502020204030204" pitchFamily="34" charset="0"/>
              <a:buChar char="§"/>
            </a:pPr>
            <a:r>
              <a:rPr lang="en-US" altLang="en-US" sz="1300" b="1" dirty="0">
                <a:solidFill>
                  <a:srgbClr val="FFFFFF"/>
                </a:solidFill>
              </a:rPr>
              <a:t>Time is used up and business value is achieved</a:t>
            </a:r>
            <a:endParaRPr lang="en-US" sz="1300">
              <a:solidFill>
                <a:srgbClr val="FFFFFF"/>
              </a:solidFill>
            </a:endParaRPr>
          </a:p>
          <a:p>
            <a:pPr marL="0" indent="0">
              <a:spcBef>
                <a:spcPts val="600"/>
              </a:spcBef>
              <a:spcAft>
                <a:spcPts val="600"/>
              </a:spcAft>
              <a:buNone/>
            </a:pPr>
            <a:endParaRPr lang="en-US" sz="1300" spc="-10">
              <a:solidFill>
                <a:srgbClr val="FFFFFF"/>
              </a:solidFill>
              <a:latin typeface="+mj-lt"/>
              <a:cs typeface="Arial"/>
            </a:endParaRPr>
          </a:p>
        </p:txBody>
      </p:sp>
      <p:pic>
        <p:nvPicPr>
          <p:cNvPr id="6" name="Picture 5"/>
          <p:cNvPicPr>
            <a:picLocks noChangeAspect="1"/>
          </p:cNvPicPr>
          <p:nvPr/>
        </p:nvPicPr>
        <p:blipFill rotWithShape="1">
          <a:blip r:embed="rId3"/>
          <a:srcRect l="14332" r="15740" b="-1"/>
          <a:stretch/>
        </p:blipFill>
        <p:spPr>
          <a:xfrm>
            <a:off x="1893278" y="617220"/>
            <a:ext cx="5098562" cy="5577840"/>
          </a:xfrm>
          <a:prstGeom prst="rect">
            <a:avLst/>
          </a:prstGeom>
        </p:spPr>
      </p:pic>
      <p:sp>
        <p:nvSpPr>
          <p:cNvPr id="5" name="TextBox 4"/>
          <p:cNvSpPr txBox="1"/>
          <p:nvPr/>
        </p:nvSpPr>
        <p:spPr>
          <a:xfrm>
            <a:off x="1524000" y="6400800"/>
            <a:ext cx="9144000" cy="477054"/>
          </a:xfrm>
          <a:prstGeom prst="rect">
            <a:avLst/>
          </a:prstGeom>
          <a:noFill/>
        </p:spPr>
        <p:txBody>
          <a:bodyPr wrap="square" rtlCol="0">
            <a:spAutoFit/>
          </a:bodyPr>
          <a:lstStyle/>
          <a:p>
            <a:pPr>
              <a:spcAft>
                <a:spcPts val="600"/>
              </a:spcAft>
            </a:pPr>
            <a:r>
              <a:rPr lang="en-US" sz="1000" dirty="0">
                <a:solidFill>
                  <a:schemeClr val="bg1"/>
                </a:solidFill>
              </a:rPr>
              <a:t>The PMI Registered Education Provider logo is a registered mark of the Project Management Institute, Inc. </a:t>
            </a:r>
            <a:endParaRPr lang="en-US" sz="1000">
              <a:solidFill>
                <a:schemeClr val="bg1"/>
              </a:solidFill>
            </a:endParaRPr>
          </a:p>
          <a:p>
            <a:pPr>
              <a:spcAft>
                <a:spcPts val="600"/>
              </a:spcAft>
            </a:pPr>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6. </a:t>
            </a:r>
            <a:endParaRPr lang="en-US" sz="1000">
              <a:solidFill>
                <a:schemeClr val="bg1"/>
              </a:solidFill>
            </a:endParaRPr>
          </a:p>
        </p:txBody>
      </p:sp>
    </p:spTree>
    <p:extLst>
      <p:ext uri="{BB962C8B-B14F-4D97-AF65-F5344CB8AC3E}">
        <p14:creationId xmlns:p14="http://schemas.microsoft.com/office/powerpoint/2010/main" val="1968117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rebuchet MS" panose="020B0603020202020204" pitchFamily="34" charset="0"/>
              </a:rPr>
              <a:t>Performing Integration</a:t>
            </a:r>
          </a:p>
        </p:txBody>
      </p:sp>
      <p:sp>
        <p:nvSpPr>
          <p:cNvPr id="3" name="Content Placeholder 2"/>
          <p:cNvSpPr>
            <a:spLocks noGrp="1"/>
          </p:cNvSpPr>
          <p:nvPr>
            <p:ph idx="1"/>
          </p:nvPr>
        </p:nvSpPr>
        <p:spPr/>
        <p:txBody>
          <a:bodyPr>
            <a:normAutofit/>
          </a:bodyPr>
          <a:lstStyle/>
          <a:p>
            <a:r>
              <a:rPr lang="en-US" dirty="0"/>
              <a:t>The project manager is responsible about performing </a:t>
            </a:r>
            <a:r>
              <a:rPr lang="en-US" b="1" dirty="0"/>
              <a:t>integration</a:t>
            </a:r>
            <a:r>
              <a:rPr lang="en-US" dirty="0"/>
              <a:t> on the project processes</a:t>
            </a:r>
          </a:p>
          <a:p>
            <a:r>
              <a:rPr lang="en-US" dirty="0"/>
              <a:t>Integration is an important and critical skill for project managers, integration is done in two ways</a:t>
            </a:r>
          </a:p>
          <a:p>
            <a:endParaRPr lang="en-US" dirty="0"/>
          </a:p>
          <a:p>
            <a:pPr lvl="1" indent="-342900">
              <a:buFont typeface="+mj-lt"/>
              <a:buAutoNum type="arabicPeriod"/>
            </a:pPr>
            <a:r>
              <a:rPr lang="en-US" sz="2000" dirty="0"/>
              <a:t>Working with the project sponsor to ensure that they meet requirements and map the project with the organization strategies.</a:t>
            </a:r>
          </a:p>
          <a:p>
            <a:pPr lvl="1" indent="-342900">
              <a:buFont typeface="+mj-lt"/>
              <a:buAutoNum type="arabicPeriod"/>
            </a:pPr>
            <a:r>
              <a:rPr lang="en-US" sz="2000" dirty="0"/>
              <a:t>Working with the project team to ensure that the project is running effectively and that it is delivered on time and within budget.</a:t>
            </a:r>
          </a:p>
          <a:p>
            <a:pPr lvl="1" indent="-342900">
              <a:buFont typeface="+mj-lt"/>
              <a:buAutoNum type="arabicPeriod"/>
            </a:pPr>
            <a:endParaRPr lang="en-US" sz="1600" dirty="0"/>
          </a:p>
          <a:p>
            <a:endParaRPr lang="en-US" sz="1600" dirty="0"/>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70405887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EVA Example1 – SV, SVI</a:t>
            </a:r>
          </a:p>
        </p:txBody>
      </p:sp>
      <p:sp>
        <p:nvSpPr>
          <p:cNvPr id="4" name="Content Placeholder 3"/>
          <p:cNvSpPr>
            <a:spLocks noGrp="1"/>
          </p:cNvSpPr>
          <p:nvPr>
            <p:ph idx="1"/>
          </p:nvPr>
        </p:nvSpPr>
        <p:spPr>
          <a:xfrm>
            <a:off x="2346960" y="1845734"/>
            <a:ext cx="7543801" cy="4326466"/>
          </a:xfrm>
        </p:spPr>
        <p:txBody>
          <a:bodyPr>
            <a:normAutofit fontScale="85000" lnSpcReduction="20000"/>
          </a:bodyPr>
          <a:lstStyle/>
          <a:p>
            <a:r>
              <a:rPr lang="en-US" dirty="0"/>
              <a:t>PV = AED 42,000</a:t>
            </a:r>
          </a:p>
          <a:p>
            <a:r>
              <a:rPr lang="en-US" dirty="0"/>
              <a:t>EV = AED 38,000</a:t>
            </a:r>
          </a:p>
          <a:p>
            <a:r>
              <a:rPr lang="en-US" dirty="0"/>
              <a:t>AC = AED 48,000</a:t>
            </a:r>
          </a:p>
          <a:p>
            <a:endParaRPr lang="en-US" dirty="0"/>
          </a:p>
          <a:p>
            <a:r>
              <a:rPr lang="en-US" dirty="0"/>
              <a:t>SV = EV – PV</a:t>
            </a:r>
          </a:p>
          <a:p>
            <a:r>
              <a:rPr lang="en-US" dirty="0"/>
              <a:t>     = AED 38,000 – AED 42,000 = </a:t>
            </a:r>
            <a:r>
              <a:rPr lang="en-US" dirty="0">
                <a:solidFill>
                  <a:srgbClr val="FF0000"/>
                </a:solidFill>
              </a:rPr>
              <a:t>AED -4,000</a:t>
            </a:r>
          </a:p>
          <a:p>
            <a:endParaRPr lang="en-US" dirty="0"/>
          </a:p>
          <a:p>
            <a:r>
              <a:rPr lang="en-US" dirty="0"/>
              <a:t>SPI = EV/PV</a:t>
            </a:r>
          </a:p>
          <a:p>
            <a:r>
              <a:rPr lang="en-US" dirty="0"/>
              <a:t>     = AED38,000/ AED42,000 = </a:t>
            </a:r>
            <a:r>
              <a:rPr lang="en-US" dirty="0">
                <a:solidFill>
                  <a:srgbClr val="FF0000"/>
                </a:solidFill>
              </a:rPr>
              <a:t>90%</a:t>
            </a:r>
            <a:r>
              <a:rPr lang="en-US" dirty="0"/>
              <a:t> (Less than 1.0, Behind Schedule)</a:t>
            </a:r>
          </a:p>
          <a:p>
            <a:r>
              <a:rPr lang="en-US" dirty="0"/>
              <a:t>It also means 90% worth of work was completed for each AED1.00 worth of work that was planned.</a:t>
            </a:r>
          </a:p>
        </p:txBody>
      </p:sp>
    </p:spTree>
    <p:extLst>
      <p:ext uri="{BB962C8B-B14F-4D97-AF65-F5344CB8AC3E}">
        <p14:creationId xmlns:p14="http://schemas.microsoft.com/office/powerpoint/2010/main" val="15200228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2209800" y="609600"/>
            <a:ext cx="8686800" cy="990600"/>
          </a:xfrm>
        </p:spPr>
        <p:txBody>
          <a:bodyPr>
            <a:normAutofit fontScale="90000"/>
          </a:bodyPr>
          <a:lstStyle/>
          <a:p>
            <a:r>
              <a:rPr lang="en-US" b="1" dirty="0"/>
              <a:t>EVA Example1 - Estimate at Completion</a:t>
            </a:r>
          </a:p>
        </p:txBody>
      </p:sp>
      <p:sp>
        <p:nvSpPr>
          <p:cNvPr id="4" name="Content Placeholder 3"/>
          <p:cNvSpPr>
            <a:spLocks noGrp="1"/>
          </p:cNvSpPr>
          <p:nvPr>
            <p:ph idx="1"/>
          </p:nvPr>
        </p:nvSpPr>
        <p:spPr>
          <a:xfrm>
            <a:off x="2346960" y="1845734"/>
            <a:ext cx="7543801" cy="4326466"/>
          </a:xfrm>
        </p:spPr>
        <p:txBody>
          <a:bodyPr>
            <a:normAutofit lnSpcReduction="10000"/>
          </a:bodyPr>
          <a:lstStyle/>
          <a:p>
            <a:r>
              <a:rPr lang="en-US" dirty="0"/>
              <a:t>Management assesses the cost of project at completion, Budget at Completion (BAC).</a:t>
            </a:r>
          </a:p>
          <a:p>
            <a:r>
              <a:rPr lang="en-US" dirty="0"/>
              <a:t>After variance analysis, the estimated cost at completion is calculated, Estimate at Completion (EAC).</a:t>
            </a:r>
          </a:p>
          <a:p>
            <a:r>
              <a:rPr lang="en-US" dirty="0"/>
              <a:t>EAC = BAC/ CPI</a:t>
            </a:r>
          </a:p>
          <a:p>
            <a:r>
              <a:rPr lang="en-US" dirty="0"/>
              <a:t>For Example 1 in the previous two slides, if BAC = AED80,000</a:t>
            </a:r>
          </a:p>
          <a:p>
            <a:r>
              <a:rPr lang="en-US" dirty="0"/>
              <a:t>EAC = AED 80,000 /0.79 = AED 101,265</a:t>
            </a:r>
          </a:p>
          <a:p>
            <a:r>
              <a:rPr lang="en-US" dirty="0"/>
              <a:t>This is a variance in the cost.</a:t>
            </a:r>
          </a:p>
          <a:p>
            <a:endParaRPr lang="en-US" dirty="0"/>
          </a:p>
          <a:p>
            <a:endParaRPr lang="en-US" dirty="0"/>
          </a:p>
        </p:txBody>
      </p:sp>
    </p:spTree>
    <p:extLst>
      <p:ext uri="{BB962C8B-B14F-4D97-AF65-F5344CB8AC3E}">
        <p14:creationId xmlns:p14="http://schemas.microsoft.com/office/powerpoint/2010/main" val="272313488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2328486" y="609600"/>
            <a:ext cx="8610600" cy="990600"/>
          </a:xfrm>
        </p:spPr>
        <p:txBody>
          <a:bodyPr>
            <a:normAutofit fontScale="90000"/>
          </a:bodyPr>
          <a:lstStyle/>
          <a:p>
            <a:r>
              <a:rPr lang="en-US" b="1" dirty="0"/>
              <a:t>EVA Example1 - Variance at Completion</a:t>
            </a:r>
          </a:p>
        </p:txBody>
      </p:sp>
      <p:sp>
        <p:nvSpPr>
          <p:cNvPr id="4" name="Content Placeholder 3"/>
          <p:cNvSpPr>
            <a:spLocks noGrp="1"/>
          </p:cNvSpPr>
          <p:nvPr>
            <p:ph idx="1"/>
          </p:nvPr>
        </p:nvSpPr>
        <p:spPr>
          <a:xfrm>
            <a:off x="2346960" y="1845734"/>
            <a:ext cx="7543801" cy="4326466"/>
          </a:xfrm>
        </p:spPr>
        <p:txBody>
          <a:bodyPr>
            <a:normAutofit fontScale="92500" lnSpcReduction="10000"/>
          </a:bodyPr>
          <a:lstStyle/>
          <a:p>
            <a:r>
              <a:rPr lang="en-US" dirty="0"/>
              <a:t>VAC = BAC – EAC     (BAC = AED80,000)</a:t>
            </a:r>
          </a:p>
          <a:p>
            <a:r>
              <a:rPr lang="en-US" dirty="0"/>
              <a:t>VAC = AED 80,000 – AED101,265</a:t>
            </a:r>
          </a:p>
          <a:p>
            <a:r>
              <a:rPr lang="en-US" dirty="0"/>
              <a:t>VAC = </a:t>
            </a:r>
            <a:r>
              <a:rPr lang="en-US" dirty="0">
                <a:solidFill>
                  <a:srgbClr val="FF0000"/>
                </a:solidFill>
              </a:rPr>
              <a:t>-AED 21,265</a:t>
            </a:r>
            <a:endParaRPr lang="en-US" dirty="0"/>
          </a:p>
          <a:p>
            <a:r>
              <a:rPr lang="en-US" dirty="0"/>
              <a:t>Based on the past performance, project will exceed planned budget by AED21,265.</a:t>
            </a:r>
          </a:p>
          <a:p>
            <a:endParaRPr lang="en-US" dirty="0"/>
          </a:p>
          <a:p>
            <a:r>
              <a:rPr lang="en-US" dirty="0"/>
              <a:t>Estimate to Completion is how much money is needed to complete the project from this stage.</a:t>
            </a:r>
          </a:p>
          <a:p>
            <a:r>
              <a:rPr lang="en-US" dirty="0"/>
              <a:t>ETC = EAC – AC </a:t>
            </a:r>
          </a:p>
          <a:p>
            <a:r>
              <a:rPr lang="en-US" dirty="0"/>
              <a:t>ETC = AED101,265 – AED48,000 = AED53,265</a:t>
            </a:r>
          </a:p>
          <a:p>
            <a:endParaRPr lang="en-US" dirty="0"/>
          </a:p>
          <a:p>
            <a:endParaRPr lang="en-US" dirty="0"/>
          </a:p>
        </p:txBody>
      </p:sp>
    </p:spTree>
    <p:extLst>
      <p:ext uri="{BB962C8B-B14F-4D97-AF65-F5344CB8AC3E}">
        <p14:creationId xmlns:p14="http://schemas.microsoft.com/office/powerpoint/2010/main" val="4923319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To-Complete Performance Index</a:t>
            </a:r>
          </a:p>
        </p:txBody>
      </p:sp>
      <p:sp>
        <p:nvSpPr>
          <p:cNvPr id="4" name="Content Placeholder 3"/>
          <p:cNvSpPr>
            <a:spLocks noGrp="1"/>
          </p:cNvSpPr>
          <p:nvPr>
            <p:ph idx="1"/>
          </p:nvPr>
        </p:nvSpPr>
        <p:spPr>
          <a:xfrm>
            <a:off x="2346960" y="1845734"/>
            <a:ext cx="7543801" cy="4326466"/>
          </a:xfrm>
        </p:spPr>
        <p:txBody>
          <a:bodyPr>
            <a:normAutofit/>
          </a:bodyPr>
          <a:lstStyle/>
          <a:p>
            <a:r>
              <a:rPr lang="en-US" dirty="0"/>
              <a:t>This index helps to answer the question: How well do we need to perform in order to get back on track?</a:t>
            </a:r>
          </a:p>
          <a:p>
            <a:endParaRPr lang="en-US" dirty="0"/>
          </a:p>
          <a:p>
            <a:r>
              <a:rPr lang="en-US" dirty="0"/>
              <a:t>This is the calculated project cost performance that must be achieved on the remaining work to meet a specified goal (BAC or EAC).</a:t>
            </a:r>
          </a:p>
          <a:p>
            <a:endParaRPr lang="en-US" dirty="0"/>
          </a:p>
          <a:p>
            <a:r>
              <a:rPr lang="en-US" sz="1900" dirty="0"/>
              <a:t>TCPI = Work Remaining (BAC-EV) / Funds Remaining (BAC-AC) or (EAC-AC)</a:t>
            </a:r>
          </a:p>
          <a:p>
            <a:endParaRPr lang="en-US" dirty="0"/>
          </a:p>
        </p:txBody>
      </p:sp>
    </p:spTree>
    <p:extLst>
      <p:ext uri="{BB962C8B-B14F-4D97-AF65-F5344CB8AC3E}">
        <p14:creationId xmlns:p14="http://schemas.microsoft.com/office/powerpoint/2010/main" val="135485534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Activity2- Quiz on Nearpod</a:t>
            </a:r>
          </a:p>
        </p:txBody>
      </p:sp>
      <p:sp>
        <p:nvSpPr>
          <p:cNvPr id="3" name="Text Placeholder 2"/>
          <p:cNvSpPr>
            <a:spLocks noGrp="1"/>
          </p:cNvSpPr>
          <p:nvPr>
            <p:ph type="body" idx="1"/>
          </p:nvPr>
        </p:nvSpPr>
        <p:spPr/>
        <p:txBody>
          <a:bodyPr/>
          <a:lstStyle/>
          <a:p>
            <a:r>
              <a:rPr lang="en-US" dirty="0"/>
              <a:t>Earned value analysis - terms</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504</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362387401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Exercise 1</a:t>
            </a:r>
          </a:p>
        </p:txBody>
      </p:sp>
      <p:sp>
        <p:nvSpPr>
          <p:cNvPr id="4" name="Content Placeholder 3"/>
          <p:cNvSpPr>
            <a:spLocks noGrp="1"/>
          </p:cNvSpPr>
          <p:nvPr>
            <p:ph idx="1"/>
          </p:nvPr>
        </p:nvSpPr>
        <p:spPr>
          <a:xfrm>
            <a:off x="2346960" y="1845734"/>
            <a:ext cx="2682241" cy="4326466"/>
          </a:xfrm>
        </p:spPr>
        <p:txBody>
          <a:bodyPr>
            <a:normAutofit fontScale="77500" lnSpcReduction="20000"/>
          </a:bodyPr>
          <a:lstStyle/>
          <a:p>
            <a:r>
              <a:rPr lang="en-US" dirty="0"/>
              <a:t>PV = AED 1,500,000</a:t>
            </a:r>
          </a:p>
          <a:p>
            <a:r>
              <a:rPr lang="en-US" dirty="0"/>
              <a:t>EV = AED 1,500,000</a:t>
            </a:r>
          </a:p>
          <a:p>
            <a:r>
              <a:rPr lang="en-US" dirty="0"/>
              <a:t>AC = AED 1,500,000</a:t>
            </a:r>
          </a:p>
          <a:p>
            <a:endParaRPr lang="en-US" dirty="0"/>
          </a:p>
          <a:p>
            <a:r>
              <a:rPr lang="en-US" dirty="0"/>
              <a:t>Evaluate - How is this project performing in terms of cost and time?</a:t>
            </a:r>
          </a:p>
          <a:p>
            <a:endParaRPr lang="en-US" dirty="0"/>
          </a:p>
          <a:p>
            <a:r>
              <a:rPr lang="en-US" dirty="0"/>
              <a:t>Is there a variance here?  What are SPI and CPI in this case?</a:t>
            </a:r>
          </a:p>
          <a:p>
            <a:endParaRPr lang="en-US" dirty="0"/>
          </a:p>
          <a:p>
            <a:endParaRPr lang="en-US" dirty="0"/>
          </a:p>
        </p:txBody>
      </p:sp>
      <p:pic>
        <p:nvPicPr>
          <p:cNvPr id="2" name="Picture 1"/>
          <p:cNvPicPr>
            <a:picLocks noChangeAspect="1"/>
          </p:cNvPicPr>
          <p:nvPr/>
        </p:nvPicPr>
        <p:blipFill rotWithShape="1">
          <a:blip r:embed="rId2"/>
          <a:srcRect t="27679" b="34152"/>
          <a:stretch/>
        </p:blipFill>
        <p:spPr>
          <a:xfrm>
            <a:off x="5410201" y="1845734"/>
            <a:ext cx="4935557" cy="1447800"/>
          </a:xfrm>
          <a:prstGeom prst="rect">
            <a:avLst/>
          </a:prstGeom>
        </p:spPr>
      </p:pic>
    </p:spTree>
    <p:extLst>
      <p:ext uri="{BB962C8B-B14F-4D97-AF65-F5344CB8AC3E}">
        <p14:creationId xmlns:p14="http://schemas.microsoft.com/office/powerpoint/2010/main" val="10723126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Activity3- Open Ended Question on Nearpod</a:t>
            </a:r>
          </a:p>
        </p:txBody>
      </p:sp>
      <p:sp>
        <p:nvSpPr>
          <p:cNvPr id="3" name="Text Placeholder 2"/>
          <p:cNvSpPr>
            <a:spLocks noGrp="1"/>
          </p:cNvSpPr>
          <p:nvPr>
            <p:ph type="body" idx="1"/>
          </p:nvPr>
        </p:nvSpPr>
        <p:spPr/>
        <p:txBody>
          <a:bodyPr/>
          <a:lstStyle/>
          <a:p>
            <a:r>
              <a:rPr lang="en-US" dirty="0"/>
              <a:t>Earned value analysis – Ex. 1</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506</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38424234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Exercise 2</a:t>
            </a:r>
          </a:p>
        </p:txBody>
      </p:sp>
      <p:sp>
        <p:nvSpPr>
          <p:cNvPr id="4" name="Content Placeholder 3"/>
          <p:cNvSpPr>
            <a:spLocks noGrp="1"/>
          </p:cNvSpPr>
          <p:nvPr>
            <p:ph idx="1"/>
          </p:nvPr>
        </p:nvSpPr>
        <p:spPr>
          <a:xfrm>
            <a:off x="2346960" y="1845734"/>
            <a:ext cx="2606041" cy="4326466"/>
          </a:xfrm>
        </p:spPr>
        <p:txBody>
          <a:bodyPr>
            <a:normAutofit fontScale="62500" lnSpcReduction="20000"/>
          </a:bodyPr>
          <a:lstStyle/>
          <a:p>
            <a:r>
              <a:rPr lang="en-US" dirty="0"/>
              <a:t>PV = AED 1,500,000</a:t>
            </a:r>
          </a:p>
          <a:p>
            <a:r>
              <a:rPr lang="en-US" dirty="0"/>
              <a:t>EV = AED 1,200,000</a:t>
            </a:r>
          </a:p>
          <a:p>
            <a:r>
              <a:rPr lang="en-US" dirty="0"/>
              <a:t>AC = AED 1,800,000</a:t>
            </a:r>
          </a:p>
          <a:p>
            <a:endParaRPr lang="en-US" dirty="0"/>
          </a:p>
          <a:p>
            <a:r>
              <a:rPr lang="en-US" dirty="0"/>
              <a:t>Evaluate how is this project performing in terms of cost and time</a:t>
            </a:r>
          </a:p>
          <a:p>
            <a:r>
              <a:rPr lang="en-US" dirty="0"/>
              <a:t>What are the variances?</a:t>
            </a:r>
          </a:p>
          <a:p>
            <a:r>
              <a:rPr lang="en-US" dirty="0"/>
              <a:t>What do the indices tell you?</a:t>
            </a:r>
          </a:p>
          <a:p>
            <a:r>
              <a:rPr lang="en-US" dirty="0"/>
              <a:t>What can you forecast about the project in terms of time and cost?</a:t>
            </a:r>
          </a:p>
          <a:p>
            <a:endParaRPr lang="en-US" dirty="0"/>
          </a:p>
          <a:p>
            <a:endParaRPr lang="en-US" dirty="0"/>
          </a:p>
          <a:p>
            <a:endParaRPr lang="en-US" dirty="0"/>
          </a:p>
        </p:txBody>
      </p:sp>
      <p:pic>
        <p:nvPicPr>
          <p:cNvPr id="2" name="Picture 1"/>
          <p:cNvPicPr>
            <a:picLocks noChangeAspect="1"/>
          </p:cNvPicPr>
          <p:nvPr/>
        </p:nvPicPr>
        <p:blipFill rotWithShape="1">
          <a:blip r:embed="rId2"/>
          <a:srcRect t="29191"/>
          <a:stretch/>
        </p:blipFill>
        <p:spPr>
          <a:xfrm>
            <a:off x="5304488" y="1873443"/>
            <a:ext cx="5363513" cy="2916382"/>
          </a:xfrm>
          <a:prstGeom prst="rect">
            <a:avLst/>
          </a:prstGeom>
        </p:spPr>
      </p:pic>
    </p:spTree>
    <p:extLst>
      <p:ext uri="{BB962C8B-B14F-4D97-AF65-F5344CB8AC3E}">
        <p14:creationId xmlns:p14="http://schemas.microsoft.com/office/powerpoint/2010/main" val="3272910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a:t>Activity4- Quiz on </a:t>
            </a:r>
            <a:r>
              <a:rPr lang="en-US" sz="6600" dirty="0"/>
              <a:t>Nearpod</a:t>
            </a:r>
          </a:p>
        </p:txBody>
      </p:sp>
      <p:sp>
        <p:nvSpPr>
          <p:cNvPr id="3" name="Text Placeholder 2"/>
          <p:cNvSpPr>
            <a:spLocks noGrp="1"/>
          </p:cNvSpPr>
          <p:nvPr>
            <p:ph type="body" idx="1"/>
          </p:nvPr>
        </p:nvSpPr>
        <p:spPr/>
        <p:txBody>
          <a:bodyPr/>
          <a:lstStyle/>
          <a:p>
            <a:r>
              <a:rPr lang="en-US" dirty="0"/>
              <a:t>Earned value analysis – Ex. 2</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508</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648815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Exercise 3</a:t>
            </a:r>
          </a:p>
        </p:txBody>
      </p:sp>
      <p:sp>
        <p:nvSpPr>
          <p:cNvPr id="4" name="Content Placeholder 3"/>
          <p:cNvSpPr>
            <a:spLocks noGrp="1"/>
          </p:cNvSpPr>
          <p:nvPr>
            <p:ph idx="1"/>
          </p:nvPr>
        </p:nvSpPr>
        <p:spPr>
          <a:xfrm>
            <a:off x="2346960" y="1845734"/>
            <a:ext cx="2758441" cy="4326466"/>
          </a:xfrm>
        </p:spPr>
        <p:txBody>
          <a:bodyPr>
            <a:normAutofit fontScale="62500" lnSpcReduction="20000"/>
          </a:bodyPr>
          <a:lstStyle/>
          <a:p>
            <a:r>
              <a:rPr lang="en-US" dirty="0"/>
              <a:t>PV = AED 1,500,000</a:t>
            </a:r>
          </a:p>
          <a:p>
            <a:r>
              <a:rPr lang="en-US" dirty="0"/>
              <a:t>EV = AED 1,700,000</a:t>
            </a:r>
          </a:p>
          <a:p>
            <a:r>
              <a:rPr lang="en-US" dirty="0"/>
              <a:t>AC = AED 2,000,000</a:t>
            </a:r>
          </a:p>
          <a:p>
            <a:endParaRPr lang="en-US" dirty="0"/>
          </a:p>
          <a:p>
            <a:r>
              <a:rPr lang="en-US" dirty="0"/>
              <a:t>Evaluate how is this project performing in terms of cost and time.</a:t>
            </a:r>
          </a:p>
          <a:p>
            <a:r>
              <a:rPr lang="en-US" dirty="0"/>
              <a:t>What are the variances?</a:t>
            </a:r>
          </a:p>
          <a:p>
            <a:r>
              <a:rPr lang="en-US" dirty="0"/>
              <a:t>What do the indices tell you?</a:t>
            </a:r>
          </a:p>
          <a:p>
            <a:r>
              <a:rPr lang="en-US" dirty="0"/>
              <a:t>What can you forecast about the project in terms of time and cost?</a:t>
            </a:r>
          </a:p>
          <a:p>
            <a:endParaRPr lang="en-US" dirty="0"/>
          </a:p>
          <a:p>
            <a:endParaRPr lang="en-US" dirty="0"/>
          </a:p>
          <a:p>
            <a:endParaRPr lang="en-US" dirty="0"/>
          </a:p>
          <a:p>
            <a:endParaRPr lang="en-US" dirty="0"/>
          </a:p>
        </p:txBody>
      </p:sp>
      <p:pic>
        <p:nvPicPr>
          <p:cNvPr id="5" name="Picture 4"/>
          <p:cNvPicPr>
            <a:picLocks noChangeAspect="1"/>
          </p:cNvPicPr>
          <p:nvPr/>
        </p:nvPicPr>
        <p:blipFill rotWithShape="1">
          <a:blip r:embed="rId2"/>
          <a:srcRect t="29191"/>
          <a:stretch/>
        </p:blipFill>
        <p:spPr>
          <a:xfrm>
            <a:off x="5105401" y="1859589"/>
            <a:ext cx="5363513" cy="2916382"/>
          </a:xfrm>
          <a:prstGeom prst="rect">
            <a:avLst/>
          </a:prstGeom>
        </p:spPr>
      </p:pic>
    </p:spTree>
    <p:extLst>
      <p:ext uri="{BB962C8B-B14F-4D97-AF65-F5344CB8AC3E}">
        <p14:creationId xmlns:p14="http://schemas.microsoft.com/office/powerpoint/2010/main" val="4240604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rebuchet MS" panose="020B0603020202020204" pitchFamily="34" charset="0"/>
              </a:rPr>
              <a:t>The Difference between Leadership and Management</a:t>
            </a:r>
          </a:p>
        </p:txBody>
      </p:sp>
      <p:sp>
        <p:nvSpPr>
          <p:cNvPr id="3" name="Content Placeholder 2"/>
          <p:cNvSpPr>
            <a:spLocks noGrp="1"/>
          </p:cNvSpPr>
          <p:nvPr>
            <p:ph sz="half" idx="1"/>
          </p:nvPr>
        </p:nvSpPr>
        <p:spPr/>
        <p:txBody>
          <a:bodyPr vert="horz" lIns="0" tIns="45720" rIns="0" bIns="45720" rtlCol="0" anchor="t">
            <a:normAutofit/>
          </a:bodyPr>
          <a:lstStyle/>
          <a:p>
            <a:pPr marL="0" indent="0">
              <a:buNone/>
            </a:pPr>
            <a:r>
              <a:rPr lang="en-US" sz="2400" b="1" dirty="0"/>
              <a:t>Management</a:t>
            </a:r>
            <a:endParaRPr lang="en-US" b="1" dirty="0"/>
          </a:p>
          <a:p>
            <a:pPr>
              <a:buFont typeface="Wingdings" panose="020F0502020204030204" pitchFamily="34" charset="0"/>
              <a:buChar char="q"/>
            </a:pPr>
            <a:r>
              <a:rPr lang="en-US" dirty="0"/>
              <a:t>Accomplish near-term goals</a:t>
            </a:r>
          </a:p>
          <a:p>
            <a:pPr>
              <a:buFont typeface="Wingdings" panose="020F0502020204030204" pitchFamily="34" charset="0"/>
              <a:buChar char="q"/>
            </a:pPr>
            <a:r>
              <a:rPr lang="en-US" dirty="0"/>
              <a:t>Directs using positional power</a:t>
            </a:r>
          </a:p>
          <a:p>
            <a:pPr>
              <a:buFont typeface="Wingdings" panose="020F0502020204030204" pitchFamily="34" charset="0"/>
              <a:buChar char="q"/>
            </a:pPr>
            <a:r>
              <a:rPr lang="en-US" dirty="0"/>
              <a:t>Administrate</a:t>
            </a:r>
          </a:p>
          <a:p>
            <a:pPr>
              <a:buFont typeface="Wingdings" panose="020F0502020204030204" pitchFamily="34" charset="0"/>
              <a:buChar char="q"/>
            </a:pPr>
            <a:r>
              <a:rPr lang="en-US" dirty="0"/>
              <a:t>Accepts status quo or the current state</a:t>
            </a:r>
          </a:p>
          <a:p>
            <a:pPr>
              <a:buFont typeface="Wingdings" panose="020F0502020204030204" pitchFamily="34" charset="0"/>
              <a:buChar char="q"/>
            </a:pPr>
            <a:r>
              <a:rPr lang="en-US" dirty="0"/>
              <a:t>Do things right</a:t>
            </a:r>
          </a:p>
        </p:txBody>
      </p:sp>
      <p:sp>
        <p:nvSpPr>
          <p:cNvPr id="4" name="Content Placeholder 3"/>
          <p:cNvSpPr>
            <a:spLocks noGrp="1"/>
          </p:cNvSpPr>
          <p:nvPr>
            <p:ph sz="half" idx="2"/>
          </p:nvPr>
        </p:nvSpPr>
        <p:spPr/>
        <p:txBody>
          <a:bodyPr vert="horz" lIns="0" tIns="45720" rIns="0" bIns="45720" rtlCol="0" anchor="t">
            <a:normAutofit/>
          </a:bodyPr>
          <a:lstStyle/>
          <a:p>
            <a:pPr marL="0" indent="0">
              <a:buNone/>
            </a:pPr>
            <a:r>
              <a:rPr lang="en-US" sz="2400" b="1" dirty="0"/>
              <a:t>Leadership</a:t>
            </a:r>
            <a:endParaRPr lang="en-US" b="1" dirty="0"/>
          </a:p>
          <a:p>
            <a:pPr>
              <a:buFont typeface="Wingdings" panose="020F0502020204030204" pitchFamily="34" charset="0"/>
              <a:buChar char="Ø"/>
            </a:pPr>
            <a:r>
              <a:rPr lang="en-US" dirty="0"/>
              <a:t>Set long-term vision</a:t>
            </a:r>
          </a:p>
          <a:p>
            <a:pPr>
              <a:buFont typeface="Wingdings" panose="020F0502020204030204" pitchFamily="34" charset="0"/>
              <a:buChar char="Ø"/>
            </a:pPr>
            <a:r>
              <a:rPr lang="en-US" dirty="0"/>
              <a:t>Guides and influences</a:t>
            </a:r>
          </a:p>
          <a:p>
            <a:pPr>
              <a:buFont typeface="Wingdings" panose="020F0502020204030204" pitchFamily="34" charset="0"/>
              <a:buChar char="Ø"/>
            </a:pPr>
            <a:r>
              <a:rPr lang="en-US" dirty="0"/>
              <a:t>Innovate</a:t>
            </a:r>
          </a:p>
          <a:p>
            <a:pPr>
              <a:buFont typeface="Wingdings" panose="020F0502020204030204" pitchFamily="34" charset="0"/>
              <a:buChar char="Ø"/>
            </a:pPr>
            <a:r>
              <a:rPr lang="en-US" dirty="0"/>
              <a:t>Challenge status quo or the current state</a:t>
            </a:r>
          </a:p>
          <a:p>
            <a:pPr>
              <a:buFont typeface="Wingdings" panose="020F0502020204030204" pitchFamily="34" charset="0"/>
              <a:buChar char="Ø"/>
            </a:pPr>
            <a:r>
              <a:rPr lang="en-US" dirty="0"/>
              <a:t>Do the right thing</a:t>
            </a:r>
          </a:p>
          <a:p>
            <a:endParaRPr lang="en-US" dirty="0"/>
          </a:p>
        </p:txBody>
      </p:sp>
      <p:sp>
        <p:nvSpPr>
          <p:cNvPr id="5" name="TextBox 4"/>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 Adapted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a:t>
            </a:r>
          </a:p>
        </p:txBody>
      </p:sp>
      <p:pic>
        <p:nvPicPr>
          <p:cNvPr id="8" name="Picture 7"/>
          <p:cNvPicPr>
            <a:picLocks noChangeAspect="1"/>
          </p:cNvPicPr>
          <p:nvPr/>
        </p:nvPicPr>
        <p:blipFill>
          <a:blip r:embed="rId2"/>
          <a:stretch>
            <a:fillRect/>
          </a:stretch>
        </p:blipFill>
        <p:spPr>
          <a:xfrm>
            <a:off x="9702929" y="5922358"/>
            <a:ext cx="965071" cy="402243"/>
          </a:xfrm>
          <a:prstGeom prst="rect">
            <a:avLst/>
          </a:prstGeom>
        </p:spPr>
      </p:pic>
    </p:spTree>
    <p:extLst>
      <p:ext uri="{BB962C8B-B14F-4D97-AF65-F5344CB8AC3E}">
        <p14:creationId xmlns:p14="http://schemas.microsoft.com/office/powerpoint/2010/main" val="150226334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Activity5- Quiz on Nearpod</a:t>
            </a:r>
          </a:p>
        </p:txBody>
      </p:sp>
      <p:sp>
        <p:nvSpPr>
          <p:cNvPr id="3" name="Text Placeholder 2"/>
          <p:cNvSpPr>
            <a:spLocks noGrp="1"/>
          </p:cNvSpPr>
          <p:nvPr>
            <p:ph type="body" idx="1"/>
          </p:nvPr>
        </p:nvSpPr>
        <p:spPr/>
        <p:txBody>
          <a:bodyPr/>
          <a:lstStyle/>
          <a:p>
            <a:r>
              <a:rPr lang="en-US" dirty="0"/>
              <a:t>Earned value analysis – Ex. 3</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510</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297290828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828800" y="533400"/>
            <a:ext cx="9144000" cy="1066800"/>
          </a:xfrm>
        </p:spPr>
        <p:txBody>
          <a:bodyPr>
            <a:normAutofit/>
          </a:bodyPr>
          <a:lstStyle/>
          <a:p>
            <a:r>
              <a:rPr lang="en-US" b="1" dirty="0"/>
              <a:t>Exercise 4</a:t>
            </a:r>
          </a:p>
        </p:txBody>
      </p:sp>
      <p:sp>
        <p:nvSpPr>
          <p:cNvPr id="4" name="Content Placeholder 3"/>
          <p:cNvSpPr>
            <a:spLocks noGrp="1"/>
          </p:cNvSpPr>
          <p:nvPr>
            <p:ph idx="1"/>
          </p:nvPr>
        </p:nvSpPr>
        <p:spPr>
          <a:xfrm>
            <a:off x="2346960" y="1845734"/>
            <a:ext cx="2529841" cy="4326466"/>
          </a:xfrm>
        </p:spPr>
        <p:txBody>
          <a:bodyPr>
            <a:normAutofit fontScale="92500" lnSpcReduction="20000"/>
          </a:bodyPr>
          <a:lstStyle/>
          <a:p>
            <a:r>
              <a:rPr lang="en-US" dirty="0"/>
              <a:t>PV = AED 1,500,000</a:t>
            </a:r>
          </a:p>
          <a:p>
            <a:r>
              <a:rPr lang="en-US" dirty="0"/>
              <a:t>EV = AED 1,700,000</a:t>
            </a:r>
          </a:p>
          <a:p>
            <a:r>
              <a:rPr lang="en-US" dirty="0"/>
              <a:t>AC = AED 1,400,000</a:t>
            </a:r>
          </a:p>
          <a:p>
            <a:endParaRPr lang="en-US" dirty="0"/>
          </a:p>
          <a:p>
            <a:r>
              <a:rPr lang="en-US" dirty="0"/>
              <a:t>Evaluate how is this project performing in terms of cost and time.</a:t>
            </a:r>
          </a:p>
          <a:p>
            <a:endParaRPr lang="en-US" dirty="0"/>
          </a:p>
          <a:p>
            <a:endParaRPr lang="en-US" dirty="0"/>
          </a:p>
          <a:p>
            <a:endParaRPr lang="en-US" dirty="0"/>
          </a:p>
        </p:txBody>
      </p:sp>
      <p:pic>
        <p:nvPicPr>
          <p:cNvPr id="5" name="Picture 4"/>
          <p:cNvPicPr>
            <a:picLocks noChangeAspect="1"/>
          </p:cNvPicPr>
          <p:nvPr/>
        </p:nvPicPr>
        <p:blipFill rotWithShape="1">
          <a:blip r:embed="rId2"/>
          <a:srcRect t="29191"/>
          <a:stretch/>
        </p:blipFill>
        <p:spPr>
          <a:xfrm>
            <a:off x="5029201" y="1873443"/>
            <a:ext cx="5363513" cy="2916382"/>
          </a:xfrm>
          <a:prstGeom prst="rect">
            <a:avLst/>
          </a:prstGeom>
        </p:spPr>
      </p:pic>
    </p:spTree>
    <p:extLst>
      <p:ext uri="{BB962C8B-B14F-4D97-AF65-F5344CB8AC3E}">
        <p14:creationId xmlns:p14="http://schemas.microsoft.com/office/powerpoint/2010/main" val="269409590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Activity6- Quiz on Nearpod</a:t>
            </a:r>
          </a:p>
        </p:txBody>
      </p:sp>
      <p:sp>
        <p:nvSpPr>
          <p:cNvPr id="3" name="Text Placeholder 2"/>
          <p:cNvSpPr>
            <a:spLocks noGrp="1"/>
          </p:cNvSpPr>
          <p:nvPr>
            <p:ph type="body" idx="1"/>
          </p:nvPr>
        </p:nvSpPr>
        <p:spPr/>
        <p:txBody>
          <a:bodyPr/>
          <a:lstStyle/>
          <a:p>
            <a:r>
              <a:rPr lang="en-US" dirty="0"/>
              <a:t>Earned value analysis – Ex. 4</a:t>
            </a:r>
          </a:p>
        </p:txBody>
      </p:sp>
      <p:sp>
        <p:nvSpPr>
          <p:cNvPr id="4" name="Date Placeholder 3"/>
          <p:cNvSpPr>
            <a:spLocks noGrp="1"/>
          </p:cNvSpPr>
          <p:nvPr>
            <p:ph type="dt" sz="half" idx="10"/>
          </p:nvPr>
        </p:nvSpPr>
        <p:spPr/>
        <p:txBody>
          <a:bodyPr/>
          <a:lstStyle/>
          <a:p>
            <a:pPr defTabSz="457200">
              <a:defRPr/>
            </a:pPr>
            <a:fld id="{E1DD4CC1-5787-4AC3-8CEC-519DAE4432CE}" type="datetime1">
              <a:rPr lang="en-US" sz="900">
                <a:solidFill>
                  <a:srgbClr val="FFFFFF"/>
                </a:solidFill>
                <a:latin typeface="Tw Cen MT" panose="020B0602020104020603"/>
              </a:rPr>
              <a:pPr defTabSz="457200">
                <a:defRPr/>
              </a:pPr>
              <a:t>12/13/20</a:t>
            </a:fld>
            <a:endParaRPr lang="en-US" sz="900">
              <a:solidFill>
                <a:srgbClr val="FFFFFF"/>
              </a:solidFill>
              <a:latin typeface="Tw Cen MT" panose="020B0602020104020603"/>
            </a:endParaRPr>
          </a:p>
        </p:txBody>
      </p:sp>
      <p:sp>
        <p:nvSpPr>
          <p:cNvPr id="6" name="Slide Number Placeholder 5"/>
          <p:cNvSpPr>
            <a:spLocks noGrp="1"/>
          </p:cNvSpPr>
          <p:nvPr>
            <p:ph type="sldNum" sz="quarter" idx="12"/>
          </p:nvPr>
        </p:nvSpPr>
        <p:spPr/>
        <p:txBody>
          <a:bodyPr/>
          <a:lstStyle/>
          <a:p>
            <a:pPr marL="25400" defTabSz="457200">
              <a:spcBef>
                <a:spcPts val="35"/>
              </a:spcBef>
              <a:defRPr/>
            </a:pPr>
            <a:fld id="{81D60167-4931-47E6-BA6A-407CBD079E47}" type="slidenum">
              <a:rPr lang="en-US" sz="1050">
                <a:solidFill>
                  <a:srgbClr val="FFFFFF"/>
                </a:solidFill>
                <a:latin typeface="Tw Cen MT" panose="020B0602020104020603"/>
              </a:rPr>
              <a:pPr marL="25400" defTabSz="457200">
                <a:spcBef>
                  <a:spcPts val="35"/>
                </a:spcBef>
                <a:defRPr/>
              </a:pPr>
              <a:t>512</a:t>
            </a:fld>
            <a:endParaRPr lang="en-US" sz="1050" dirty="0">
              <a:solidFill>
                <a:srgbClr val="FFFFFF"/>
              </a:solidFill>
              <a:latin typeface="Tw Cen MT" panose="020B0602020104020603"/>
            </a:endParaRPr>
          </a:p>
        </p:txBody>
      </p:sp>
    </p:spTree>
    <p:extLst>
      <p:ext uri="{BB962C8B-B14F-4D97-AF65-F5344CB8AC3E}">
        <p14:creationId xmlns:p14="http://schemas.microsoft.com/office/powerpoint/2010/main" val="72928173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Earned Value Calculations</a:t>
            </a:r>
            <a:br>
              <a:rPr lang="en-US" dirty="0"/>
            </a:b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6" name="Rectangle 5"/>
          <p:cNvSpPr/>
          <p:nvPr/>
        </p:nvSpPr>
        <p:spPr>
          <a:xfrm>
            <a:off x="1567339" y="6333200"/>
            <a:ext cx="8762999" cy="553998"/>
          </a:xfrm>
          <a:prstGeom prst="rect">
            <a:avLst/>
          </a:prstGeom>
        </p:spPr>
        <p:txBody>
          <a:bodyPr wrap="square">
            <a:spAutoFit/>
          </a:bodyPr>
          <a:lstStyle/>
          <a:p>
            <a:r>
              <a:rPr lang="en-US" sz="1000" dirty="0"/>
              <a:t>The PMI Registered Education Provider logo is a registered mark of the Project Management Institute, Inc. </a:t>
            </a:r>
          </a:p>
          <a:p>
            <a:r>
              <a:rPr lang="en-US" sz="1000" dirty="0"/>
              <a:t>Project Management Institute, A Guide to the Project Management Body of Knowledge, (PMBOK® Guide) – Sixth Edition, Project Management Institute Inc., 2017, Page 267. </a:t>
            </a:r>
          </a:p>
        </p:txBody>
      </p:sp>
      <p:pic>
        <p:nvPicPr>
          <p:cNvPr id="7" name="Picture 6"/>
          <p:cNvPicPr>
            <a:picLocks noChangeAspect="1"/>
          </p:cNvPicPr>
          <p:nvPr/>
        </p:nvPicPr>
        <p:blipFill>
          <a:blip r:embed="rId3"/>
          <a:stretch>
            <a:fillRect/>
          </a:stretch>
        </p:blipFill>
        <p:spPr>
          <a:xfrm>
            <a:off x="1524000" y="990600"/>
            <a:ext cx="9144000" cy="5381624"/>
          </a:xfrm>
          <a:prstGeom prst="rect">
            <a:avLst/>
          </a:prstGeom>
        </p:spPr>
      </p:pic>
    </p:spTree>
    <p:extLst>
      <p:ext uri="{BB962C8B-B14F-4D97-AF65-F5344CB8AC3E}">
        <p14:creationId xmlns:p14="http://schemas.microsoft.com/office/powerpoint/2010/main" val="22808780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Earned Value Calculations</a:t>
            </a:r>
            <a:br>
              <a:rPr lang="en-US" dirty="0"/>
            </a:b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6" name="Rectangle 5"/>
          <p:cNvSpPr/>
          <p:nvPr/>
        </p:nvSpPr>
        <p:spPr>
          <a:xfrm>
            <a:off x="1567339" y="6333200"/>
            <a:ext cx="8762999" cy="553998"/>
          </a:xfrm>
          <a:prstGeom prst="rect">
            <a:avLst/>
          </a:prstGeom>
        </p:spPr>
        <p:txBody>
          <a:bodyPr wrap="square">
            <a:spAutoFit/>
          </a:bodyPr>
          <a:lstStyle/>
          <a:p>
            <a:r>
              <a:rPr lang="en-US" sz="1000" dirty="0"/>
              <a:t>The PMI Registered Education Provider logo is a registered mark of the Project Management Institute, Inc. </a:t>
            </a:r>
          </a:p>
          <a:p>
            <a:r>
              <a:rPr lang="en-US" sz="1000" dirty="0"/>
              <a:t>Project Management Institute, A Guide to the Project Management Body of Knowledge, (PMBOK® Guide) – Sixth Edition, Project Management Institute Inc., 2017, Page 267. </a:t>
            </a:r>
          </a:p>
        </p:txBody>
      </p:sp>
      <p:pic>
        <p:nvPicPr>
          <p:cNvPr id="4" name="Picture 3"/>
          <p:cNvPicPr>
            <a:picLocks noChangeAspect="1"/>
          </p:cNvPicPr>
          <p:nvPr/>
        </p:nvPicPr>
        <p:blipFill>
          <a:blip r:embed="rId3"/>
          <a:stretch>
            <a:fillRect/>
          </a:stretch>
        </p:blipFill>
        <p:spPr>
          <a:xfrm>
            <a:off x="2438400" y="1048590"/>
            <a:ext cx="7543800" cy="5325487"/>
          </a:xfrm>
          <a:prstGeom prst="rect">
            <a:avLst/>
          </a:prstGeom>
        </p:spPr>
      </p:pic>
    </p:spTree>
    <p:extLst>
      <p:ext uri="{BB962C8B-B14F-4D97-AF65-F5344CB8AC3E}">
        <p14:creationId xmlns:p14="http://schemas.microsoft.com/office/powerpoint/2010/main" val="35333884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E3-D25E-4251-9AE1-908A50CD64AA}"/>
              </a:ext>
            </a:extLst>
          </p:cNvPr>
          <p:cNvSpPr>
            <a:spLocks noGrp="1"/>
          </p:cNvSpPr>
          <p:nvPr>
            <p:ph type="title"/>
          </p:nvPr>
        </p:nvSpPr>
        <p:spPr>
          <a:xfrm>
            <a:off x="7596664" y="640080"/>
            <a:ext cx="2744435" cy="2926080"/>
          </a:xfrm>
        </p:spPr>
        <p:txBody>
          <a:bodyPr vert="horz" lIns="91440" tIns="45720" rIns="91440" bIns="45720" rtlCol="0" anchor="b">
            <a:normAutofit/>
          </a:bodyPr>
          <a:lstStyle/>
          <a:p>
            <a:r>
              <a:rPr lang="en-US" sz="3200">
                <a:solidFill>
                  <a:srgbClr val="FFFFFF"/>
                </a:solidFill>
              </a:rPr>
              <a:t>End of Lesson Checklist</a:t>
            </a:r>
          </a:p>
        </p:txBody>
      </p:sp>
      <p:graphicFrame>
        <p:nvGraphicFramePr>
          <p:cNvPr id="5" name="Table 5">
            <a:extLst>
              <a:ext uri="{FF2B5EF4-FFF2-40B4-BE49-F238E27FC236}">
                <a16:creationId xmlns:a16="http://schemas.microsoft.com/office/drawing/2014/main" id="{90C2DDF0-C7EE-4CEE-8DB0-5F14D4E046CA}"/>
              </a:ext>
            </a:extLst>
          </p:cNvPr>
          <p:cNvGraphicFramePr>
            <a:graphicFrameLocks noGrp="1"/>
          </p:cNvGraphicFramePr>
          <p:nvPr/>
        </p:nvGraphicFramePr>
        <p:xfrm>
          <a:off x="2209801" y="1981200"/>
          <a:ext cx="7920741" cy="3934266"/>
        </p:xfrm>
        <a:graphic>
          <a:graphicData uri="http://schemas.openxmlformats.org/drawingml/2006/table">
            <a:tbl>
              <a:tblPr firstRow="1" bandRow="1">
                <a:tableStyleId>{616DA210-FB5B-4158-B5E0-FEB733F419BA}</a:tableStyleId>
              </a:tblPr>
              <a:tblGrid>
                <a:gridCol w="4364107">
                  <a:extLst>
                    <a:ext uri="{9D8B030D-6E8A-4147-A177-3AD203B41FA5}">
                      <a16:colId xmlns:a16="http://schemas.microsoft.com/office/drawing/2014/main" val="846220928"/>
                    </a:ext>
                  </a:extLst>
                </a:gridCol>
                <a:gridCol w="3556634">
                  <a:extLst>
                    <a:ext uri="{9D8B030D-6E8A-4147-A177-3AD203B41FA5}">
                      <a16:colId xmlns:a16="http://schemas.microsoft.com/office/drawing/2014/main" val="499184378"/>
                    </a:ext>
                  </a:extLst>
                </a:gridCol>
              </a:tblGrid>
              <a:tr h="350542">
                <a:tc>
                  <a:txBody>
                    <a:bodyPr/>
                    <a:lstStyle/>
                    <a:p>
                      <a:r>
                        <a:rPr lang="en-US" sz="2500" dirty="0"/>
                        <a:t>Task</a:t>
                      </a:r>
                    </a:p>
                  </a:txBody>
                  <a:tcPr marL="131194" marR="131194" marT="65597" marB="65597"/>
                </a:tc>
                <a:tc>
                  <a:txBody>
                    <a:bodyPr/>
                    <a:lstStyle/>
                    <a:p>
                      <a:r>
                        <a:rPr lang="en-US" sz="2500" dirty="0"/>
                        <a:t>Status</a:t>
                      </a:r>
                    </a:p>
                  </a:txBody>
                  <a:tcPr marL="131194" marR="131194" marT="65597" marB="65597"/>
                </a:tc>
                <a:extLst>
                  <a:ext uri="{0D108BD9-81ED-4DB2-BD59-A6C34878D82A}">
                    <a16:rowId xmlns:a16="http://schemas.microsoft.com/office/drawing/2014/main" val="2814107270"/>
                  </a:ext>
                </a:extLst>
              </a:tr>
              <a:tr h="350542">
                <a:tc>
                  <a:txBody>
                    <a:bodyPr/>
                    <a:lstStyle/>
                    <a:p>
                      <a:pPr lvl="0">
                        <a:buNone/>
                      </a:pPr>
                      <a:r>
                        <a:rPr lang="en-US" sz="2500" dirty="0"/>
                        <a:t>Review slides</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175608349"/>
                  </a:ext>
                </a:extLst>
              </a:tr>
              <a:tr h="872050">
                <a:tc>
                  <a:txBody>
                    <a:bodyPr/>
                    <a:lstStyle/>
                    <a:p>
                      <a:pPr lvl="0">
                        <a:buNone/>
                      </a:pPr>
                      <a:r>
                        <a:rPr lang="en-US" sz="2500" dirty="0"/>
                        <a:t>Complete Independent Learning </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691293923"/>
                  </a:ext>
                </a:extLst>
              </a:tr>
              <a:tr h="872050">
                <a:tc>
                  <a:txBody>
                    <a:bodyPr/>
                    <a:lstStyle/>
                    <a:p>
                      <a:r>
                        <a:rPr lang="en-US" sz="2500" dirty="0"/>
                        <a:t>Complete Self-assessments in </a:t>
                      </a:r>
                      <a:r>
                        <a:rPr lang="en-US" sz="2500" dirty="0" err="1"/>
                        <a:t>BBlearn</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3523945922"/>
                  </a:ext>
                </a:extLst>
              </a:tr>
              <a:tr h="611296">
                <a:tc>
                  <a:txBody>
                    <a:bodyPr/>
                    <a:lstStyle/>
                    <a:p>
                      <a:r>
                        <a:rPr lang="en-US" sz="2500" dirty="0"/>
                        <a:t>Complete Kahoot Quiz</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2695055245"/>
                  </a:ext>
                </a:extLst>
              </a:tr>
              <a:tr h="442057">
                <a:tc>
                  <a:txBody>
                    <a:bodyPr/>
                    <a:lstStyle/>
                    <a:p>
                      <a:pPr lvl="0">
                        <a:buNone/>
                      </a:pPr>
                      <a:r>
                        <a:rPr lang="en-US" sz="2500" dirty="0"/>
                        <a:t>Complete Activity</a:t>
                      </a:r>
                    </a:p>
                  </a:txBody>
                  <a:tcPr marL="131194" marR="131194" marT="65597" marB="65597"/>
                </a:tc>
                <a:tc>
                  <a:txBody>
                    <a:bodyPr/>
                    <a:lstStyle/>
                    <a:p>
                      <a:pPr lvl="0">
                        <a:buNone/>
                      </a:pPr>
                      <a:endParaRPr lang="en-US" sz="2500" dirty="0"/>
                    </a:p>
                  </a:txBody>
                  <a:tcPr marL="131194" marR="131194" marT="65597" marB="65597"/>
                </a:tc>
                <a:extLst>
                  <a:ext uri="{0D108BD9-81ED-4DB2-BD59-A6C34878D82A}">
                    <a16:rowId xmlns:a16="http://schemas.microsoft.com/office/drawing/2014/main" val="443364819"/>
                  </a:ext>
                </a:extLst>
              </a:tr>
            </a:tbl>
          </a:graphicData>
        </a:graphic>
      </p:graphicFrame>
      <p:sp>
        <p:nvSpPr>
          <p:cNvPr id="3" name="Rectangle 2"/>
          <p:cNvSpPr/>
          <p:nvPr/>
        </p:nvSpPr>
        <p:spPr>
          <a:xfrm>
            <a:off x="2362200" y="828193"/>
            <a:ext cx="6438814" cy="923330"/>
          </a:xfrm>
          <a:prstGeom prst="rect">
            <a:avLst/>
          </a:prstGeom>
          <a:noFill/>
        </p:spPr>
        <p:txBody>
          <a:bodyPr wrap="none" lIns="91440" tIns="45720" rIns="91440" bIns="45720">
            <a:spAutoFit/>
          </a:bodyPr>
          <a:lstStyle/>
          <a:p>
            <a:pPr algn="ctr" defTabSz="457200">
              <a:defRPr/>
            </a:pPr>
            <a:r>
              <a:rPr lang="en-US" sz="5400" dirty="0">
                <a:ln w="0"/>
                <a:solidFill>
                  <a:srgbClr val="000000"/>
                </a:solidFill>
                <a:effectLst>
                  <a:outerShdw blurRad="38100" dist="19050" dir="2700000" algn="tl" rotWithShape="0">
                    <a:srgbClr val="000000">
                      <a:alpha val="40000"/>
                    </a:srgbClr>
                  </a:outerShdw>
                </a:effectLst>
                <a:latin typeface="Tw Cen MT" panose="020B0602020104020603"/>
              </a:rPr>
              <a:t>End of Lesson Checklist</a:t>
            </a:r>
          </a:p>
        </p:txBody>
      </p:sp>
    </p:spTree>
    <p:extLst>
      <p:ext uri="{BB962C8B-B14F-4D97-AF65-F5344CB8AC3E}">
        <p14:creationId xmlns:p14="http://schemas.microsoft.com/office/powerpoint/2010/main" val="31926926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7E4B-BB61-1140-9BBF-C8D5883D365F}"/>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F1823458-65AB-8549-AED0-93B7CF47043E}"/>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2849703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rebuchet MS"/>
              </a:rPr>
              <a:t>Self-Evaluation: The education and skills necessary for a Project Manager</a:t>
            </a: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graphicFrame>
        <p:nvGraphicFramePr>
          <p:cNvPr id="5" name="Diagram 5">
            <a:extLst>
              <a:ext uri="{FF2B5EF4-FFF2-40B4-BE49-F238E27FC236}">
                <a16:creationId xmlns:a16="http://schemas.microsoft.com/office/drawing/2014/main" id="{62A292FC-80A0-448E-AD85-5499206B0A47}"/>
              </a:ext>
            </a:extLst>
          </p:cNvPr>
          <p:cNvGraphicFramePr/>
          <p:nvPr/>
        </p:nvGraphicFramePr>
        <p:xfrm>
          <a:off x="2346960" y="1845734"/>
          <a:ext cx="754380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106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E3-D25E-4251-9AE1-908A50CD64AA}"/>
              </a:ext>
            </a:extLst>
          </p:cNvPr>
          <p:cNvSpPr>
            <a:spLocks noGrp="1"/>
          </p:cNvSpPr>
          <p:nvPr>
            <p:ph type="title"/>
          </p:nvPr>
        </p:nvSpPr>
        <p:spPr>
          <a:xfrm>
            <a:off x="7596664" y="640080"/>
            <a:ext cx="2744435" cy="2926080"/>
          </a:xfrm>
        </p:spPr>
        <p:txBody>
          <a:bodyPr vert="horz" lIns="91440" tIns="45720" rIns="91440" bIns="45720" rtlCol="0" anchor="b">
            <a:normAutofit/>
          </a:bodyPr>
          <a:lstStyle/>
          <a:p>
            <a:r>
              <a:rPr lang="en-US" sz="3200">
                <a:solidFill>
                  <a:srgbClr val="FFFFFF"/>
                </a:solidFill>
              </a:rPr>
              <a:t>End of Lesson Checklist</a:t>
            </a:r>
          </a:p>
        </p:txBody>
      </p:sp>
      <p:graphicFrame>
        <p:nvGraphicFramePr>
          <p:cNvPr id="5" name="Table 5">
            <a:extLst>
              <a:ext uri="{FF2B5EF4-FFF2-40B4-BE49-F238E27FC236}">
                <a16:creationId xmlns:a16="http://schemas.microsoft.com/office/drawing/2014/main" id="{90C2DDF0-C7EE-4CEE-8DB0-5F14D4E046CA}"/>
              </a:ext>
            </a:extLst>
          </p:cNvPr>
          <p:cNvGraphicFramePr>
            <a:graphicFrameLocks noGrp="1"/>
          </p:cNvGraphicFramePr>
          <p:nvPr/>
        </p:nvGraphicFramePr>
        <p:xfrm>
          <a:off x="2290059" y="640080"/>
          <a:ext cx="4532383" cy="5392864"/>
        </p:xfrm>
        <a:graphic>
          <a:graphicData uri="http://schemas.openxmlformats.org/drawingml/2006/table">
            <a:tbl>
              <a:tblPr firstRow="1" bandRow="1">
                <a:tableStyleId>{616DA210-FB5B-4158-B5E0-FEB733F419BA}</a:tableStyleId>
              </a:tblPr>
              <a:tblGrid>
                <a:gridCol w="3401488">
                  <a:extLst>
                    <a:ext uri="{9D8B030D-6E8A-4147-A177-3AD203B41FA5}">
                      <a16:colId xmlns:a16="http://schemas.microsoft.com/office/drawing/2014/main" val="846220928"/>
                    </a:ext>
                  </a:extLst>
                </a:gridCol>
                <a:gridCol w="1130895">
                  <a:extLst>
                    <a:ext uri="{9D8B030D-6E8A-4147-A177-3AD203B41FA5}">
                      <a16:colId xmlns:a16="http://schemas.microsoft.com/office/drawing/2014/main" val="499184378"/>
                    </a:ext>
                  </a:extLst>
                </a:gridCol>
              </a:tblGrid>
              <a:tr h="545772">
                <a:tc>
                  <a:txBody>
                    <a:bodyPr/>
                    <a:lstStyle/>
                    <a:p>
                      <a:r>
                        <a:rPr lang="en-US" sz="2500" dirty="0"/>
                        <a:t>Task</a:t>
                      </a:r>
                    </a:p>
                  </a:txBody>
                  <a:tcPr marL="131194" marR="131194" marT="65597" marB="65597"/>
                </a:tc>
                <a:tc>
                  <a:txBody>
                    <a:bodyPr/>
                    <a:lstStyle/>
                    <a:p>
                      <a:r>
                        <a:rPr lang="en-US" sz="2500" dirty="0"/>
                        <a:t>Status</a:t>
                      </a:r>
                    </a:p>
                  </a:txBody>
                  <a:tcPr marL="131194" marR="131194" marT="65597" marB="65597"/>
                </a:tc>
                <a:extLst>
                  <a:ext uri="{0D108BD9-81ED-4DB2-BD59-A6C34878D82A}">
                    <a16:rowId xmlns:a16="http://schemas.microsoft.com/office/drawing/2014/main" val="2814107270"/>
                  </a:ext>
                </a:extLst>
              </a:tr>
              <a:tr h="545772">
                <a:tc>
                  <a:txBody>
                    <a:bodyPr/>
                    <a:lstStyle/>
                    <a:p>
                      <a:pPr lvl="0">
                        <a:buNone/>
                      </a:pPr>
                      <a:r>
                        <a:rPr lang="en-US" sz="2500" dirty="0"/>
                        <a:t>Review slides</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175608349"/>
                  </a:ext>
                </a:extLst>
              </a:tr>
              <a:tr h="1128531">
                <a:tc>
                  <a:txBody>
                    <a:bodyPr/>
                    <a:lstStyle/>
                    <a:p>
                      <a:pPr lvl="0">
                        <a:buNone/>
                      </a:pPr>
                      <a:r>
                        <a:rPr lang="en-US" sz="2500" dirty="0"/>
                        <a:t>Complete Independent Learning </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691293923"/>
                  </a:ext>
                </a:extLst>
              </a:tr>
              <a:tr h="1313509">
                <a:tc>
                  <a:txBody>
                    <a:bodyPr/>
                    <a:lstStyle/>
                    <a:p>
                      <a:r>
                        <a:rPr lang="en-US" sz="2500" dirty="0"/>
                        <a:t>Complete Self-assessments in </a:t>
                      </a:r>
                      <a:r>
                        <a:rPr lang="en-US" sz="2500" dirty="0" err="1"/>
                        <a:t>BBlearn</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3523945922"/>
                  </a:ext>
                </a:extLst>
              </a:tr>
              <a:tr h="929640">
                <a:tc>
                  <a:txBody>
                    <a:bodyPr/>
                    <a:lstStyle/>
                    <a:p>
                      <a:r>
                        <a:rPr lang="en-US" sz="2500" dirty="0"/>
                        <a:t>Complete Kahoot Quiz</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2695055245"/>
                  </a:ext>
                </a:extLst>
              </a:tr>
              <a:tr h="929640">
                <a:tc>
                  <a:txBody>
                    <a:bodyPr/>
                    <a:lstStyle/>
                    <a:p>
                      <a:pPr lvl="0">
                        <a:buNone/>
                      </a:pPr>
                      <a:r>
                        <a:rPr lang="en-US" sz="2500" dirty="0"/>
                        <a:t>Complete Activity</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443364819"/>
                  </a:ext>
                </a:extLst>
              </a:tr>
            </a:tbl>
          </a:graphicData>
        </a:graphic>
      </p:graphicFrame>
    </p:spTree>
    <p:extLst>
      <p:ext uri="{BB962C8B-B14F-4D97-AF65-F5344CB8AC3E}">
        <p14:creationId xmlns:p14="http://schemas.microsoft.com/office/powerpoint/2010/main" val="3365681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C981-99AF-3D44-BF06-302C99AFC62C}"/>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A5B4B1DB-A914-5744-9AA8-5A5B82E18A78}"/>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579207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spcBef>
                <a:spcPts val="1270"/>
              </a:spcBef>
            </a:pPr>
            <a:r>
              <a:rPr lang="en-US" sz="4800" b="1" spc="-25" dirty="0">
                <a:latin typeface="Arial"/>
                <a:cs typeface="Arial"/>
              </a:rPr>
              <a:t>Project Management</a:t>
            </a:r>
            <a:endParaRPr lang="en-US" sz="3600" dirty="0">
              <a:latin typeface="Arial"/>
              <a:cs typeface="Arial"/>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2000" b="1" spc="-35" dirty="0">
                <a:latin typeface="Arial"/>
                <a:cs typeface="Arial"/>
              </a:rPr>
              <a:t>Project management framework</a:t>
            </a:r>
          </a:p>
          <a:p>
            <a:r>
              <a:rPr lang="en-US" sz="2000" b="1" spc="-35" dirty="0">
                <a:latin typeface="Arial"/>
                <a:cs typeface="Arial"/>
              </a:rPr>
              <a:t>Project Environment</a:t>
            </a:r>
            <a:endParaRPr lang="en-US" sz="2000" dirty="0">
              <a:latin typeface="Arial"/>
              <a:cs typeface="Arial"/>
            </a:endParaRPr>
          </a:p>
          <a:p>
            <a:endParaRPr lang="en-US" sz="2000" b="1" spc="-35" dirty="0">
              <a:latin typeface="Arial"/>
              <a:cs typeface="Arial"/>
            </a:endParaRPr>
          </a:p>
          <a:p>
            <a:endParaRPr lang="en-US" dirty="0"/>
          </a:p>
        </p:txBody>
      </p:sp>
      <p:pic>
        <p:nvPicPr>
          <p:cNvPr id="4" name="Picture 3"/>
          <p:cNvPicPr>
            <a:picLocks noChangeAspect="1"/>
          </p:cNvPicPr>
          <p:nvPr/>
        </p:nvPicPr>
        <p:blipFill>
          <a:blip r:embed="rId3"/>
          <a:stretch>
            <a:fillRect/>
          </a:stretch>
        </p:blipFill>
        <p:spPr>
          <a:xfrm>
            <a:off x="8386483" y="5499848"/>
            <a:ext cx="1465341" cy="613175"/>
          </a:xfrm>
          <a:prstGeom prst="rect">
            <a:avLst/>
          </a:prstGeom>
        </p:spPr>
      </p:pic>
      <p:sp>
        <p:nvSpPr>
          <p:cNvPr id="5" name="TextBox 4"/>
          <p:cNvSpPr txBox="1"/>
          <p:nvPr/>
        </p:nvSpPr>
        <p:spPr>
          <a:xfrm>
            <a:off x="1524000" y="6324600"/>
            <a:ext cx="9144000" cy="861774"/>
          </a:xfrm>
          <a:prstGeom prst="rect">
            <a:avLst/>
          </a:prstGeom>
          <a:noFill/>
        </p:spPr>
        <p:txBody>
          <a:bodyPr wrap="square" rtlCol="0">
            <a:spAutoFit/>
          </a:bodyPr>
          <a:lstStyle/>
          <a:p>
            <a:r>
              <a:rPr lang="en-US" sz="1000" dirty="0">
                <a:solidFill>
                  <a:schemeClr val="bg1"/>
                </a:solidFill>
              </a:rPr>
              <a:t>Developed by: Dr. Tina Gates, Updated By Sharmila Siddartha, Reviewed by Melina Silva.</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a:t>
            </a:r>
            <a:r>
              <a:rPr lang="en-US" sz="1000" dirty="0">
                <a:solidFill>
                  <a:schemeClr val="bg1"/>
                </a:solidFill>
              </a:rPr>
              <a:t> Project Management Institute, Inc. 2017</a:t>
            </a:r>
          </a:p>
          <a:p>
            <a:endParaRPr lang="en-US" sz="1000" dirty="0">
              <a:solidFill>
                <a:schemeClr val="bg1"/>
              </a:solidFill>
            </a:endParaRPr>
          </a:p>
        </p:txBody>
      </p:sp>
    </p:spTree>
    <p:extLst>
      <p:ext uri="{BB962C8B-B14F-4D97-AF65-F5344CB8AC3E}">
        <p14:creationId xmlns:p14="http://schemas.microsoft.com/office/powerpoint/2010/main" val="520831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4844375"/>
            <a:ext cx="7543800" cy="1188995"/>
          </a:xfrm>
        </p:spPr>
        <p:txBody>
          <a:bodyPr anchor="ctr">
            <a:normAutofit/>
          </a:bodyPr>
          <a:lstStyle/>
          <a:p>
            <a:pPr algn="ctr"/>
            <a:r>
              <a:rPr lang="en-US" dirty="0"/>
              <a:t>Document Revision Control</a:t>
            </a:r>
            <a:endParaRPr lang="en-US"/>
          </a:p>
        </p:txBody>
      </p:sp>
      <p:graphicFrame>
        <p:nvGraphicFramePr>
          <p:cNvPr id="6" name="Content Placeholder 5"/>
          <p:cNvGraphicFramePr>
            <a:graphicFrameLocks noGrp="1"/>
          </p:cNvGraphicFramePr>
          <p:nvPr>
            <p:ph idx="1"/>
          </p:nvPr>
        </p:nvGraphicFramePr>
        <p:xfrm>
          <a:off x="2133600" y="1141325"/>
          <a:ext cx="7757159" cy="2844578"/>
        </p:xfrm>
        <a:graphic>
          <a:graphicData uri="http://schemas.openxmlformats.org/drawingml/2006/table">
            <a:tbl>
              <a:tblPr firstRow="1" bandRow="1">
                <a:tableStyleId>{F5AB1C69-6EDB-4FF4-983F-18BD219EF322}</a:tableStyleId>
              </a:tblPr>
              <a:tblGrid>
                <a:gridCol w="1345171">
                  <a:extLst>
                    <a:ext uri="{9D8B030D-6E8A-4147-A177-3AD203B41FA5}">
                      <a16:colId xmlns:a16="http://schemas.microsoft.com/office/drawing/2014/main" val="3534627902"/>
                    </a:ext>
                  </a:extLst>
                </a:gridCol>
                <a:gridCol w="1383519">
                  <a:extLst>
                    <a:ext uri="{9D8B030D-6E8A-4147-A177-3AD203B41FA5}">
                      <a16:colId xmlns:a16="http://schemas.microsoft.com/office/drawing/2014/main" val="1673762219"/>
                    </a:ext>
                  </a:extLst>
                </a:gridCol>
                <a:gridCol w="3182496">
                  <a:extLst>
                    <a:ext uri="{9D8B030D-6E8A-4147-A177-3AD203B41FA5}">
                      <a16:colId xmlns:a16="http://schemas.microsoft.com/office/drawing/2014/main" val="3456277364"/>
                    </a:ext>
                  </a:extLst>
                </a:gridCol>
                <a:gridCol w="1845973">
                  <a:extLst>
                    <a:ext uri="{9D8B030D-6E8A-4147-A177-3AD203B41FA5}">
                      <a16:colId xmlns:a16="http://schemas.microsoft.com/office/drawing/2014/main" val="3084869511"/>
                    </a:ext>
                  </a:extLst>
                </a:gridCol>
              </a:tblGrid>
              <a:tr h="525889">
                <a:tc>
                  <a:txBody>
                    <a:bodyPr/>
                    <a:lstStyle/>
                    <a:p>
                      <a:r>
                        <a:rPr lang="en-US" sz="2400" dirty="0"/>
                        <a:t>Version</a:t>
                      </a:r>
                    </a:p>
                  </a:txBody>
                  <a:tcPr marL="119520" marR="119520" marT="59760" marB="59760"/>
                </a:tc>
                <a:tc>
                  <a:txBody>
                    <a:bodyPr/>
                    <a:lstStyle/>
                    <a:p>
                      <a:r>
                        <a:rPr lang="en-US" sz="2400" dirty="0"/>
                        <a:t>Date</a:t>
                      </a:r>
                    </a:p>
                  </a:txBody>
                  <a:tcPr marL="119520" marR="119520" marT="59760" marB="59760"/>
                </a:tc>
                <a:tc>
                  <a:txBody>
                    <a:bodyPr/>
                    <a:lstStyle/>
                    <a:p>
                      <a:r>
                        <a:rPr lang="en-US" sz="2400" dirty="0"/>
                        <a:t>Change</a:t>
                      </a:r>
                      <a:r>
                        <a:rPr lang="en-US" sz="2400" baseline="0" dirty="0"/>
                        <a:t> Description</a:t>
                      </a:r>
                      <a:endParaRPr lang="en-US" sz="2400" dirty="0"/>
                    </a:p>
                  </a:txBody>
                  <a:tcPr marL="119520" marR="119520" marT="59760" marB="59760"/>
                </a:tc>
                <a:tc>
                  <a:txBody>
                    <a:bodyPr/>
                    <a:lstStyle/>
                    <a:p>
                      <a:r>
                        <a:rPr lang="en-US" sz="2400" dirty="0"/>
                        <a:t>Reviewers</a:t>
                      </a:r>
                    </a:p>
                  </a:txBody>
                  <a:tcPr marL="119520" marR="119520" marT="59760" marB="59760"/>
                </a:tc>
                <a:extLst>
                  <a:ext uri="{0D108BD9-81ED-4DB2-BD59-A6C34878D82A}">
                    <a16:rowId xmlns:a16="http://schemas.microsoft.com/office/drawing/2014/main" val="473989179"/>
                  </a:ext>
                </a:extLst>
              </a:tr>
              <a:tr h="2318689">
                <a:tc>
                  <a:txBody>
                    <a:bodyPr/>
                    <a:lstStyle/>
                    <a:p>
                      <a:r>
                        <a:rPr lang="en-US" sz="2400" dirty="0"/>
                        <a:t>1.1</a:t>
                      </a:r>
                    </a:p>
                  </a:txBody>
                  <a:tcPr marL="119520" marR="119520" marT="59760" marB="59760"/>
                </a:tc>
                <a:tc>
                  <a:txBody>
                    <a:bodyPr/>
                    <a:lstStyle/>
                    <a:p>
                      <a:r>
                        <a:rPr lang="en-US" sz="2400" dirty="0"/>
                        <a:t>11-July-2020</a:t>
                      </a:r>
                    </a:p>
                  </a:txBody>
                  <a:tcPr marL="119520" marR="119520" marT="59760" marB="59760"/>
                </a:tc>
                <a:tc>
                  <a:txBody>
                    <a:bodyPr/>
                    <a:lstStyle/>
                    <a:p>
                      <a:r>
                        <a:rPr lang="en-US" sz="2400" dirty="0"/>
                        <a:t>Added</a:t>
                      </a:r>
                      <a:r>
                        <a:rPr lang="en-US" sz="2400" baseline="0" dirty="0"/>
                        <a:t> sections and activities.</a:t>
                      </a:r>
                    </a:p>
                    <a:p>
                      <a:r>
                        <a:rPr lang="en-US" sz="2400" baseline="0" dirty="0"/>
                        <a:t>Improved content </a:t>
                      </a:r>
                    </a:p>
                    <a:p>
                      <a:pPr lvl="0">
                        <a:buNone/>
                      </a:pPr>
                      <a:r>
                        <a:rPr lang="en-US" sz="2400" baseline="0" dirty="0"/>
                        <a:t>Added Summary Slides and Nearpod activities</a:t>
                      </a:r>
                    </a:p>
                  </a:txBody>
                  <a:tcPr marL="119520" marR="119520" marT="59760" marB="59760"/>
                </a:tc>
                <a:tc>
                  <a:txBody>
                    <a:bodyPr/>
                    <a:lstStyle/>
                    <a:p>
                      <a:r>
                        <a:rPr lang="en-US" sz="2400" dirty="0"/>
                        <a:t>Sharmila </a:t>
                      </a:r>
                      <a:r>
                        <a:rPr lang="en-US" sz="2400" dirty="0" err="1"/>
                        <a:t>Siddartha</a:t>
                      </a:r>
                      <a:r>
                        <a:rPr lang="en-US" sz="2400" dirty="0"/>
                        <a:t>, Rula Al </a:t>
                      </a:r>
                      <a:r>
                        <a:rPr lang="en-US" sz="2400" dirty="0" err="1"/>
                        <a:t>Kayyali</a:t>
                      </a:r>
                    </a:p>
                  </a:txBody>
                  <a:tcPr marL="119520" marR="119520" marT="59760" marB="59760"/>
                </a:tc>
                <a:extLst>
                  <a:ext uri="{0D108BD9-81ED-4DB2-BD59-A6C34878D82A}">
                    <a16:rowId xmlns:a16="http://schemas.microsoft.com/office/drawing/2014/main" val="1247173737"/>
                  </a:ext>
                </a:extLst>
              </a:tr>
            </a:tbl>
          </a:graphicData>
        </a:graphic>
      </p:graphicFrame>
    </p:spTree>
    <p:extLst>
      <p:ext uri="{BB962C8B-B14F-4D97-AF65-F5344CB8AC3E}">
        <p14:creationId xmlns:p14="http://schemas.microsoft.com/office/powerpoint/2010/main" val="1857666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vert="horz" lIns="0" tIns="45720" rIns="0" bIns="45720" rtlCol="0" anchor="t">
            <a:normAutofit/>
          </a:bodyPr>
          <a:lstStyle/>
          <a:p>
            <a:pPr marL="12700" indent="0">
              <a:lnSpc>
                <a:spcPct val="100000"/>
              </a:lnSpc>
              <a:spcBef>
                <a:spcPts val="100"/>
              </a:spcBef>
              <a:buClr>
                <a:srgbClr val="775F53"/>
              </a:buClr>
              <a:buSzPct val="58333"/>
              <a:buNone/>
              <a:tabLst>
                <a:tab pos="332740" algn="l"/>
                <a:tab pos="333375" algn="l"/>
              </a:tabLst>
            </a:pPr>
            <a:endParaRPr lang="en-US" dirty="0">
              <a:latin typeface="Arial"/>
              <a:cs typeface="Arial"/>
            </a:endParaRPr>
          </a:p>
          <a:p>
            <a:pPr marL="355600" indent="-342900">
              <a:spcBef>
                <a:spcPts val="1295"/>
              </a:spcBef>
              <a:buClr>
                <a:srgbClr val="775F53"/>
              </a:buClr>
              <a:buSzPct val="58333"/>
              <a:buFont typeface="Wingdings" panose="05000000000000000000" pitchFamily="2" charset="2"/>
              <a:buChar char="Ø"/>
              <a:tabLst>
                <a:tab pos="332740" algn="l"/>
                <a:tab pos="333375" algn="l"/>
              </a:tabLst>
            </a:pPr>
            <a:r>
              <a:rPr lang="en-US" spc="-15" dirty="0">
                <a:latin typeface="Arial"/>
                <a:cs typeface="Arial"/>
              </a:rPr>
              <a:t>Understand the Project Management Framework</a:t>
            </a:r>
          </a:p>
          <a:p>
            <a:pPr marL="355600" indent="-342900">
              <a:spcBef>
                <a:spcPts val="1295"/>
              </a:spcBef>
              <a:buClr>
                <a:srgbClr val="775F53"/>
              </a:buClr>
              <a:buSzPct val="58333"/>
              <a:buFont typeface="Wingdings" panose="05000000000000000000" pitchFamily="2" charset="2"/>
              <a:buChar char="Ø"/>
              <a:tabLst>
                <a:tab pos="332740" algn="l"/>
                <a:tab pos="333375" algn="l"/>
              </a:tabLst>
            </a:pPr>
            <a:r>
              <a:rPr lang="en-US" spc="-15" dirty="0">
                <a:latin typeface="Arial"/>
                <a:cs typeface="Arial"/>
              </a:rPr>
              <a:t>Describe Enterprise Environmental Factors</a:t>
            </a:r>
          </a:p>
          <a:p>
            <a:pPr marL="355600" indent="-342900">
              <a:spcBef>
                <a:spcPts val="1295"/>
              </a:spcBef>
              <a:buClr>
                <a:srgbClr val="775F53"/>
              </a:buClr>
              <a:buSzPct val="58333"/>
              <a:buFont typeface="Wingdings" panose="05000000000000000000" pitchFamily="2" charset="2"/>
              <a:buChar char="Ø"/>
              <a:tabLst>
                <a:tab pos="332740" algn="l"/>
                <a:tab pos="333375" algn="l"/>
              </a:tabLst>
            </a:pPr>
            <a:r>
              <a:rPr lang="en-US" spc="-15" dirty="0">
                <a:latin typeface="Arial"/>
                <a:cs typeface="Arial"/>
              </a:rPr>
              <a:t>Describe Organizational Process Assets</a:t>
            </a:r>
          </a:p>
          <a:p>
            <a:pPr marL="355600" indent="-342900">
              <a:spcBef>
                <a:spcPts val="1295"/>
              </a:spcBef>
              <a:buClr>
                <a:srgbClr val="775F53"/>
              </a:buClr>
              <a:buSzPct val="58333"/>
              <a:buFont typeface="Wingdings" panose="05000000000000000000" pitchFamily="2" charset="2"/>
              <a:buChar char="Ø"/>
              <a:tabLst>
                <a:tab pos="332740" algn="l"/>
                <a:tab pos="333375" algn="l"/>
              </a:tabLst>
            </a:pPr>
            <a:endParaRPr lang="en-US" spc="-15" dirty="0">
              <a:latin typeface="Arial"/>
              <a:cs typeface="Arial"/>
            </a:endParaRPr>
          </a:p>
          <a:p>
            <a:pPr marL="355600" indent="-342900">
              <a:spcBef>
                <a:spcPts val="1295"/>
              </a:spcBef>
              <a:buClr>
                <a:srgbClr val="775F53"/>
              </a:buClr>
              <a:buSzPct val="58333"/>
              <a:buFont typeface="Wingdings" panose="05000000000000000000" pitchFamily="2" charset="2"/>
              <a:buChar char="Ø"/>
              <a:tabLst>
                <a:tab pos="332740" algn="l"/>
                <a:tab pos="333375" algn="l"/>
              </a:tabLst>
            </a:pPr>
            <a:endParaRPr lang="en-US" spc="-15" dirty="0">
              <a:latin typeface="Arial"/>
              <a:cs typeface="Arial"/>
            </a:endParaRPr>
          </a:p>
          <a:p>
            <a:pPr marL="12700" indent="0">
              <a:spcBef>
                <a:spcPts val="1295"/>
              </a:spcBef>
              <a:buClr>
                <a:srgbClr val="775F53"/>
              </a:buClr>
              <a:buSzPct val="58333"/>
              <a:buNone/>
              <a:tabLst>
                <a:tab pos="332740" algn="l"/>
                <a:tab pos="333375" algn="l"/>
              </a:tabLst>
            </a:pPr>
            <a:endParaRPr lang="en-US" spc="-10" dirty="0">
              <a:latin typeface="Arial"/>
              <a:cs typeface="Arial"/>
            </a:endParaRPr>
          </a:p>
        </p:txBody>
      </p:sp>
      <p:sp>
        <p:nvSpPr>
          <p:cNvPr id="4" name="TextBox 3"/>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785781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FRAMEWORK</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470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1361-9096-42DC-89FB-3F4B8DAF5682}"/>
              </a:ext>
            </a:extLst>
          </p:cNvPr>
          <p:cNvSpPr>
            <a:spLocks noGrp="1"/>
          </p:cNvSpPr>
          <p:nvPr>
            <p:ph type="title"/>
          </p:nvPr>
        </p:nvSpPr>
        <p:spPr/>
        <p:txBody>
          <a:bodyPr/>
          <a:lstStyle/>
          <a:p>
            <a:r>
              <a:rPr lang="en-US" dirty="0"/>
              <a:t>PMBOK PM framework***</a:t>
            </a:r>
          </a:p>
        </p:txBody>
      </p:sp>
      <p:sp>
        <p:nvSpPr>
          <p:cNvPr id="3" name="Content Placeholder 2">
            <a:extLst>
              <a:ext uri="{FF2B5EF4-FFF2-40B4-BE49-F238E27FC236}">
                <a16:creationId xmlns:a16="http://schemas.microsoft.com/office/drawing/2014/main" id="{25E80ECD-35D6-41F7-A27F-6F0725636306}"/>
              </a:ext>
            </a:extLst>
          </p:cNvPr>
          <p:cNvSpPr>
            <a:spLocks noGrp="1"/>
          </p:cNvSpPr>
          <p:nvPr>
            <p:ph idx="1"/>
          </p:nvPr>
        </p:nvSpPr>
        <p:spPr>
          <a:xfrm>
            <a:off x="2462758" y="1971676"/>
            <a:ext cx="7633742" cy="3667124"/>
          </a:xfrm>
        </p:spPr>
        <p:txBody>
          <a:bodyPr>
            <a:noAutofit/>
          </a:bodyPr>
          <a:lstStyle/>
          <a:p>
            <a:pPr marL="0" indent="0">
              <a:buNone/>
            </a:pPr>
            <a:r>
              <a:rPr lang="en-US" sz="1800" dirty="0"/>
              <a:t>A FRAMEWORK is a structure that helps project managers manage projects.  The PMBOK framework includes the following:</a:t>
            </a:r>
          </a:p>
          <a:p>
            <a:pPr marL="342900" indent="-342900">
              <a:buFont typeface="+mj-lt"/>
              <a:buAutoNum type="arabicPeriod"/>
            </a:pPr>
            <a:r>
              <a:rPr lang="en-US" sz="1800" dirty="0"/>
              <a:t>Project Process Groups and processes.  There are 5 process groups, and 49 processes</a:t>
            </a:r>
          </a:p>
          <a:p>
            <a:pPr marL="342900" indent="-342900">
              <a:buFont typeface="+mj-lt"/>
              <a:buAutoNum type="arabicPeriod"/>
            </a:pPr>
            <a:r>
              <a:rPr lang="en-US" sz="1800" dirty="0"/>
              <a:t>Knowledge Areas.  There are 10 knowledge areas</a:t>
            </a:r>
          </a:p>
          <a:p>
            <a:pPr marL="342900" indent="-342900">
              <a:buFont typeface="+mj-lt"/>
              <a:buAutoNum type="arabicPeriod"/>
            </a:pPr>
            <a:r>
              <a:rPr lang="en-US" sz="1800" dirty="0"/>
              <a:t>Inputs</a:t>
            </a:r>
          </a:p>
          <a:p>
            <a:pPr marL="342900" indent="-342900">
              <a:buFont typeface="+mj-lt"/>
              <a:buAutoNum type="arabicPeriod"/>
            </a:pPr>
            <a:r>
              <a:rPr lang="en-US" sz="1800" dirty="0"/>
              <a:t>Tools and techniques</a:t>
            </a:r>
          </a:p>
          <a:p>
            <a:pPr marL="342900" indent="-342900">
              <a:buFont typeface="+mj-lt"/>
              <a:buAutoNum type="arabicPeriod"/>
            </a:pPr>
            <a:r>
              <a:rPr lang="en-US" sz="1800" dirty="0"/>
              <a:t>Outputs</a:t>
            </a:r>
          </a:p>
          <a:p>
            <a:pPr marL="342900" indent="-342900">
              <a:buFont typeface="+mj-lt"/>
              <a:buAutoNum type="arabicPeriod"/>
            </a:pPr>
            <a:r>
              <a:rPr lang="en-US" sz="1800" dirty="0"/>
              <a:t>Templates for Creating Project Outputs</a:t>
            </a:r>
          </a:p>
        </p:txBody>
      </p:sp>
    </p:spTree>
    <p:extLst>
      <p:ext uri="{BB962C8B-B14F-4D97-AF65-F5344CB8AC3E}">
        <p14:creationId xmlns:p14="http://schemas.microsoft.com/office/powerpoint/2010/main" val="340608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Foundation Elements </a:t>
            </a:r>
          </a:p>
        </p:txBody>
      </p:sp>
      <p:sp>
        <p:nvSpPr>
          <p:cNvPr id="3" name="Content Placeholder 2"/>
          <p:cNvSpPr>
            <a:spLocks noGrp="1"/>
          </p:cNvSpPr>
          <p:nvPr>
            <p:ph idx="1"/>
          </p:nvPr>
        </p:nvSpPr>
        <p:spPr>
          <a:xfrm>
            <a:off x="2438401" y="1905000"/>
            <a:ext cx="7696201" cy="4023360"/>
          </a:xfrm>
        </p:spPr>
        <p:txBody>
          <a:bodyPr vert="horz" lIns="0" tIns="45720" rIns="0" bIns="45720" rtlCol="0" anchor="t">
            <a:noAutofit/>
          </a:bodyPr>
          <a:lstStyle/>
          <a:p>
            <a:pPr marL="0" indent="0">
              <a:lnSpc>
                <a:spcPct val="110000"/>
              </a:lnSpc>
              <a:spcBef>
                <a:spcPts val="600"/>
              </a:spcBef>
              <a:spcAft>
                <a:spcPts val="600"/>
              </a:spcAft>
              <a:buNone/>
            </a:pPr>
            <a:r>
              <a:rPr lang="en-US" altLang="en-US" sz="1600" b="1" u="sng" dirty="0"/>
              <a:t>Discuss:  How are projects different from operations</a:t>
            </a:r>
            <a:endParaRPr lang="en-US" dirty="0"/>
          </a:p>
        </p:txBody>
      </p:sp>
      <p:sp>
        <p:nvSpPr>
          <p:cNvPr id="5" name="TextBox 4"/>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graphicFrame>
        <p:nvGraphicFramePr>
          <p:cNvPr id="4" name="Table 3"/>
          <p:cNvGraphicFramePr>
            <a:graphicFrameLocks noGrp="1"/>
          </p:cNvGraphicFramePr>
          <p:nvPr>
            <p:extLst>
              <p:ext uri="{D42A27DB-BD31-4B8C-83A1-F6EECF244321}">
                <p14:modId xmlns:p14="http://schemas.microsoft.com/office/powerpoint/2010/main" val="308032893"/>
              </p:ext>
            </p:extLst>
          </p:nvPr>
        </p:nvGraphicFramePr>
        <p:xfrm>
          <a:off x="2438400" y="2990014"/>
          <a:ext cx="7086600" cy="2801186"/>
        </p:xfrm>
        <a:graphic>
          <a:graphicData uri="http://schemas.openxmlformats.org/drawingml/2006/table">
            <a:tbl>
              <a:tblPr firstRow="1" bandRow="1">
                <a:tableStyleId>{21E4AEA4-8DFA-4A89-87EB-49C32662AFE0}</a:tableStyleId>
              </a:tblPr>
              <a:tblGrid>
                <a:gridCol w="3543300">
                  <a:extLst>
                    <a:ext uri="{9D8B030D-6E8A-4147-A177-3AD203B41FA5}">
                      <a16:colId xmlns:a16="http://schemas.microsoft.com/office/drawing/2014/main" val="3427785157"/>
                    </a:ext>
                  </a:extLst>
                </a:gridCol>
                <a:gridCol w="3543300">
                  <a:extLst>
                    <a:ext uri="{9D8B030D-6E8A-4147-A177-3AD203B41FA5}">
                      <a16:colId xmlns:a16="http://schemas.microsoft.com/office/drawing/2014/main" val="128974031"/>
                    </a:ext>
                  </a:extLst>
                </a:gridCol>
              </a:tblGrid>
              <a:tr h="389968">
                <a:tc>
                  <a:txBody>
                    <a:bodyPr/>
                    <a:lstStyle/>
                    <a:p>
                      <a:r>
                        <a:rPr lang="en-US" dirty="0"/>
                        <a:t>Projects</a:t>
                      </a:r>
                    </a:p>
                  </a:txBody>
                  <a:tcPr/>
                </a:tc>
                <a:tc>
                  <a:txBody>
                    <a:bodyPr/>
                    <a:lstStyle/>
                    <a:p>
                      <a:r>
                        <a:rPr lang="en-US" dirty="0"/>
                        <a:t>Operations</a:t>
                      </a:r>
                    </a:p>
                  </a:txBody>
                  <a:tcPr/>
                </a:tc>
                <a:extLst>
                  <a:ext uri="{0D108BD9-81ED-4DB2-BD59-A6C34878D82A}">
                    <a16:rowId xmlns:a16="http://schemas.microsoft.com/office/drawing/2014/main" val="1939900439"/>
                  </a:ext>
                </a:extLst>
              </a:tr>
              <a:tr h="2411218">
                <a:tc>
                  <a:txBody>
                    <a:bodyPr/>
                    <a:lstStyle/>
                    <a:p>
                      <a:pPr marL="285750" lvl="0" indent="-285750">
                        <a:buFont typeface="Arial" panose="020B0604020202020204" pitchFamily="34" charset="0"/>
                        <a:buChar char="•"/>
                      </a:pPr>
                      <a:r>
                        <a:rPr lang="en-US" dirty="0"/>
                        <a:t>Are</a:t>
                      </a:r>
                      <a:r>
                        <a:rPr lang="en-US" baseline="0" dirty="0"/>
                        <a:t> t</a:t>
                      </a:r>
                      <a:r>
                        <a:rPr lang="en-US" dirty="0"/>
                        <a:t>emporary </a:t>
                      </a:r>
                    </a:p>
                    <a:p>
                      <a:pPr marL="285750" lvl="0" indent="-285750">
                        <a:buFont typeface="Arial" panose="020B0604020202020204" pitchFamily="34" charset="0"/>
                        <a:buChar char="•"/>
                      </a:pPr>
                      <a:r>
                        <a:rPr lang="en-US" dirty="0"/>
                        <a:t>Have specific start and end dates</a:t>
                      </a:r>
                    </a:p>
                    <a:p>
                      <a:pPr marL="285750" lvl="0" indent="-285750">
                        <a:buFont typeface="Arial" panose="020B0604020202020204" pitchFamily="34" charset="0"/>
                        <a:buChar char="•"/>
                      </a:pPr>
                      <a:r>
                        <a:rPr lang="en-US" dirty="0"/>
                        <a:t>Have well defined scope </a:t>
                      </a:r>
                    </a:p>
                    <a:p>
                      <a:pPr marL="285750" lvl="0" indent="-285750">
                        <a:buFont typeface="Arial" panose="020B0604020202020204" pitchFamily="34" charset="0"/>
                        <a:buChar char="•"/>
                      </a:pPr>
                      <a:r>
                        <a:rPr lang="en-US" dirty="0"/>
                        <a:t>Require</a:t>
                      </a:r>
                      <a:r>
                        <a:rPr lang="en-US" baseline="0" dirty="0"/>
                        <a:t> </a:t>
                      </a:r>
                      <a:r>
                        <a:rPr lang="en-US" dirty="0"/>
                        <a:t>resources</a:t>
                      </a:r>
                    </a:p>
                    <a:p>
                      <a:pPr marL="285750" lvl="0" indent="-285750">
                        <a:buFont typeface="Arial" panose="020B0604020202020204" pitchFamily="34" charset="0"/>
                        <a:buChar char="•"/>
                      </a:pPr>
                      <a:r>
                        <a:rPr lang="en-US" dirty="0"/>
                        <a:t>Create a unique output and business value</a:t>
                      </a:r>
                    </a:p>
                    <a:p>
                      <a:endParaRPr lang="en-US" dirty="0"/>
                    </a:p>
                  </a:txBody>
                  <a:tcPr/>
                </a:tc>
                <a:tc>
                  <a:txBody>
                    <a:bodyPr/>
                    <a:lstStyle/>
                    <a:p>
                      <a:pPr fontAlgn="base">
                        <a:buFont typeface="Wingdings" panose="05000000000000000000" pitchFamily="2" charset="2"/>
                        <a:buChar char="§"/>
                      </a:pPr>
                      <a:r>
                        <a:rPr lang="en-US" dirty="0"/>
                        <a:t>Operations are ongoing activities in any organization​</a:t>
                      </a:r>
                    </a:p>
                    <a:p>
                      <a:pPr fontAlgn="base">
                        <a:buFont typeface="Wingdings" panose="05000000000000000000" pitchFamily="2" charset="2"/>
                        <a:buChar char="§"/>
                      </a:pPr>
                      <a:r>
                        <a:rPr lang="en-US" dirty="0"/>
                        <a:t>Daily activities of a business​</a:t>
                      </a:r>
                    </a:p>
                    <a:p>
                      <a:pPr fontAlgn="base">
                        <a:buFont typeface="Wingdings" panose="05000000000000000000" pitchFamily="2" charset="2"/>
                        <a:buChar char="§"/>
                      </a:pPr>
                      <a:r>
                        <a:rPr lang="en-US" dirty="0"/>
                        <a:t>Repetitive tasks ​</a:t>
                      </a:r>
                    </a:p>
                    <a:p>
                      <a:pPr fontAlgn="base">
                        <a:buFont typeface="Wingdings" panose="05000000000000000000" pitchFamily="2" charset="2"/>
                        <a:buChar char="§"/>
                      </a:pPr>
                      <a:r>
                        <a:rPr lang="en-US" dirty="0"/>
                        <a:t>Use standard operational procedures</a:t>
                      </a:r>
                    </a:p>
                    <a:p>
                      <a:pPr fontAlgn="base">
                        <a:buFont typeface="Wingdings" panose="05000000000000000000" pitchFamily="2" charset="2"/>
                        <a:buChar char="§"/>
                      </a:pPr>
                      <a:r>
                        <a:rPr lang="en-US" dirty="0"/>
                        <a:t>Require resources</a:t>
                      </a:r>
                    </a:p>
                    <a:p>
                      <a:pPr fontAlgn="base">
                        <a:buFont typeface="Wingdings" panose="05000000000000000000" pitchFamily="2" charset="2"/>
                        <a:buChar char="§"/>
                      </a:pPr>
                      <a:r>
                        <a:rPr lang="en-US" dirty="0"/>
                        <a:t>Sustain the business</a:t>
                      </a:r>
                    </a:p>
                  </a:txBody>
                  <a:tcPr/>
                </a:tc>
                <a:extLst>
                  <a:ext uri="{0D108BD9-81ED-4DB2-BD59-A6C34878D82A}">
                    <a16:rowId xmlns:a16="http://schemas.microsoft.com/office/drawing/2014/main" val="3145524941"/>
                  </a:ext>
                </a:extLst>
              </a:tr>
            </a:tbl>
          </a:graphicData>
        </a:graphic>
      </p:graphicFrame>
    </p:spTree>
    <p:extLst>
      <p:ext uri="{BB962C8B-B14F-4D97-AF65-F5344CB8AC3E}">
        <p14:creationId xmlns:p14="http://schemas.microsoft.com/office/powerpoint/2010/main" val="4100405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81200" y="304800"/>
            <a:ext cx="8458200" cy="6404106"/>
            <a:chOff x="0" y="176561"/>
            <a:chExt cx="9143999" cy="6571650"/>
          </a:xfrm>
        </p:grpSpPr>
        <p:pic>
          <p:nvPicPr>
            <p:cNvPr id="9" name="Picture 8"/>
            <p:cNvPicPr>
              <a:picLocks noChangeAspect="1"/>
            </p:cNvPicPr>
            <p:nvPr/>
          </p:nvPicPr>
          <p:blipFill>
            <a:blip r:embed="rId3"/>
            <a:stretch>
              <a:fillRect/>
            </a:stretch>
          </p:blipFill>
          <p:spPr>
            <a:xfrm>
              <a:off x="626269" y="176561"/>
              <a:ext cx="6977062" cy="6029151"/>
            </a:xfrm>
            <a:prstGeom prst="rect">
              <a:avLst/>
            </a:prstGeom>
          </p:spPr>
        </p:pic>
        <p:sp>
          <p:nvSpPr>
            <p:cNvPr id="5" name="TextBox 4"/>
            <p:cNvSpPr txBox="1"/>
            <p:nvPr/>
          </p:nvSpPr>
          <p:spPr>
            <a:xfrm>
              <a:off x="0" y="6400800"/>
              <a:ext cx="9143999" cy="347411"/>
            </a:xfrm>
            <a:prstGeom prst="rect">
              <a:avLst/>
            </a:prstGeom>
            <a:noFill/>
          </p:spPr>
          <p:txBody>
            <a:bodyPr wrap="square" rtlCol="0">
              <a:spAutoFit/>
            </a:bodyPr>
            <a:lstStyle/>
            <a:p>
              <a:r>
                <a:rPr lang="en-US" sz="800" dirty="0">
                  <a:solidFill>
                    <a:schemeClr val="bg1"/>
                  </a:solidFill>
                </a:rPr>
                <a:t>d Education Provider logo is a registered mark of the Project Management Institute, Inc. </a:t>
              </a:r>
            </a:p>
            <a:p>
              <a:r>
                <a:rPr lang="en-US" sz="800" dirty="0">
                  <a:solidFill>
                    <a:schemeClr val="bg1"/>
                  </a:solidFill>
                </a:rPr>
                <a:t>Project Management Institute, </a:t>
              </a:r>
              <a:r>
                <a:rPr lang="en-US" sz="800" i="1" dirty="0">
                  <a:solidFill>
                    <a:schemeClr val="bg1"/>
                  </a:solidFill>
                </a:rPr>
                <a:t>A Guide to the Project Management Body of Knowledge, (PMBOK® Guide) – Sixth Edition</a:t>
              </a:r>
              <a:r>
                <a:rPr lang="en-US" sz="800" dirty="0">
                  <a:solidFill>
                    <a:schemeClr val="bg1"/>
                  </a:solidFill>
                </a:rPr>
                <a:t>, Project Management Institute Inc., 2017, Page 25. </a:t>
              </a:r>
            </a:p>
          </p:txBody>
        </p:sp>
        <p:sp>
          <p:nvSpPr>
            <p:cNvPr id="2" name="Rectangle 1"/>
            <p:cNvSpPr/>
            <p:nvPr/>
          </p:nvSpPr>
          <p:spPr>
            <a:xfrm>
              <a:off x="609601" y="533400"/>
              <a:ext cx="1371599" cy="5648151"/>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3048000" y="2438400"/>
              <a:ext cx="1066800" cy="914400"/>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1997868" y="838199"/>
              <a:ext cx="5469732" cy="685801"/>
            </a:xfrm>
            <a:prstGeom prst="rect">
              <a:avLst/>
            </a:prstGeom>
            <a:noFill/>
            <a:ln w="381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 name="TextBox 2"/>
          <p:cNvSpPr txBox="1"/>
          <p:nvPr/>
        </p:nvSpPr>
        <p:spPr>
          <a:xfrm>
            <a:off x="1935481" y="652542"/>
            <a:ext cx="553998" cy="5147590"/>
          </a:xfrm>
          <a:prstGeom prst="rect">
            <a:avLst/>
          </a:prstGeom>
          <a:noFill/>
        </p:spPr>
        <p:txBody>
          <a:bodyPr vert="vert270" wrap="square" rtlCol="0">
            <a:spAutoFit/>
          </a:bodyPr>
          <a:lstStyle/>
          <a:p>
            <a:pPr algn="ctr"/>
            <a:r>
              <a:rPr lang="en-US" sz="2400" dirty="0"/>
              <a:t>PG/KA Mapping – 1</a:t>
            </a:r>
          </a:p>
        </p:txBody>
      </p:sp>
    </p:spTree>
    <p:extLst>
      <p:ext uri="{BB962C8B-B14F-4D97-AF65-F5344CB8AC3E}">
        <p14:creationId xmlns:p14="http://schemas.microsoft.com/office/powerpoint/2010/main" val="2376174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25. </a:t>
            </a:r>
          </a:p>
        </p:txBody>
      </p:sp>
      <p:grpSp>
        <p:nvGrpSpPr>
          <p:cNvPr id="4" name="Group 3"/>
          <p:cNvGrpSpPr/>
          <p:nvPr/>
        </p:nvGrpSpPr>
        <p:grpSpPr>
          <a:xfrm>
            <a:off x="2511136" y="228600"/>
            <a:ext cx="7090064" cy="5715000"/>
            <a:chOff x="1330867" y="660844"/>
            <a:chExt cx="6805612" cy="5334128"/>
          </a:xfrm>
        </p:grpSpPr>
        <p:pic>
          <p:nvPicPr>
            <p:cNvPr id="2" name="Picture 1"/>
            <p:cNvPicPr>
              <a:picLocks noChangeAspect="1"/>
            </p:cNvPicPr>
            <p:nvPr/>
          </p:nvPicPr>
          <p:blipFill>
            <a:blip r:embed="rId3"/>
            <a:stretch>
              <a:fillRect/>
            </a:stretch>
          </p:blipFill>
          <p:spPr>
            <a:xfrm>
              <a:off x="1330868" y="660844"/>
              <a:ext cx="6805611" cy="1406565"/>
            </a:xfrm>
            <a:prstGeom prst="rect">
              <a:avLst/>
            </a:prstGeom>
          </p:spPr>
        </p:pic>
        <p:pic>
          <p:nvPicPr>
            <p:cNvPr id="3" name="Picture 2"/>
            <p:cNvPicPr>
              <a:picLocks noChangeAspect="1"/>
            </p:cNvPicPr>
            <p:nvPr/>
          </p:nvPicPr>
          <p:blipFill>
            <a:blip r:embed="rId4"/>
            <a:stretch>
              <a:fillRect/>
            </a:stretch>
          </p:blipFill>
          <p:spPr>
            <a:xfrm>
              <a:off x="1330867" y="2067409"/>
              <a:ext cx="6805612" cy="3927563"/>
            </a:xfrm>
            <a:prstGeom prst="rect">
              <a:avLst/>
            </a:prstGeom>
          </p:spPr>
        </p:pic>
      </p:grpSp>
      <p:sp>
        <p:nvSpPr>
          <p:cNvPr id="6" name="TextBox 5"/>
          <p:cNvSpPr txBox="1"/>
          <p:nvPr/>
        </p:nvSpPr>
        <p:spPr>
          <a:xfrm>
            <a:off x="1935481" y="652542"/>
            <a:ext cx="553998" cy="5147590"/>
          </a:xfrm>
          <a:prstGeom prst="rect">
            <a:avLst/>
          </a:prstGeom>
          <a:noFill/>
        </p:spPr>
        <p:txBody>
          <a:bodyPr vert="vert270" wrap="square" rtlCol="0">
            <a:spAutoFit/>
          </a:bodyPr>
          <a:lstStyle/>
          <a:p>
            <a:pPr algn="ctr"/>
            <a:r>
              <a:rPr lang="en-US" sz="2400" dirty="0"/>
              <a:t>PG/KA Mapping - 2</a:t>
            </a:r>
          </a:p>
        </p:txBody>
      </p:sp>
    </p:spTree>
    <p:extLst>
      <p:ext uri="{BB962C8B-B14F-4D97-AF65-F5344CB8AC3E}">
        <p14:creationId xmlns:p14="http://schemas.microsoft.com/office/powerpoint/2010/main" val="2386014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ChangeArrowheads="1"/>
          </p:cNvSpPr>
          <p:nvPr/>
        </p:nvSpPr>
        <p:spPr bwMode="auto">
          <a:xfrm>
            <a:off x="2667000" y="263025"/>
            <a:ext cx="7086600" cy="147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3300" b="1" dirty="0">
                <a:latin typeface="Garamond" pitchFamily="18" charset="0"/>
              </a:rPr>
              <a:t>PM Process Groups</a:t>
            </a:r>
          </a:p>
        </p:txBody>
      </p:sp>
      <p:grpSp>
        <p:nvGrpSpPr>
          <p:cNvPr id="3075" name="Group 15"/>
          <p:cNvGrpSpPr>
            <a:grpSpLocks/>
          </p:cNvGrpSpPr>
          <p:nvPr/>
        </p:nvGrpSpPr>
        <p:grpSpPr bwMode="auto">
          <a:xfrm>
            <a:off x="3276601" y="2057401"/>
            <a:ext cx="5545931" cy="3818333"/>
            <a:chOff x="2133600" y="2057400"/>
            <a:chExt cx="4940300" cy="3581400"/>
          </a:xfrm>
        </p:grpSpPr>
        <p:pic>
          <p:nvPicPr>
            <p:cNvPr id="3076" name="Picture 6" descr="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057400"/>
              <a:ext cx="49403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7"/>
            <p:cNvSpPr txBox="1">
              <a:spLocks noChangeArrowheads="1"/>
            </p:cNvSpPr>
            <p:nvPr/>
          </p:nvSpPr>
          <p:spPr bwMode="auto">
            <a:xfrm>
              <a:off x="2361216" y="2333625"/>
              <a:ext cx="1024127" cy="5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500" b="1"/>
                <a:t>Initiating</a:t>
              </a:r>
            </a:p>
            <a:p>
              <a:pPr algn="ctr" eaLnBrk="1" hangingPunct="1"/>
              <a:r>
                <a:rPr lang="en-US" sz="1500" b="1"/>
                <a:t>Processes</a:t>
              </a:r>
            </a:p>
          </p:txBody>
        </p:sp>
        <p:sp>
          <p:nvSpPr>
            <p:cNvPr id="3078" name="Text Box 8"/>
            <p:cNvSpPr txBox="1">
              <a:spLocks noChangeArrowheads="1"/>
            </p:cNvSpPr>
            <p:nvPr/>
          </p:nvSpPr>
          <p:spPr bwMode="auto">
            <a:xfrm>
              <a:off x="4070954" y="2333625"/>
              <a:ext cx="1024127" cy="5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500" b="1"/>
                <a:t>Planning</a:t>
              </a:r>
            </a:p>
            <a:p>
              <a:pPr algn="ctr" eaLnBrk="1" hangingPunct="1"/>
              <a:r>
                <a:rPr lang="en-US" sz="1500" b="1"/>
                <a:t>Processes</a:t>
              </a:r>
            </a:p>
          </p:txBody>
        </p:sp>
        <p:sp>
          <p:nvSpPr>
            <p:cNvPr id="3079" name="Text Box 9"/>
            <p:cNvSpPr txBox="1">
              <a:spLocks noChangeArrowheads="1"/>
            </p:cNvSpPr>
            <p:nvPr/>
          </p:nvSpPr>
          <p:spPr bwMode="auto">
            <a:xfrm>
              <a:off x="4045252" y="3438525"/>
              <a:ext cx="1075533" cy="95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500" b="1"/>
                <a:t>Monitoring</a:t>
              </a:r>
            </a:p>
            <a:p>
              <a:pPr algn="ctr" eaLnBrk="1" hangingPunct="1"/>
              <a:r>
                <a:rPr lang="en-US" sz="1500" b="1"/>
                <a:t>And</a:t>
              </a:r>
            </a:p>
            <a:p>
              <a:pPr algn="ctr" eaLnBrk="1" hangingPunct="1"/>
              <a:r>
                <a:rPr lang="en-US" sz="1500" b="1"/>
                <a:t>Controlling</a:t>
              </a:r>
            </a:p>
            <a:p>
              <a:pPr algn="ctr" eaLnBrk="1" hangingPunct="1"/>
              <a:r>
                <a:rPr lang="en-US" sz="1500" b="1"/>
                <a:t>Processes</a:t>
              </a:r>
            </a:p>
          </p:txBody>
        </p:sp>
        <p:sp>
          <p:nvSpPr>
            <p:cNvPr id="3080" name="Text Box 10"/>
            <p:cNvSpPr txBox="1">
              <a:spLocks noChangeArrowheads="1"/>
            </p:cNvSpPr>
            <p:nvPr/>
          </p:nvSpPr>
          <p:spPr bwMode="auto">
            <a:xfrm>
              <a:off x="5914041" y="3621088"/>
              <a:ext cx="1024127" cy="5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500" b="1"/>
                <a:t>Executing</a:t>
              </a:r>
            </a:p>
            <a:p>
              <a:pPr algn="ctr" eaLnBrk="1" hangingPunct="1"/>
              <a:r>
                <a:rPr lang="en-US" sz="1500" b="1"/>
                <a:t>Processes</a:t>
              </a:r>
            </a:p>
          </p:txBody>
        </p:sp>
        <p:sp>
          <p:nvSpPr>
            <p:cNvPr id="3081" name="Text Box 11"/>
            <p:cNvSpPr txBox="1">
              <a:spLocks noChangeArrowheads="1"/>
            </p:cNvSpPr>
            <p:nvPr/>
          </p:nvSpPr>
          <p:spPr bwMode="auto">
            <a:xfrm>
              <a:off x="4070954" y="4953000"/>
              <a:ext cx="1024127" cy="5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500" b="1"/>
                <a:t>Closing</a:t>
              </a:r>
            </a:p>
            <a:p>
              <a:pPr algn="ctr" eaLnBrk="1" hangingPunct="1"/>
              <a:r>
                <a:rPr lang="en-US" sz="1500" b="1"/>
                <a:t>Processes</a:t>
              </a:r>
            </a:p>
          </p:txBody>
        </p:sp>
        <p:sp>
          <p:nvSpPr>
            <p:cNvPr id="3082" name="Line 12"/>
            <p:cNvSpPr>
              <a:spLocks noChangeShapeType="1"/>
            </p:cNvSpPr>
            <p:nvPr/>
          </p:nvSpPr>
          <p:spPr bwMode="auto">
            <a:xfrm>
              <a:off x="3516217" y="2562225"/>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083" name="Line 13"/>
            <p:cNvSpPr>
              <a:spLocks noChangeShapeType="1"/>
            </p:cNvSpPr>
            <p:nvPr/>
          </p:nvSpPr>
          <p:spPr bwMode="auto">
            <a:xfrm>
              <a:off x="5230717" y="2562225"/>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84" name="Line 14"/>
            <p:cNvSpPr>
              <a:spLocks noChangeShapeType="1"/>
            </p:cNvSpPr>
            <p:nvPr/>
          </p:nvSpPr>
          <p:spPr bwMode="auto">
            <a:xfrm>
              <a:off x="6434042" y="2552700"/>
              <a:ext cx="0" cy="847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085" name="Line 15"/>
            <p:cNvSpPr>
              <a:spLocks noChangeShapeType="1"/>
            </p:cNvSpPr>
            <p:nvPr/>
          </p:nvSpPr>
          <p:spPr bwMode="auto">
            <a:xfrm>
              <a:off x="5225955" y="3733800"/>
              <a:ext cx="555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086" name="Line 16"/>
            <p:cNvSpPr>
              <a:spLocks noChangeShapeType="1"/>
            </p:cNvSpPr>
            <p:nvPr/>
          </p:nvSpPr>
          <p:spPr bwMode="auto">
            <a:xfrm>
              <a:off x="5230717" y="3962400"/>
              <a:ext cx="555625"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1350"/>
            </a:p>
          </p:txBody>
        </p:sp>
        <p:sp>
          <p:nvSpPr>
            <p:cNvPr id="3087" name="Line 17"/>
            <p:cNvSpPr>
              <a:spLocks noChangeShapeType="1"/>
            </p:cNvSpPr>
            <p:nvPr/>
          </p:nvSpPr>
          <p:spPr bwMode="auto">
            <a:xfrm>
              <a:off x="4583017" y="4324350"/>
              <a:ext cx="0" cy="3667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088" name="Line 18"/>
            <p:cNvSpPr>
              <a:spLocks noChangeShapeType="1"/>
            </p:cNvSpPr>
            <p:nvPr/>
          </p:nvSpPr>
          <p:spPr bwMode="auto">
            <a:xfrm flipV="1">
              <a:off x="4583017" y="30337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grpSp>
    </p:spTree>
    <p:extLst>
      <p:ext uri="{BB962C8B-B14F-4D97-AF65-F5344CB8AC3E}">
        <p14:creationId xmlns:p14="http://schemas.microsoft.com/office/powerpoint/2010/main" val="4162780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A651-DC65-4EDC-8AF6-C8D13F820DE9}"/>
              </a:ext>
            </a:extLst>
          </p:cNvPr>
          <p:cNvSpPr>
            <a:spLocks noGrp="1"/>
          </p:cNvSpPr>
          <p:nvPr>
            <p:ph type="title"/>
          </p:nvPr>
        </p:nvSpPr>
        <p:spPr/>
        <p:txBody>
          <a:bodyPr/>
          <a:lstStyle/>
          <a:p>
            <a:r>
              <a:rPr lang="en-US" dirty="0"/>
              <a:t>Summary of process groups</a:t>
            </a:r>
          </a:p>
        </p:txBody>
      </p:sp>
      <p:sp>
        <p:nvSpPr>
          <p:cNvPr id="3" name="Content Placeholder 2">
            <a:extLst>
              <a:ext uri="{FF2B5EF4-FFF2-40B4-BE49-F238E27FC236}">
                <a16:creationId xmlns:a16="http://schemas.microsoft.com/office/drawing/2014/main" id="{3561F3AA-87DF-4B05-960A-BFE53EA50074}"/>
              </a:ext>
            </a:extLst>
          </p:cNvPr>
          <p:cNvSpPr>
            <a:spLocks noGrp="1"/>
          </p:cNvSpPr>
          <p:nvPr>
            <p:ph idx="1"/>
          </p:nvPr>
        </p:nvSpPr>
        <p:spPr>
          <a:xfrm>
            <a:off x="2462758" y="1897382"/>
            <a:ext cx="7770902" cy="3816581"/>
          </a:xfrm>
        </p:spPr>
        <p:txBody>
          <a:bodyPr>
            <a:normAutofit fontScale="55000" lnSpcReduction="20000"/>
          </a:bodyPr>
          <a:lstStyle/>
          <a:p>
            <a:pPr marL="0" indent="0">
              <a:buNone/>
            </a:pPr>
            <a:r>
              <a:rPr lang="en-US" dirty="0"/>
              <a:t>The PMBOK® Guide describes the nature of project management processes in terms of the integration between the processes, their interactions, and the purposes they serve. Project management processes are grouped into five categories known as Project Management Process</a:t>
            </a:r>
          </a:p>
          <a:p>
            <a:r>
              <a:rPr lang="en-US" b="1" dirty="0"/>
              <a:t>Initiating Process Group.</a:t>
            </a:r>
            <a:r>
              <a:rPr lang="en-US" dirty="0"/>
              <a:t> Those processes performed to define a new project or a new phase of an existing project by obtaining authorization to start the project or phase.</a:t>
            </a:r>
          </a:p>
          <a:p>
            <a:r>
              <a:rPr lang="en-US" b="1" dirty="0"/>
              <a:t>Planning Process Group</a:t>
            </a:r>
            <a:r>
              <a:rPr lang="en-US" dirty="0"/>
              <a:t>. Those processes required to establish the scope of the project, refine the objectives, and define the course of action required to attain the objectives that the project was undertaken to achieve.</a:t>
            </a:r>
          </a:p>
          <a:p>
            <a:r>
              <a:rPr lang="en-US" b="1" dirty="0"/>
              <a:t>Executing Process Group.</a:t>
            </a:r>
            <a:r>
              <a:rPr lang="en-US" dirty="0"/>
              <a:t> Those processes performed to complete the work defined in the project management plan to satisfy the project specifications.</a:t>
            </a:r>
          </a:p>
          <a:p>
            <a:r>
              <a:rPr lang="en-US" b="1" dirty="0"/>
              <a:t>Monitoring and Controlling Process Group.</a:t>
            </a:r>
            <a:r>
              <a:rPr lang="en-US" dirty="0"/>
              <a:t> Those processes required to track, review, and regulate the progress and performance of the project; identify any areas in which changes to the plan are required; and initiate the corresponding changes.</a:t>
            </a:r>
          </a:p>
          <a:p>
            <a:r>
              <a:rPr lang="en-US" b="1" dirty="0"/>
              <a:t>Closing Process Group.</a:t>
            </a:r>
            <a:r>
              <a:rPr lang="en-US" dirty="0"/>
              <a:t> Those processes performed to finalize all activities across all Process Groups to formally close the project or phase.</a:t>
            </a:r>
          </a:p>
          <a:p>
            <a:pPr marL="0" indent="0">
              <a:buNone/>
            </a:pPr>
            <a:endParaRPr lang="en-US" dirty="0"/>
          </a:p>
        </p:txBody>
      </p:sp>
    </p:spTree>
    <p:extLst>
      <p:ext uri="{BB962C8B-B14F-4D97-AF65-F5344CB8AC3E}">
        <p14:creationId xmlns:p14="http://schemas.microsoft.com/office/powerpoint/2010/main" val="2440081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Activity1- Open Ended Question on </a:t>
            </a:r>
            <a:r>
              <a:rPr lang="en-US" dirty="0" err="1"/>
              <a:t>Nearpod</a:t>
            </a:r>
            <a:endParaRPr lang="en-US" dirty="0"/>
          </a:p>
        </p:txBody>
      </p:sp>
      <p:sp>
        <p:nvSpPr>
          <p:cNvPr id="3" name="Text Placeholder 2"/>
          <p:cNvSpPr>
            <a:spLocks noGrp="1"/>
          </p:cNvSpPr>
          <p:nvPr>
            <p:ph type="body" idx="1"/>
          </p:nvPr>
        </p:nvSpPr>
        <p:spPr/>
        <p:txBody>
          <a:bodyPr/>
          <a:lstStyle/>
          <a:p>
            <a:r>
              <a:rPr lang="en-US" dirty="0"/>
              <a:t>Framework-question</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64</a:t>
            </a:fld>
            <a:endParaRPr lang="en-US" dirty="0"/>
          </a:p>
        </p:txBody>
      </p:sp>
    </p:spTree>
    <p:extLst>
      <p:ext uri="{BB962C8B-B14F-4D97-AF65-F5344CB8AC3E}">
        <p14:creationId xmlns:p14="http://schemas.microsoft.com/office/powerpoint/2010/main" val="3724321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1"/>
            <a:ext cx="7010400" cy="1143000"/>
          </a:xfrm>
        </p:spPr>
        <p:txBody>
          <a:bodyPr>
            <a:normAutofit fontScale="90000"/>
          </a:bodyPr>
          <a:lstStyle/>
          <a:p>
            <a:r>
              <a:rPr lang="en-US" dirty="0"/>
              <a:t>Project Integration Management</a:t>
            </a:r>
          </a:p>
        </p:txBody>
      </p:sp>
      <p:sp>
        <p:nvSpPr>
          <p:cNvPr id="3" name="Content Placeholder 2"/>
          <p:cNvSpPr>
            <a:spLocks noGrp="1"/>
          </p:cNvSpPr>
          <p:nvPr>
            <p:ph idx="1"/>
          </p:nvPr>
        </p:nvSpPr>
        <p:spPr>
          <a:xfrm>
            <a:off x="2438400" y="1984883"/>
            <a:ext cx="6658216" cy="3505841"/>
          </a:xfrm>
        </p:spPr>
        <p:txBody>
          <a:bodyPr>
            <a:noAutofit/>
          </a:bodyPr>
          <a:lstStyle/>
          <a:p>
            <a:r>
              <a:rPr lang="en-US" sz="2100" dirty="0"/>
              <a:t>Defines the processes and activities that integrate the various elements of project management. This includes:</a:t>
            </a:r>
          </a:p>
          <a:p>
            <a:endParaRPr lang="en-US" sz="2100" dirty="0"/>
          </a:p>
          <a:p>
            <a:pPr lvl="1"/>
            <a:r>
              <a:rPr lang="en-US" dirty="0"/>
              <a:t>Develop Project Charter  </a:t>
            </a:r>
            <a:r>
              <a:rPr lang="en-US" dirty="0">
                <a:solidFill>
                  <a:srgbClr val="FF0000"/>
                </a:solidFill>
              </a:rPr>
              <a:t>(Initiating)</a:t>
            </a:r>
            <a:endParaRPr lang="en-US" dirty="0"/>
          </a:p>
          <a:p>
            <a:pPr lvl="1"/>
            <a:r>
              <a:rPr lang="en-US" dirty="0"/>
              <a:t>Develop Project Management Plan </a:t>
            </a:r>
            <a:r>
              <a:rPr lang="en-US" dirty="0">
                <a:solidFill>
                  <a:srgbClr val="FF0000"/>
                </a:solidFill>
              </a:rPr>
              <a:t>(Planning)</a:t>
            </a:r>
          </a:p>
          <a:p>
            <a:pPr lvl="1"/>
            <a:r>
              <a:rPr lang="en-US" dirty="0"/>
              <a:t>Direct and Manage Project Work </a:t>
            </a:r>
            <a:r>
              <a:rPr lang="en-US" dirty="0">
                <a:solidFill>
                  <a:srgbClr val="FF0000"/>
                </a:solidFill>
              </a:rPr>
              <a:t>(Executing)</a:t>
            </a:r>
            <a:endParaRPr lang="en-US" dirty="0"/>
          </a:p>
          <a:p>
            <a:pPr lvl="1"/>
            <a:r>
              <a:rPr lang="en-US" dirty="0"/>
              <a:t>Monitor and Control Project Work – </a:t>
            </a:r>
            <a:r>
              <a:rPr lang="en-US" dirty="0">
                <a:solidFill>
                  <a:srgbClr val="FF0000"/>
                </a:solidFill>
              </a:rPr>
              <a:t>(M &amp; C)</a:t>
            </a:r>
            <a:endParaRPr lang="en-US" dirty="0"/>
          </a:p>
          <a:p>
            <a:pPr lvl="1"/>
            <a:r>
              <a:rPr lang="en-US" dirty="0"/>
              <a:t>Perform Integrated Change Control – </a:t>
            </a:r>
            <a:r>
              <a:rPr lang="en-US" dirty="0">
                <a:solidFill>
                  <a:srgbClr val="FF0000"/>
                </a:solidFill>
              </a:rPr>
              <a:t>(M &amp; C)</a:t>
            </a:r>
            <a:endParaRPr lang="en-US" dirty="0"/>
          </a:p>
          <a:p>
            <a:pPr lvl="1"/>
            <a:r>
              <a:rPr lang="en-US" dirty="0"/>
              <a:t>Close Project or Phase - </a:t>
            </a:r>
            <a:r>
              <a:rPr lang="en-US" dirty="0">
                <a:solidFill>
                  <a:srgbClr val="FF0000"/>
                </a:solidFill>
              </a:rPr>
              <a:t>Closing</a:t>
            </a:r>
            <a:endParaRPr lang="en-US" dirty="0"/>
          </a:p>
        </p:txBody>
      </p:sp>
    </p:spTree>
    <p:extLst>
      <p:ext uri="{BB962C8B-B14F-4D97-AF65-F5344CB8AC3E}">
        <p14:creationId xmlns:p14="http://schemas.microsoft.com/office/powerpoint/2010/main" val="2536294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1" y="948017"/>
            <a:ext cx="6883293" cy="857250"/>
          </a:xfrm>
        </p:spPr>
        <p:txBody>
          <a:bodyPr>
            <a:normAutofit/>
          </a:bodyPr>
          <a:lstStyle/>
          <a:p>
            <a:r>
              <a:rPr lang="en-US" dirty="0"/>
              <a:t>Project Scope Management</a:t>
            </a:r>
          </a:p>
        </p:txBody>
      </p:sp>
      <p:sp>
        <p:nvSpPr>
          <p:cNvPr id="3" name="Content Placeholder 2"/>
          <p:cNvSpPr>
            <a:spLocks noGrp="1"/>
          </p:cNvSpPr>
          <p:nvPr>
            <p:ph idx="1"/>
          </p:nvPr>
        </p:nvSpPr>
        <p:spPr>
          <a:xfrm>
            <a:off x="2362200" y="1943100"/>
            <a:ext cx="6819900" cy="3760854"/>
          </a:xfrm>
        </p:spPr>
        <p:txBody>
          <a:bodyPr>
            <a:noAutofit/>
          </a:bodyPr>
          <a:lstStyle/>
          <a:p>
            <a:r>
              <a:rPr lang="en-US" sz="1800" dirty="0"/>
              <a:t>Shows the processes involved in ensuring the project includes all the work required, and only the work required, for completing the project successfully. This includes:</a:t>
            </a:r>
          </a:p>
          <a:p>
            <a:endParaRPr lang="en-US" sz="1800" dirty="0"/>
          </a:p>
          <a:p>
            <a:pPr lvl="1"/>
            <a:r>
              <a:rPr lang="en-US" dirty="0"/>
              <a:t>Plan Scope Management </a:t>
            </a:r>
            <a:r>
              <a:rPr lang="en-US" dirty="0">
                <a:solidFill>
                  <a:srgbClr val="FF0000"/>
                </a:solidFill>
              </a:rPr>
              <a:t>(Planning)</a:t>
            </a:r>
            <a:endParaRPr lang="en-US" dirty="0"/>
          </a:p>
          <a:p>
            <a:pPr lvl="1"/>
            <a:r>
              <a:rPr lang="en-US" dirty="0"/>
              <a:t>Collect Requirements </a:t>
            </a:r>
            <a:r>
              <a:rPr lang="en-US" dirty="0">
                <a:solidFill>
                  <a:srgbClr val="FF0000"/>
                </a:solidFill>
              </a:rPr>
              <a:t>(Planning)</a:t>
            </a:r>
            <a:endParaRPr lang="en-US" dirty="0"/>
          </a:p>
          <a:p>
            <a:pPr lvl="1"/>
            <a:r>
              <a:rPr lang="en-US" dirty="0"/>
              <a:t>Define Scope</a:t>
            </a:r>
            <a:r>
              <a:rPr lang="en-US" dirty="0">
                <a:solidFill>
                  <a:srgbClr val="FF0000"/>
                </a:solidFill>
              </a:rPr>
              <a:t> (Planning)</a:t>
            </a:r>
            <a:endParaRPr lang="en-US" dirty="0"/>
          </a:p>
          <a:p>
            <a:pPr lvl="1"/>
            <a:r>
              <a:rPr lang="en-US" dirty="0"/>
              <a:t>Create WBS</a:t>
            </a:r>
            <a:r>
              <a:rPr lang="en-US" dirty="0">
                <a:solidFill>
                  <a:srgbClr val="FF0000"/>
                </a:solidFill>
              </a:rPr>
              <a:t> (Planning)</a:t>
            </a:r>
            <a:endParaRPr lang="en-US" dirty="0"/>
          </a:p>
          <a:p>
            <a:pPr lvl="1"/>
            <a:r>
              <a:rPr lang="en-US" dirty="0"/>
              <a:t>Validate Scope</a:t>
            </a:r>
            <a:r>
              <a:rPr lang="en-US" dirty="0">
                <a:solidFill>
                  <a:srgbClr val="FF0000"/>
                </a:solidFill>
              </a:rPr>
              <a:t> (M&amp;C)</a:t>
            </a:r>
            <a:endParaRPr lang="en-US" dirty="0"/>
          </a:p>
          <a:p>
            <a:pPr lvl="1"/>
            <a:r>
              <a:rPr lang="en-US" dirty="0"/>
              <a:t>Control Scope</a:t>
            </a:r>
            <a:r>
              <a:rPr lang="en-US" dirty="0">
                <a:solidFill>
                  <a:srgbClr val="FF0000"/>
                </a:solidFill>
              </a:rPr>
              <a:t> (M&amp;C)</a:t>
            </a:r>
            <a:endParaRPr lang="en-US" dirty="0"/>
          </a:p>
        </p:txBody>
      </p:sp>
      <p:sp>
        <p:nvSpPr>
          <p:cNvPr id="4" name="Rectangle 3"/>
          <p:cNvSpPr/>
          <p:nvPr/>
        </p:nvSpPr>
        <p:spPr>
          <a:xfrm>
            <a:off x="3719133" y="763994"/>
            <a:ext cx="226344" cy="300082"/>
          </a:xfrm>
          <a:prstGeom prst="rect">
            <a:avLst/>
          </a:prstGeom>
        </p:spPr>
        <p:txBody>
          <a:bodyPr wrap="none">
            <a:spAutoFit/>
          </a:bodyPr>
          <a:lstStyle/>
          <a:p>
            <a:r>
              <a:rPr lang="en-US" sz="1350" dirty="0"/>
              <a:t>j</a:t>
            </a:r>
          </a:p>
        </p:txBody>
      </p:sp>
    </p:spTree>
    <p:extLst>
      <p:ext uri="{BB962C8B-B14F-4D97-AF65-F5344CB8AC3E}">
        <p14:creationId xmlns:p14="http://schemas.microsoft.com/office/powerpoint/2010/main" val="1198767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6781800" cy="1143000"/>
          </a:xfrm>
        </p:spPr>
        <p:txBody>
          <a:bodyPr>
            <a:normAutofit fontScale="90000"/>
          </a:bodyPr>
          <a:lstStyle/>
          <a:p>
            <a:r>
              <a:rPr lang="en-US" dirty="0"/>
              <a:t>Project Schedule Management</a:t>
            </a:r>
          </a:p>
        </p:txBody>
      </p:sp>
      <p:sp>
        <p:nvSpPr>
          <p:cNvPr id="3" name="Content Placeholder 2"/>
          <p:cNvSpPr>
            <a:spLocks noGrp="1"/>
          </p:cNvSpPr>
          <p:nvPr>
            <p:ph idx="1"/>
          </p:nvPr>
        </p:nvSpPr>
        <p:spPr>
          <a:xfrm>
            <a:off x="2438401" y="1952226"/>
            <a:ext cx="6629401" cy="3532735"/>
          </a:xfrm>
        </p:spPr>
        <p:txBody>
          <a:bodyPr>
            <a:noAutofit/>
          </a:bodyPr>
          <a:lstStyle/>
          <a:p>
            <a:r>
              <a:rPr lang="en-US" sz="1800" dirty="0"/>
              <a:t>Focuses on the processes that are used to help ensure the timely completion of the project. This includes:</a:t>
            </a:r>
          </a:p>
          <a:p>
            <a:pPr lvl="1"/>
            <a:r>
              <a:rPr lang="en-US" dirty="0"/>
              <a:t>Plan Schedule Management </a:t>
            </a:r>
            <a:r>
              <a:rPr lang="en-US" dirty="0">
                <a:solidFill>
                  <a:srgbClr val="FF0000"/>
                </a:solidFill>
              </a:rPr>
              <a:t>(Planning)</a:t>
            </a:r>
            <a:endParaRPr lang="en-US" dirty="0"/>
          </a:p>
          <a:p>
            <a:pPr lvl="1"/>
            <a:r>
              <a:rPr lang="en-US" dirty="0"/>
              <a:t>Define Activities</a:t>
            </a:r>
            <a:r>
              <a:rPr lang="en-US" dirty="0">
                <a:solidFill>
                  <a:srgbClr val="FF0000"/>
                </a:solidFill>
              </a:rPr>
              <a:t> (Planning)</a:t>
            </a:r>
            <a:endParaRPr lang="en-US" dirty="0"/>
          </a:p>
          <a:p>
            <a:pPr lvl="1"/>
            <a:r>
              <a:rPr lang="en-US" dirty="0"/>
              <a:t>Sequence Activities</a:t>
            </a:r>
            <a:r>
              <a:rPr lang="en-US" dirty="0">
                <a:solidFill>
                  <a:srgbClr val="FF0000"/>
                </a:solidFill>
              </a:rPr>
              <a:t> (Planning)</a:t>
            </a:r>
            <a:endParaRPr lang="en-US" dirty="0"/>
          </a:p>
          <a:p>
            <a:pPr lvl="1"/>
            <a:r>
              <a:rPr lang="en-US" dirty="0"/>
              <a:t>Estimate Activity Resources</a:t>
            </a:r>
            <a:r>
              <a:rPr lang="en-US" dirty="0">
                <a:solidFill>
                  <a:srgbClr val="FF0000"/>
                </a:solidFill>
              </a:rPr>
              <a:t> (Planning)</a:t>
            </a:r>
            <a:endParaRPr lang="en-US" dirty="0"/>
          </a:p>
          <a:p>
            <a:pPr lvl="1"/>
            <a:r>
              <a:rPr lang="en-US" dirty="0"/>
              <a:t>Estimate Activity Durations</a:t>
            </a:r>
            <a:r>
              <a:rPr lang="en-US" dirty="0">
                <a:solidFill>
                  <a:srgbClr val="FF0000"/>
                </a:solidFill>
              </a:rPr>
              <a:t> (Planning)</a:t>
            </a:r>
            <a:endParaRPr lang="en-US" dirty="0"/>
          </a:p>
          <a:p>
            <a:pPr lvl="1"/>
            <a:r>
              <a:rPr lang="en-US" dirty="0"/>
              <a:t>Develop Schedule</a:t>
            </a:r>
            <a:r>
              <a:rPr lang="en-US" dirty="0">
                <a:solidFill>
                  <a:srgbClr val="FF0000"/>
                </a:solidFill>
              </a:rPr>
              <a:t> (Planning)</a:t>
            </a:r>
            <a:endParaRPr lang="en-US" dirty="0"/>
          </a:p>
          <a:p>
            <a:pPr lvl="1"/>
            <a:r>
              <a:rPr lang="en-US" dirty="0"/>
              <a:t>Control Schedule</a:t>
            </a:r>
            <a:r>
              <a:rPr lang="en-US" dirty="0">
                <a:solidFill>
                  <a:srgbClr val="FF0000"/>
                </a:solidFill>
              </a:rPr>
              <a:t> (M&amp;C)</a:t>
            </a:r>
            <a:endParaRPr lang="en-US" dirty="0"/>
          </a:p>
        </p:txBody>
      </p:sp>
    </p:spTree>
    <p:extLst>
      <p:ext uri="{BB962C8B-B14F-4D97-AF65-F5344CB8AC3E}">
        <p14:creationId xmlns:p14="http://schemas.microsoft.com/office/powerpoint/2010/main" val="533121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857250"/>
            <a:ext cx="6500052" cy="960668"/>
          </a:xfrm>
        </p:spPr>
        <p:txBody>
          <a:bodyPr>
            <a:normAutofit/>
          </a:bodyPr>
          <a:lstStyle/>
          <a:p>
            <a:r>
              <a:rPr lang="en-US" dirty="0"/>
              <a:t>Project Cost Management</a:t>
            </a:r>
          </a:p>
        </p:txBody>
      </p:sp>
      <p:sp>
        <p:nvSpPr>
          <p:cNvPr id="3" name="Content Placeholder 2"/>
          <p:cNvSpPr>
            <a:spLocks noGrp="1"/>
          </p:cNvSpPr>
          <p:nvPr>
            <p:ph idx="1"/>
          </p:nvPr>
        </p:nvSpPr>
        <p:spPr>
          <a:xfrm>
            <a:off x="2362201" y="1877307"/>
            <a:ext cx="6705601" cy="3413361"/>
          </a:xfrm>
        </p:spPr>
        <p:txBody>
          <a:bodyPr>
            <a:normAutofit/>
          </a:bodyPr>
          <a:lstStyle/>
          <a:p>
            <a:r>
              <a:rPr lang="en-US" sz="1800" dirty="0"/>
              <a:t>Describes the processes involved in planning, estimating, budgeting, and controlling cost so that the project can be completed within the approved budget. This includes:</a:t>
            </a:r>
          </a:p>
          <a:p>
            <a:endParaRPr lang="en-US" sz="1800" dirty="0"/>
          </a:p>
          <a:p>
            <a:pPr lvl="1"/>
            <a:r>
              <a:rPr lang="en-US" dirty="0"/>
              <a:t>Plan Cost Management </a:t>
            </a:r>
            <a:r>
              <a:rPr lang="en-US" dirty="0">
                <a:solidFill>
                  <a:srgbClr val="FF0000"/>
                </a:solidFill>
              </a:rPr>
              <a:t>(Planning)</a:t>
            </a:r>
            <a:endParaRPr lang="en-US" dirty="0"/>
          </a:p>
          <a:p>
            <a:pPr lvl="1"/>
            <a:r>
              <a:rPr lang="en-US" dirty="0"/>
              <a:t>Estimate Costs</a:t>
            </a:r>
            <a:r>
              <a:rPr lang="en-US" dirty="0">
                <a:solidFill>
                  <a:srgbClr val="FF0000"/>
                </a:solidFill>
              </a:rPr>
              <a:t> (Planning)</a:t>
            </a:r>
            <a:endParaRPr lang="en-US" dirty="0"/>
          </a:p>
          <a:p>
            <a:pPr lvl="1"/>
            <a:r>
              <a:rPr lang="en-US" dirty="0"/>
              <a:t>Determine Budget</a:t>
            </a:r>
            <a:r>
              <a:rPr lang="en-US" dirty="0">
                <a:solidFill>
                  <a:srgbClr val="FF0000"/>
                </a:solidFill>
              </a:rPr>
              <a:t> (Planning)</a:t>
            </a:r>
            <a:endParaRPr lang="en-US" dirty="0"/>
          </a:p>
          <a:p>
            <a:pPr lvl="1"/>
            <a:r>
              <a:rPr lang="en-US" dirty="0"/>
              <a:t>Control Costs</a:t>
            </a:r>
            <a:r>
              <a:rPr lang="en-US" dirty="0">
                <a:solidFill>
                  <a:srgbClr val="FF0000"/>
                </a:solidFill>
              </a:rPr>
              <a:t> (M&amp;C)</a:t>
            </a:r>
            <a:endParaRPr lang="en-US" dirty="0"/>
          </a:p>
        </p:txBody>
      </p:sp>
    </p:spTree>
    <p:extLst>
      <p:ext uri="{BB962C8B-B14F-4D97-AF65-F5344CB8AC3E}">
        <p14:creationId xmlns:p14="http://schemas.microsoft.com/office/powerpoint/2010/main" val="656809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838200"/>
            <a:ext cx="7848600" cy="960668"/>
          </a:xfrm>
        </p:spPr>
        <p:txBody>
          <a:bodyPr>
            <a:normAutofit/>
          </a:bodyPr>
          <a:lstStyle/>
          <a:p>
            <a:r>
              <a:rPr lang="en-US" dirty="0"/>
              <a:t>Project Stakeholder Management</a:t>
            </a:r>
          </a:p>
        </p:txBody>
      </p:sp>
      <p:sp>
        <p:nvSpPr>
          <p:cNvPr id="3" name="Content Placeholder 2"/>
          <p:cNvSpPr>
            <a:spLocks noGrp="1"/>
          </p:cNvSpPr>
          <p:nvPr>
            <p:ph idx="1"/>
          </p:nvPr>
        </p:nvSpPr>
        <p:spPr>
          <a:xfrm>
            <a:off x="2514601" y="1946463"/>
            <a:ext cx="6553201" cy="3344205"/>
          </a:xfrm>
        </p:spPr>
        <p:txBody>
          <a:bodyPr>
            <a:normAutofit/>
          </a:bodyPr>
          <a:lstStyle/>
          <a:p>
            <a:r>
              <a:rPr lang="en-US" sz="1800" dirty="0"/>
              <a:t>Describes the processes involved with managing the stakeholders for the project. This includes:</a:t>
            </a:r>
          </a:p>
          <a:p>
            <a:endParaRPr lang="en-US" sz="1800" dirty="0"/>
          </a:p>
          <a:p>
            <a:pPr lvl="1"/>
            <a:r>
              <a:rPr lang="en-US" dirty="0"/>
              <a:t>Identify Stakeholders </a:t>
            </a:r>
            <a:r>
              <a:rPr lang="en-US" dirty="0">
                <a:solidFill>
                  <a:srgbClr val="FF0000"/>
                </a:solidFill>
              </a:rPr>
              <a:t>(Initiating)</a:t>
            </a:r>
            <a:endParaRPr lang="en-US" dirty="0"/>
          </a:p>
          <a:p>
            <a:pPr lvl="1"/>
            <a:r>
              <a:rPr lang="en-US" dirty="0"/>
              <a:t>Plan Stakeholder Management </a:t>
            </a:r>
            <a:r>
              <a:rPr lang="en-US" dirty="0">
                <a:solidFill>
                  <a:srgbClr val="FF0000"/>
                </a:solidFill>
              </a:rPr>
              <a:t>(Planning)</a:t>
            </a:r>
            <a:endParaRPr lang="en-US" dirty="0"/>
          </a:p>
          <a:p>
            <a:pPr lvl="1"/>
            <a:r>
              <a:rPr lang="en-US" dirty="0"/>
              <a:t>Manage Stakeholder Engagement</a:t>
            </a:r>
            <a:r>
              <a:rPr lang="en-US" dirty="0">
                <a:solidFill>
                  <a:srgbClr val="FF0000"/>
                </a:solidFill>
              </a:rPr>
              <a:t> (Executing)</a:t>
            </a:r>
            <a:endParaRPr lang="en-US" dirty="0"/>
          </a:p>
          <a:p>
            <a:pPr lvl="1"/>
            <a:r>
              <a:rPr lang="en-US" dirty="0"/>
              <a:t>Monitor Stakeholder Engagement</a:t>
            </a:r>
            <a:r>
              <a:rPr lang="en-US" dirty="0">
                <a:solidFill>
                  <a:srgbClr val="FF0000"/>
                </a:solidFill>
              </a:rPr>
              <a:t>(M&amp;C)</a:t>
            </a:r>
            <a:endParaRPr lang="en-US" dirty="0"/>
          </a:p>
        </p:txBody>
      </p:sp>
    </p:spTree>
    <p:extLst>
      <p:ext uri="{BB962C8B-B14F-4D97-AF65-F5344CB8AC3E}">
        <p14:creationId xmlns:p14="http://schemas.microsoft.com/office/powerpoint/2010/main" val="837472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605896"/>
            <a:ext cx="2313633" cy="5646208"/>
          </a:xfrm>
        </p:spPr>
        <p:txBody>
          <a:bodyPr anchor="ctr">
            <a:normAutofit/>
          </a:bodyPr>
          <a:lstStyle/>
          <a:p>
            <a:r>
              <a:rPr lang="en-US" sz="3100">
                <a:solidFill>
                  <a:srgbClr val="FFFFFF"/>
                </a:solidFill>
              </a:rPr>
              <a:t>Activity: Discussion</a:t>
            </a:r>
          </a:p>
        </p:txBody>
      </p:sp>
      <p:sp>
        <p:nvSpPr>
          <p:cNvPr id="3" name="Content Placeholder 2"/>
          <p:cNvSpPr>
            <a:spLocks noGrp="1"/>
          </p:cNvSpPr>
          <p:nvPr>
            <p:ph idx="1"/>
          </p:nvPr>
        </p:nvSpPr>
        <p:spPr>
          <a:xfrm>
            <a:off x="5080512" y="605897"/>
            <a:ext cx="4997152" cy="6020019"/>
          </a:xfrm>
        </p:spPr>
        <p:txBody>
          <a:bodyPr anchor="ctr">
            <a:normAutofit/>
          </a:bodyPr>
          <a:lstStyle/>
          <a:p>
            <a:r>
              <a:rPr lang="en-US" sz="1900" dirty="0"/>
              <a:t>Are these projects or Operations?  Explain why?</a:t>
            </a:r>
          </a:p>
          <a:p>
            <a:pPr marL="457200" indent="-457200">
              <a:buFont typeface="+mj-lt"/>
              <a:buAutoNum type="arabicPeriod"/>
            </a:pPr>
            <a:r>
              <a:rPr lang="en-US" sz="1900" dirty="0"/>
              <a:t>Building the Museum of Future in Dubai</a:t>
            </a:r>
          </a:p>
          <a:p>
            <a:pPr marL="457200" indent="-457200">
              <a:buFont typeface="+mj-lt"/>
              <a:buAutoNum type="arabicPeriod"/>
            </a:pPr>
            <a:r>
              <a:rPr lang="en-US" sz="1900" dirty="0"/>
              <a:t>Building a new terminal at the Abu Dhabi International Airport</a:t>
            </a:r>
          </a:p>
          <a:p>
            <a:pPr marL="457200" indent="-457200">
              <a:buFont typeface="+mj-lt"/>
              <a:buAutoNum type="arabicPeriod"/>
            </a:pPr>
            <a:r>
              <a:rPr lang="en-US" sz="1900" dirty="0"/>
              <a:t>Preparing annual reports for the CEO of HCT</a:t>
            </a:r>
          </a:p>
          <a:p>
            <a:pPr marL="457200" indent="-457200">
              <a:buFont typeface="+mj-lt"/>
              <a:buAutoNum type="arabicPeriod"/>
            </a:pPr>
            <a:r>
              <a:rPr lang="en-US" sz="1900" dirty="0"/>
              <a:t>Upgrading communication infrastructure in HCT</a:t>
            </a:r>
          </a:p>
          <a:p>
            <a:pPr marL="457200" indent="-457200">
              <a:buFont typeface="+mj-lt"/>
              <a:buAutoNum type="arabicPeriod"/>
            </a:pPr>
            <a:r>
              <a:rPr lang="en-US" sz="1900" dirty="0"/>
              <a:t>Resolving student laptop issues at your college</a:t>
            </a:r>
          </a:p>
          <a:p>
            <a:pPr marL="457200" indent="-457200">
              <a:buFont typeface="+mj-lt"/>
              <a:buAutoNum type="arabicPeriod"/>
            </a:pPr>
            <a:r>
              <a:rPr lang="en-US" sz="1900" dirty="0"/>
              <a:t>Registering students for the new semester</a:t>
            </a:r>
          </a:p>
          <a:p>
            <a:pPr marL="457200" indent="-457200">
              <a:buFont typeface="+mj-lt"/>
              <a:buAutoNum type="arabicPeriod"/>
            </a:pPr>
            <a:r>
              <a:rPr lang="en-US" sz="1900" dirty="0"/>
              <a:t>A teacher preparing a test for his/her course</a:t>
            </a:r>
          </a:p>
          <a:p>
            <a:pPr marL="457200" indent="-457200">
              <a:buFont typeface="+mj-lt"/>
              <a:buAutoNum type="arabicPeriod"/>
            </a:pPr>
            <a:r>
              <a:rPr lang="en-US" sz="1900" dirty="0"/>
              <a:t>Course leaders are preparing 10 versions of the final exam for to be delivered to students in 5 campuses of a university</a:t>
            </a:r>
          </a:p>
          <a:p>
            <a:pPr marL="0" indent="0">
              <a:buNone/>
            </a:pPr>
            <a:endParaRPr lang="en-US" sz="1900" dirty="0"/>
          </a:p>
        </p:txBody>
      </p:sp>
    </p:spTree>
    <p:extLst>
      <p:ext uri="{BB962C8B-B14F-4D97-AF65-F5344CB8AC3E}">
        <p14:creationId xmlns:p14="http://schemas.microsoft.com/office/powerpoint/2010/main" val="2736776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533400"/>
            <a:ext cx="6943806" cy="1284518"/>
          </a:xfrm>
        </p:spPr>
        <p:txBody>
          <a:bodyPr>
            <a:normAutofit fontScale="90000"/>
          </a:bodyPr>
          <a:lstStyle/>
          <a:p>
            <a:r>
              <a:rPr lang="en-US" dirty="0"/>
              <a:t>Project Communications Management</a:t>
            </a:r>
          </a:p>
        </p:txBody>
      </p:sp>
      <p:sp>
        <p:nvSpPr>
          <p:cNvPr id="3" name="Content Placeholder 2"/>
          <p:cNvSpPr>
            <a:spLocks noGrp="1"/>
          </p:cNvSpPr>
          <p:nvPr>
            <p:ph idx="1"/>
          </p:nvPr>
        </p:nvSpPr>
        <p:spPr>
          <a:xfrm>
            <a:off x="2362200" y="2057400"/>
            <a:ext cx="6819900" cy="3543300"/>
          </a:xfrm>
        </p:spPr>
        <p:txBody>
          <a:bodyPr>
            <a:normAutofit/>
          </a:bodyPr>
          <a:lstStyle/>
          <a:p>
            <a:r>
              <a:rPr lang="en-US" sz="1800" dirty="0"/>
              <a:t>Identifies the processes involved in ensuring timely and appropriate generation, collection, dissemination, storage, and ultimate disposition of project information. This includes:</a:t>
            </a:r>
          </a:p>
          <a:p>
            <a:endParaRPr lang="en-US" sz="1800" dirty="0"/>
          </a:p>
          <a:p>
            <a:pPr lvl="1"/>
            <a:r>
              <a:rPr lang="en-US" dirty="0"/>
              <a:t>Plan Communications Management</a:t>
            </a:r>
            <a:r>
              <a:rPr lang="en-US" dirty="0">
                <a:solidFill>
                  <a:srgbClr val="FF0000"/>
                </a:solidFill>
              </a:rPr>
              <a:t> (Planning)</a:t>
            </a:r>
            <a:endParaRPr lang="en-US" dirty="0"/>
          </a:p>
          <a:p>
            <a:pPr lvl="1"/>
            <a:r>
              <a:rPr lang="en-US" dirty="0"/>
              <a:t>Manage Communications</a:t>
            </a:r>
            <a:r>
              <a:rPr lang="en-US" dirty="0">
                <a:solidFill>
                  <a:srgbClr val="FF0000"/>
                </a:solidFill>
              </a:rPr>
              <a:t> (Executing) </a:t>
            </a:r>
          </a:p>
          <a:p>
            <a:pPr lvl="1"/>
            <a:r>
              <a:rPr lang="en-US" dirty="0"/>
              <a:t>Control Communications</a:t>
            </a:r>
            <a:r>
              <a:rPr lang="en-US" dirty="0">
                <a:solidFill>
                  <a:srgbClr val="FF0000"/>
                </a:solidFill>
              </a:rPr>
              <a:t> (M&amp;C)</a:t>
            </a:r>
            <a:endParaRPr lang="en-US" dirty="0"/>
          </a:p>
        </p:txBody>
      </p:sp>
    </p:spTree>
    <p:extLst>
      <p:ext uri="{BB962C8B-B14F-4D97-AF65-F5344CB8AC3E}">
        <p14:creationId xmlns:p14="http://schemas.microsoft.com/office/powerpoint/2010/main" val="2247506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2- Collaborative Activity on </a:t>
            </a:r>
            <a:r>
              <a:rPr lang="en-US" dirty="0" err="1"/>
              <a:t>Nearpod</a:t>
            </a:r>
            <a:endParaRPr lang="en-US" dirty="0"/>
          </a:p>
        </p:txBody>
      </p:sp>
      <p:sp>
        <p:nvSpPr>
          <p:cNvPr id="3" name="Text Placeholder 2"/>
          <p:cNvSpPr>
            <a:spLocks noGrp="1"/>
          </p:cNvSpPr>
          <p:nvPr>
            <p:ph type="body" idx="1"/>
          </p:nvPr>
        </p:nvSpPr>
        <p:spPr>
          <a:xfrm>
            <a:off x="2346960" y="4453128"/>
            <a:ext cx="7543800" cy="499872"/>
          </a:xfrm>
        </p:spPr>
        <p:txBody>
          <a:bodyPr/>
          <a:lstStyle/>
          <a:p>
            <a:r>
              <a:rPr lang="en-US" dirty="0"/>
              <a:t>framework – knowledge areas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71</a:t>
            </a:fld>
            <a:endParaRPr lang="en-US" dirty="0"/>
          </a:p>
        </p:txBody>
      </p:sp>
      <p:sp>
        <p:nvSpPr>
          <p:cNvPr id="7" name="TextBox 6"/>
          <p:cNvSpPr txBox="1"/>
          <p:nvPr/>
        </p:nvSpPr>
        <p:spPr>
          <a:xfrm flipH="1">
            <a:off x="2346960" y="5212081"/>
            <a:ext cx="6720840" cy="369332"/>
          </a:xfrm>
          <a:prstGeom prst="rect">
            <a:avLst/>
          </a:prstGeom>
          <a:noFill/>
        </p:spPr>
        <p:txBody>
          <a:bodyPr wrap="square" rtlCol="0">
            <a:spAutoFit/>
          </a:bodyPr>
          <a:lstStyle/>
          <a:p>
            <a:endParaRPr lang="en-US" dirty="0"/>
          </a:p>
        </p:txBody>
      </p:sp>
      <p:sp>
        <p:nvSpPr>
          <p:cNvPr id="8" name="TextBox 7"/>
          <p:cNvSpPr txBox="1"/>
          <p:nvPr/>
        </p:nvSpPr>
        <p:spPr>
          <a:xfrm>
            <a:off x="2356512" y="4953000"/>
            <a:ext cx="7701888" cy="1631216"/>
          </a:xfrm>
          <a:prstGeom prst="rect">
            <a:avLst/>
          </a:prstGeom>
          <a:noFill/>
        </p:spPr>
        <p:txBody>
          <a:bodyPr wrap="square" rtlCol="0">
            <a:spAutoFit/>
          </a:bodyPr>
          <a:lstStyle/>
          <a:p>
            <a:r>
              <a:rPr lang="en-US" sz="2000" dirty="0"/>
              <a:t>Pick one of these knowledge areas and write a short paragraph about the associated skills and activities: Integration, Scope, Cost, Schedule, Communication and Stakeholder Management.  Paste your answer on the collaborate board.</a:t>
            </a:r>
          </a:p>
          <a:p>
            <a:endParaRPr lang="en-US" sz="2000" dirty="0"/>
          </a:p>
        </p:txBody>
      </p:sp>
    </p:spTree>
    <p:extLst>
      <p:ext uri="{BB962C8B-B14F-4D97-AF65-F5344CB8AC3E}">
        <p14:creationId xmlns:p14="http://schemas.microsoft.com/office/powerpoint/2010/main" val="432503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1" y="857250"/>
            <a:ext cx="6995673" cy="960668"/>
          </a:xfrm>
        </p:spPr>
        <p:txBody>
          <a:bodyPr>
            <a:normAutofit/>
          </a:bodyPr>
          <a:lstStyle/>
          <a:p>
            <a:r>
              <a:rPr lang="en-US" dirty="0"/>
              <a:t>Project Quality Management</a:t>
            </a:r>
          </a:p>
        </p:txBody>
      </p:sp>
      <p:sp>
        <p:nvSpPr>
          <p:cNvPr id="3" name="Content Placeholder 2"/>
          <p:cNvSpPr>
            <a:spLocks noGrp="1"/>
          </p:cNvSpPr>
          <p:nvPr>
            <p:ph idx="1"/>
          </p:nvPr>
        </p:nvSpPr>
        <p:spPr>
          <a:xfrm>
            <a:off x="2362201" y="1860017"/>
            <a:ext cx="6705601" cy="3430650"/>
          </a:xfrm>
        </p:spPr>
        <p:txBody>
          <a:bodyPr>
            <a:normAutofit fontScale="92500" lnSpcReduction="10000"/>
          </a:bodyPr>
          <a:lstStyle/>
          <a:p>
            <a:r>
              <a:rPr lang="en-US" dirty="0"/>
              <a:t>Describes all the processes for incorporating the organization’s quality policy regarding planning, managing, and controlling </a:t>
            </a:r>
            <a:r>
              <a:rPr lang="en-US" b="1" dirty="0"/>
              <a:t>project and product quality </a:t>
            </a:r>
            <a:r>
              <a:rPr lang="en-US" dirty="0"/>
              <a:t>requirements, in order to meet stakeholders’ expectations.  This includes:</a:t>
            </a:r>
          </a:p>
          <a:p>
            <a:endParaRPr lang="en-US" sz="1800" dirty="0"/>
          </a:p>
          <a:p>
            <a:pPr lvl="1"/>
            <a:r>
              <a:rPr lang="en-US" dirty="0"/>
              <a:t>Plan Quality Management</a:t>
            </a:r>
            <a:r>
              <a:rPr lang="en-US" dirty="0">
                <a:solidFill>
                  <a:srgbClr val="FF0000"/>
                </a:solidFill>
              </a:rPr>
              <a:t> (Planning)</a:t>
            </a:r>
            <a:endParaRPr lang="en-US" dirty="0"/>
          </a:p>
          <a:p>
            <a:pPr lvl="1"/>
            <a:r>
              <a:rPr lang="en-US" dirty="0"/>
              <a:t>Manage Quality</a:t>
            </a:r>
            <a:r>
              <a:rPr lang="en-US" dirty="0">
                <a:solidFill>
                  <a:srgbClr val="FF0000"/>
                </a:solidFill>
              </a:rPr>
              <a:t> (Executing)</a:t>
            </a:r>
            <a:endParaRPr lang="en-US" dirty="0"/>
          </a:p>
          <a:p>
            <a:pPr lvl="1"/>
            <a:r>
              <a:rPr lang="en-US" dirty="0"/>
              <a:t>Control Quality</a:t>
            </a:r>
            <a:r>
              <a:rPr lang="en-US" dirty="0">
                <a:solidFill>
                  <a:srgbClr val="FF0000"/>
                </a:solidFill>
              </a:rPr>
              <a:t> (M&amp;C)</a:t>
            </a:r>
            <a:endParaRPr lang="en-US" dirty="0"/>
          </a:p>
        </p:txBody>
      </p:sp>
    </p:spTree>
    <p:extLst>
      <p:ext uri="{BB962C8B-B14F-4D97-AF65-F5344CB8AC3E}">
        <p14:creationId xmlns:p14="http://schemas.microsoft.com/office/powerpoint/2010/main" val="3341801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85800"/>
            <a:ext cx="7772400" cy="1089692"/>
          </a:xfrm>
        </p:spPr>
        <p:txBody>
          <a:bodyPr>
            <a:normAutofit/>
          </a:bodyPr>
          <a:lstStyle/>
          <a:p>
            <a:r>
              <a:rPr lang="en-US" dirty="0"/>
              <a:t>Project Resource Management</a:t>
            </a:r>
          </a:p>
        </p:txBody>
      </p:sp>
      <p:sp>
        <p:nvSpPr>
          <p:cNvPr id="3" name="Content Placeholder 2"/>
          <p:cNvSpPr>
            <a:spLocks noGrp="1"/>
          </p:cNvSpPr>
          <p:nvPr>
            <p:ph idx="1"/>
          </p:nvPr>
        </p:nvSpPr>
        <p:spPr>
          <a:xfrm>
            <a:off x="2286001" y="1921489"/>
            <a:ext cx="6829827" cy="3557708"/>
          </a:xfrm>
        </p:spPr>
        <p:txBody>
          <a:bodyPr>
            <a:normAutofit/>
          </a:bodyPr>
          <a:lstStyle/>
          <a:p>
            <a:r>
              <a:rPr lang="en-US" sz="1800" dirty="0"/>
              <a:t>Describes the processes involved in the planning, acquisition, development, and management of the project team. This includes:</a:t>
            </a:r>
          </a:p>
          <a:p>
            <a:pPr lvl="1"/>
            <a:r>
              <a:rPr lang="en-US" dirty="0"/>
              <a:t>Plan Resource Management </a:t>
            </a:r>
            <a:r>
              <a:rPr lang="en-US" dirty="0">
                <a:solidFill>
                  <a:srgbClr val="FF0000"/>
                </a:solidFill>
              </a:rPr>
              <a:t>(Planning)</a:t>
            </a:r>
            <a:endParaRPr lang="en-US" dirty="0"/>
          </a:p>
          <a:p>
            <a:pPr lvl="1"/>
            <a:r>
              <a:rPr lang="en-US" dirty="0"/>
              <a:t>Estimate Activity Resources </a:t>
            </a:r>
            <a:r>
              <a:rPr lang="en-US" dirty="0">
                <a:solidFill>
                  <a:srgbClr val="FF0000"/>
                </a:solidFill>
              </a:rPr>
              <a:t>(Planning)</a:t>
            </a:r>
            <a:endParaRPr lang="en-US" dirty="0"/>
          </a:p>
          <a:p>
            <a:pPr lvl="1"/>
            <a:r>
              <a:rPr lang="en-US" dirty="0"/>
              <a:t>Acquire Resources </a:t>
            </a:r>
            <a:r>
              <a:rPr lang="en-US" dirty="0">
                <a:solidFill>
                  <a:srgbClr val="FF0000"/>
                </a:solidFill>
              </a:rPr>
              <a:t>(Executing)</a:t>
            </a:r>
            <a:endParaRPr lang="en-US" dirty="0"/>
          </a:p>
          <a:p>
            <a:pPr lvl="1"/>
            <a:r>
              <a:rPr lang="en-US" dirty="0"/>
              <a:t>Develop Team </a:t>
            </a:r>
            <a:r>
              <a:rPr lang="en-US" dirty="0">
                <a:solidFill>
                  <a:srgbClr val="FF0000"/>
                </a:solidFill>
              </a:rPr>
              <a:t>(Executing)</a:t>
            </a:r>
            <a:endParaRPr lang="en-US" dirty="0"/>
          </a:p>
          <a:p>
            <a:pPr lvl="1"/>
            <a:r>
              <a:rPr lang="en-US" dirty="0"/>
              <a:t>Manage Team </a:t>
            </a:r>
            <a:r>
              <a:rPr lang="en-US" dirty="0">
                <a:solidFill>
                  <a:srgbClr val="FF0000"/>
                </a:solidFill>
              </a:rPr>
              <a:t>(Executing)</a:t>
            </a:r>
            <a:endParaRPr lang="en-US" dirty="0"/>
          </a:p>
          <a:p>
            <a:pPr lvl="1"/>
            <a:r>
              <a:rPr lang="en-US" dirty="0"/>
              <a:t>Control Resources </a:t>
            </a:r>
            <a:r>
              <a:rPr lang="en-US" dirty="0">
                <a:solidFill>
                  <a:srgbClr val="FF0000"/>
                </a:solidFill>
              </a:rPr>
              <a:t>(M&amp;C)</a:t>
            </a:r>
            <a:r>
              <a:rPr lang="en-US" dirty="0"/>
              <a:t> </a:t>
            </a:r>
          </a:p>
        </p:txBody>
      </p:sp>
    </p:spTree>
    <p:extLst>
      <p:ext uri="{BB962C8B-B14F-4D97-AF65-F5344CB8AC3E}">
        <p14:creationId xmlns:p14="http://schemas.microsoft.com/office/powerpoint/2010/main" val="603448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1" y="857250"/>
            <a:ext cx="5852673" cy="960668"/>
          </a:xfrm>
        </p:spPr>
        <p:txBody>
          <a:bodyPr>
            <a:normAutofit fontScale="90000"/>
          </a:bodyPr>
          <a:lstStyle/>
          <a:p>
            <a:r>
              <a:rPr lang="en-US" dirty="0"/>
              <a:t>Project Risk Management</a:t>
            </a:r>
          </a:p>
        </p:txBody>
      </p:sp>
      <p:sp>
        <p:nvSpPr>
          <p:cNvPr id="3" name="Content Placeholder 2"/>
          <p:cNvSpPr>
            <a:spLocks noGrp="1"/>
          </p:cNvSpPr>
          <p:nvPr>
            <p:ph idx="1"/>
          </p:nvPr>
        </p:nvSpPr>
        <p:spPr>
          <a:xfrm>
            <a:off x="2514601" y="1984882"/>
            <a:ext cx="6341889" cy="3286846"/>
          </a:xfrm>
        </p:spPr>
        <p:txBody>
          <a:bodyPr>
            <a:noAutofit/>
          </a:bodyPr>
          <a:lstStyle/>
          <a:p>
            <a:r>
              <a:rPr lang="en-US" sz="1800" dirty="0"/>
              <a:t>Describes the processes involved with identifying, analyzing, and controlling risks for the project. This includes:</a:t>
            </a:r>
          </a:p>
          <a:p>
            <a:endParaRPr lang="en-US" sz="1800" dirty="0"/>
          </a:p>
          <a:p>
            <a:pPr lvl="1"/>
            <a:r>
              <a:rPr lang="en-US" dirty="0"/>
              <a:t>Plan Risk Management</a:t>
            </a:r>
            <a:r>
              <a:rPr lang="en-US" dirty="0">
                <a:solidFill>
                  <a:srgbClr val="FF0000"/>
                </a:solidFill>
              </a:rPr>
              <a:t> (Planning)</a:t>
            </a:r>
            <a:endParaRPr lang="en-US" dirty="0"/>
          </a:p>
          <a:p>
            <a:pPr lvl="1"/>
            <a:r>
              <a:rPr lang="en-US" dirty="0"/>
              <a:t>Identify Risks</a:t>
            </a:r>
            <a:r>
              <a:rPr lang="en-US" dirty="0">
                <a:solidFill>
                  <a:srgbClr val="FF0000"/>
                </a:solidFill>
              </a:rPr>
              <a:t> (Planning)</a:t>
            </a:r>
            <a:endParaRPr lang="en-US" dirty="0"/>
          </a:p>
          <a:p>
            <a:pPr lvl="1"/>
            <a:r>
              <a:rPr lang="en-US" dirty="0"/>
              <a:t>Perform Qualitative Risk Analysis</a:t>
            </a:r>
            <a:r>
              <a:rPr lang="en-US" dirty="0">
                <a:solidFill>
                  <a:srgbClr val="FF0000"/>
                </a:solidFill>
              </a:rPr>
              <a:t> (Planning)</a:t>
            </a:r>
            <a:endParaRPr lang="en-US" dirty="0"/>
          </a:p>
          <a:p>
            <a:pPr lvl="1"/>
            <a:r>
              <a:rPr lang="en-US" dirty="0"/>
              <a:t>Perform Quantitative Risk Analysis</a:t>
            </a:r>
            <a:r>
              <a:rPr lang="en-US" dirty="0">
                <a:solidFill>
                  <a:srgbClr val="FF0000"/>
                </a:solidFill>
              </a:rPr>
              <a:t> (Planning)</a:t>
            </a:r>
            <a:endParaRPr lang="en-US" dirty="0"/>
          </a:p>
          <a:p>
            <a:pPr lvl="1"/>
            <a:r>
              <a:rPr lang="en-US" dirty="0"/>
              <a:t>Plan Risk Responses</a:t>
            </a:r>
            <a:r>
              <a:rPr lang="en-US" dirty="0">
                <a:solidFill>
                  <a:srgbClr val="FF0000"/>
                </a:solidFill>
              </a:rPr>
              <a:t> (Planning)</a:t>
            </a:r>
          </a:p>
          <a:p>
            <a:pPr lvl="1"/>
            <a:r>
              <a:rPr lang="en-US" dirty="0"/>
              <a:t>Implement Risk Responses </a:t>
            </a:r>
            <a:r>
              <a:rPr lang="en-US" dirty="0">
                <a:solidFill>
                  <a:srgbClr val="FF0000"/>
                </a:solidFill>
              </a:rPr>
              <a:t>(Executing)</a:t>
            </a:r>
          </a:p>
          <a:p>
            <a:pPr lvl="1"/>
            <a:r>
              <a:rPr lang="en-US" dirty="0"/>
              <a:t>Monitor Risk</a:t>
            </a:r>
            <a:r>
              <a:rPr lang="en-US" dirty="0">
                <a:solidFill>
                  <a:srgbClr val="FF0000"/>
                </a:solidFill>
              </a:rPr>
              <a:t> (M&amp;C)</a:t>
            </a:r>
            <a:endParaRPr lang="en-US" dirty="0"/>
          </a:p>
        </p:txBody>
      </p:sp>
    </p:spTree>
    <p:extLst>
      <p:ext uri="{BB962C8B-B14F-4D97-AF65-F5344CB8AC3E}">
        <p14:creationId xmlns:p14="http://schemas.microsoft.com/office/powerpoint/2010/main" val="465601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898868"/>
            <a:ext cx="7543800" cy="799784"/>
          </a:xfrm>
        </p:spPr>
        <p:txBody>
          <a:bodyPr>
            <a:noAutofit/>
          </a:bodyPr>
          <a:lstStyle/>
          <a:p>
            <a:r>
              <a:rPr lang="en-US" sz="3600" dirty="0"/>
              <a:t>Project Procurement Management</a:t>
            </a:r>
          </a:p>
        </p:txBody>
      </p:sp>
      <p:sp>
        <p:nvSpPr>
          <p:cNvPr id="3" name="Content Placeholder 2"/>
          <p:cNvSpPr>
            <a:spLocks noGrp="1"/>
          </p:cNvSpPr>
          <p:nvPr>
            <p:ph idx="1"/>
          </p:nvPr>
        </p:nvSpPr>
        <p:spPr>
          <a:xfrm>
            <a:off x="2362201" y="1923411"/>
            <a:ext cx="6705601" cy="3367257"/>
          </a:xfrm>
        </p:spPr>
        <p:txBody>
          <a:bodyPr>
            <a:normAutofit/>
          </a:bodyPr>
          <a:lstStyle/>
          <a:p>
            <a:r>
              <a:rPr lang="en-US" sz="1800" dirty="0"/>
              <a:t>Describes the processes involved with purchasing or acquiring product, services, or results for project. This includes:</a:t>
            </a:r>
          </a:p>
          <a:p>
            <a:endParaRPr lang="en-US" sz="1800" dirty="0"/>
          </a:p>
          <a:p>
            <a:pPr lvl="1"/>
            <a:r>
              <a:rPr lang="en-US" dirty="0"/>
              <a:t>Plan Procurement Management</a:t>
            </a:r>
            <a:r>
              <a:rPr lang="en-US" dirty="0">
                <a:solidFill>
                  <a:srgbClr val="FF0000"/>
                </a:solidFill>
              </a:rPr>
              <a:t> (Planning)</a:t>
            </a:r>
            <a:endParaRPr lang="en-US" dirty="0"/>
          </a:p>
          <a:p>
            <a:pPr lvl="1"/>
            <a:r>
              <a:rPr lang="en-US" dirty="0"/>
              <a:t>Conduct Procurements</a:t>
            </a:r>
            <a:r>
              <a:rPr lang="en-US" dirty="0">
                <a:solidFill>
                  <a:srgbClr val="FF0000"/>
                </a:solidFill>
              </a:rPr>
              <a:t> (Executing)</a:t>
            </a:r>
            <a:endParaRPr lang="en-US" dirty="0"/>
          </a:p>
          <a:p>
            <a:pPr lvl="1"/>
            <a:r>
              <a:rPr lang="en-US" dirty="0"/>
              <a:t>Control Procurements</a:t>
            </a:r>
            <a:r>
              <a:rPr lang="en-US" dirty="0">
                <a:solidFill>
                  <a:srgbClr val="FF0000"/>
                </a:solidFill>
              </a:rPr>
              <a:t> (M&amp;C)</a:t>
            </a:r>
            <a:endParaRPr lang="en-US" dirty="0"/>
          </a:p>
        </p:txBody>
      </p:sp>
    </p:spTree>
    <p:extLst>
      <p:ext uri="{BB962C8B-B14F-4D97-AF65-F5344CB8AC3E}">
        <p14:creationId xmlns:p14="http://schemas.microsoft.com/office/powerpoint/2010/main" val="3032510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3- Quiz on </a:t>
            </a:r>
            <a:r>
              <a:rPr lang="en-US" dirty="0" err="1"/>
              <a:t>Nearpod</a:t>
            </a:r>
            <a:endParaRPr lang="en-US" dirty="0"/>
          </a:p>
        </p:txBody>
      </p:sp>
      <p:sp>
        <p:nvSpPr>
          <p:cNvPr id="3" name="Text Placeholder 2"/>
          <p:cNvSpPr>
            <a:spLocks noGrp="1"/>
          </p:cNvSpPr>
          <p:nvPr>
            <p:ph type="body" idx="1"/>
          </p:nvPr>
        </p:nvSpPr>
        <p:spPr/>
        <p:txBody>
          <a:bodyPr/>
          <a:lstStyle/>
          <a:p>
            <a:r>
              <a:rPr lang="en-US" dirty="0"/>
              <a:t>FRAMEWORK-Activity-Quiz1</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76</a:t>
            </a:fld>
            <a:endParaRPr lang="en-US" dirty="0"/>
          </a:p>
        </p:txBody>
      </p:sp>
    </p:spTree>
    <p:extLst>
      <p:ext uri="{BB962C8B-B14F-4D97-AF65-F5344CB8AC3E}">
        <p14:creationId xmlns:p14="http://schemas.microsoft.com/office/powerpoint/2010/main" val="2850029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3" name="Content Placeholder 2"/>
          <p:cNvSpPr>
            <a:spLocks noGrp="1"/>
          </p:cNvSpPr>
          <p:nvPr>
            <p:ph idx="1"/>
          </p:nvPr>
        </p:nvSpPr>
        <p:spPr/>
        <p:txBody>
          <a:bodyPr/>
          <a:lstStyle/>
          <a:p>
            <a:r>
              <a:rPr lang="en-US" dirty="0"/>
              <a:t>The PMBOK Guide defines a process as "a set of interrelated actions and activities performed to achieve a specified set of products, results, or services.”</a:t>
            </a:r>
          </a:p>
          <a:p>
            <a:r>
              <a:rPr lang="en-US" dirty="0"/>
              <a:t>Processes transform inputs to outputs applying tools and techniques</a:t>
            </a:r>
          </a:p>
        </p:txBody>
      </p:sp>
    </p:spTree>
    <p:extLst>
      <p:ext uri="{BB962C8B-B14F-4D97-AF65-F5344CB8AC3E}">
        <p14:creationId xmlns:p14="http://schemas.microsoft.com/office/powerpoint/2010/main" val="3208554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Techniques</a:t>
            </a:r>
          </a:p>
        </p:txBody>
      </p:sp>
      <p:sp>
        <p:nvSpPr>
          <p:cNvPr id="3" name="Content Placeholder 2"/>
          <p:cNvSpPr>
            <a:spLocks noGrp="1"/>
          </p:cNvSpPr>
          <p:nvPr>
            <p:ph idx="1"/>
          </p:nvPr>
        </p:nvSpPr>
        <p:spPr>
          <a:xfrm>
            <a:off x="2346960" y="1845735"/>
            <a:ext cx="7543801" cy="1583265"/>
          </a:xfrm>
        </p:spPr>
        <p:txBody>
          <a:bodyPr vert="horz" lIns="0" tIns="45720" rIns="0" bIns="45720" rtlCol="0" anchor="t">
            <a:normAutofit fontScale="92500" lnSpcReduction="20000"/>
          </a:bodyPr>
          <a:lstStyle/>
          <a:p>
            <a:r>
              <a:rPr lang="en-US" sz="2200" dirty="0"/>
              <a:t>Project Management Processes use inputs, tools and techniques to produce project outputs.  Tools and techniques help project manager manage projects efficiently and effectively. Tools and techniques are grouped into 6 categories and are considered best practices.  PMBOK recommends 132 tools and techniques.  </a:t>
            </a:r>
          </a:p>
          <a:p>
            <a:pPr marL="0" indent="0">
              <a:buNone/>
            </a:pPr>
            <a:r>
              <a:rPr lang="en-US" dirty="0"/>
              <a:t>.</a:t>
            </a:r>
          </a:p>
          <a:p>
            <a:endParaRPr lang="en-US" dirty="0"/>
          </a:p>
          <a:p>
            <a:endParaRPr lang="en-US" dirty="0"/>
          </a:p>
        </p:txBody>
      </p:sp>
      <p:pic>
        <p:nvPicPr>
          <p:cNvPr id="4" name="Picture 3"/>
          <p:cNvPicPr>
            <a:picLocks noChangeAspect="1"/>
          </p:cNvPicPr>
          <p:nvPr/>
        </p:nvPicPr>
        <p:blipFill>
          <a:blip r:embed="rId3"/>
          <a:stretch>
            <a:fillRect/>
          </a:stretch>
        </p:blipFill>
        <p:spPr>
          <a:xfrm>
            <a:off x="2346959" y="3698904"/>
            <a:ext cx="3429000" cy="1025496"/>
          </a:xfrm>
          <a:prstGeom prst="rect">
            <a:avLst/>
          </a:prstGeom>
        </p:spPr>
      </p:pic>
      <p:pic>
        <p:nvPicPr>
          <p:cNvPr id="5" name="Picture 4"/>
          <p:cNvPicPr>
            <a:picLocks noChangeAspect="1"/>
          </p:cNvPicPr>
          <p:nvPr/>
        </p:nvPicPr>
        <p:blipFill>
          <a:blip r:embed="rId4"/>
          <a:stretch>
            <a:fillRect/>
          </a:stretch>
        </p:blipFill>
        <p:spPr>
          <a:xfrm>
            <a:off x="6367845" y="3524250"/>
            <a:ext cx="3745611" cy="1657350"/>
          </a:xfrm>
          <a:prstGeom prst="rect">
            <a:avLst/>
          </a:prstGeom>
        </p:spPr>
      </p:pic>
    </p:spTree>
    <p:extLst>
      <p:ext uri="{BB962C8B-B14F-4D97-AF65-F5344CB8AC3E}">
        <p14:creationId xmlns:p14="http://schemas.microsoft.com/office/powerpoint/2010/main" val="1384432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GROUPINGS OF TOOLS AND TECHNIQUES </a:t>
            </a:r>
            <a:endParaRPr lang="en-US" dirty="0"/>
          </a:p>
        </p:txBody>
      </p:sp>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r>
              <a:rPr lang="en-US" b="1" dirty="0"/>
              <a:t>Data gathering techniques. </a:t>
            </a:r>
            <a:r>
              <a:rPr lang="en-US" dirty="0"/>
              <a:t>Used to collect data and information from a variety of sources.  </a:t>
            </a:r>
          </a:p>
          <a:p>
            <a:pPr marL="457200" indent="-457200">
              <a:buFont typeface="+mj-lt"/>
              <a:buAutoNum type="arabicPeriod"/>
            </a:pPr>
            <a:r>
              <a:rPr lang="en-US" b="1" dirty="0"/>
              <a:t>Data analysis techniques. </a:t>
            </a:r>
            <a:r>
              <a:rPr lang="en-US" dirty="0"/>
              <a:t>Used to organize, assess, and evaluate data and information.  </a:t>
            </a:r>
          </a:p>
          <a:p>
            <a:pPr marL="457200" indent="-457200">
              <a:buFont typeface="+mj-lt"/>
              <a:buAutoNum type="arabicPeriod"/>
            </a:pPr>
            <a:r>
              <a:rPr lang="en-US" b="1" dirty="0"/>
              <a:t>Data representation techniques. </a:t>
            </a:r>
            <a:r>
              <a:rPr lang="en-US" dirty="0"/>
              <a:t>Used to show graphic representations or other methods used to convey data and information.  </a:t>
            </a:r>
          </a:p>
          <a:p>
            <a:pPr marL="457200" indent="-457200">
              <a:buFont typeface="+mj-lt"/>
              <a:buAutoNum type="arabicPeriod"/>
            </a:pPr>
            <a:r>
              <a:rPr lang="en-US" b="1" dirty="0"/>
              <a:t>Decision-making techniques. </a:t>
            </a:r>
            <a:r>
              <a:rPr lang="en-US" dirty="0"/>
              <a:t>Used to select a course of action from different alternatives.  </a:t>
            </a:r>
          </a:p>
          <a:p>
            <a:pPr marL="457200" indent="-457200">
              <a:buFont typeface="+mj-lt"/>
              <a:buAutoNum type="arabicPeriod"/>
            </a:pPr>
            <a:r>
              <a:rPr lang="en-US" b="1" dirty="0"/>
              <a:t>Communication skills. </a:t>
            </a:r>
            <a:r>
              <a:rPr lang="en-US" dirty="0"/>
              <a:t>Used to transfer information between stakeholders.  </a:t>
            </a:r>
          </a:p>
          <a:p>
            <a:pPr marL="457200" indent="-457200">
              <a:buFont typeface="+mj-lt"/>
              <a:buAutoNum type="arabicPeriod"/>
            </a:pPr>
            <a:r>
              <a:rPr lang="en-US" b="1" dirty="0"/>
              <a:t>Interpersonal and team skills. </a:t>
            </a:r>
            <a:r>
              <a:rPr lang="en-US" dirty="0"/>
              <a:t>Used to effectively lead and interact with team members and other stakeholders.  </a:t>
            </a:r>
          </a:p>
          <a:p>
            <a:pPr marL="457200" indent="-457200">
              <a:buFont typeface="+mj-lt"/>
              <a:buAutoNum type="arabicPeriod"/>
            </a:pPr>
            <a:r>
              <a:rPr lang="en-US" b="1" dirty="0"/>
              <a:t>Ungrouped techniques: </a:t>
            </a:r>
            <a:r>
              <a:rPr lang="en-US" dirty="0"/>
              <a:t>There are 60 ungrouped tools and techniques.</a:t>
            </a:r>
          </a:p>
          <a:p>
            <a:endParaRPr lang="en-US" dirty="0"/>
          </a:p>
        </p:txBody>
      </p:sp>
    </p:spTree>
    <p:extLst>
      <p:ext uri="{BB962C8B-B14F-4D97-AF65-F5344CB8AC3E}">
        <p14:creationId xmlns:p14="http://schemas.microsoft.com/office/powerpoint/2010/main" val="259554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Activity1- Answer using collaborate board on </a:t>
            </a:r>
            <a:r>
              <a:rPr lang="en-US" dirty="0" err="1"/>
              <a:t>Nearpod</a:t>
            </a:r>
            <a:endParaRPr lang="en-US" dirty="0"/>
          </a:p>
        </p:txBody>
      </p:sp>
      <p:sp>
        <p:nvSpPr>
          <p:cNvPr id="3" name="Text Placeholder 2"/>
          <p:cNvSpPr>
            <a:spLocks noGrp="1"/>
          </p:cNvSpPr>
          <p:nvPr>
            <p:ph type="body" idx="1"/>
          </p:nvPr>
        </p:nvSpPr>
        <p:spPr/>
        <p:txBody>
          <a:bodyPr/>
          <a:lstStyle/>
          <a:p>
            <a:r>
              <a:rPr lang="en-US" dirty="0"/>
              <a:t>Foundation elements- Is this a project?</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8</a:t>
            </a:fld>
            <a:endParaRPr lang="en-US" dirty="0"/>
          </a:p>
        </p:txBody>
      </p:sp>
    </p:spTree>
    <p:extLst>
      <p:ext uri="{BB962C8B-B14F-4D97-AF65-F5344CB8AC3E}">
        <p14:creationId xmlns:p14="http://schemas.microsoft.com/office/powerpoint/2010/main" val="3628890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 of Tools and Techniques</a:t>
            </a:r>
          </a:p>
        </p:txBody>
      </p:sp>
      <p:sp>
        <p:nvSpPr>
          <p:cNvPr id="3" name="Content Placeholder 2"/>
          <p:cNvSpPr>
            <a:spLocks noGrp="1"/>
          </p:cNvSpPr>
          <p:nvPr>
            <p:ph idx="1"/>
          </p:nvPr>
        </p:nvSpPr>
        <p:spPr/>
        <p:txBody>
          <a:bodyPr>
            <a:normAutofit fontScale="62500" lnSpcReduction="20000"/>
          </a:bodyPr>
          <a:lstStyle/>
          <a:p>
            <a:pPr lvl="1"/>
            <a:r>
              <a:rPr lang="en-US" dirty="0"/>
              <a:t>Data Gathering Tools and Techniques</a:t>
            </a:r>
          </a:p>
          <a:p>
            <a:pPr lvl="2"/>
            <a:r>
              <a:rPr lang="en-US" dirty="0"/>
              <a:t>Brainstorming</a:t>
            </a:r>
          </a:p>
          <a:p>
            <a:pPr lvl="2"/>
            <a:r>
              <a:rPr lang="en-US" dirty="0"/>
              <a:t>Interviews</a:t>
            </a:r>
          </a:p>
          <a:p>
            <a:pPr lvl="2"/>
            <a:r>
              <a:rPr lang="en-US" dirty="0"/>
              <a:t>Focus Groups </a:t>
            </a:r>
          </a:p>
          <a:p>
            <a:pPr lvl="1"/>
            <a:r>
              <a:rPr lang="en-US" dirty="0"/>
              <a:t>Data Analysis Tools and Techniques</a:t>
            </a:r>
          </a:p>
          <a:p>
            <a:pPr lvl="2"/>
            <a:r>
              <a:rPr lang="en-US" dirty="0"/>
              <a:t>Document Analysis</a:t>
            </a:r>
          </a:p>
          <a:p>
            <a:pPr lvl="2"/>
            <a:r>
              <a:rPr lang="en-US" dirty="0"/>
              <a:t>Assumption and Constraint Analysis</a:t>
            </a:r>
          </a:p>
          <a:p>
            <a:pPr lvl="2"/>
            <a:r>
              <a:rPr lang="en-US" dirty="0"/>
              <a:t>Earned Value Analysis</a:t>
            </a:r>
          </a:p>
          <a:p>
            <a:pPr lvl="2"/>
            <a:r>
              <a:rPr lang="en-US" dirty="0"/>
              <a:t>Stakeholder Analysis</a:t>
            </a:r>
          </a:p>
          <a:p>
            <a:pPr lvl="1"/>
            <a:r>
              <a:rPr lang="en-US" dirty="0"/>
              <a:t>Communication Tools and Techniques </a:t>
            </a:r>
          </a:p>
          <a:p>
            <a:pPr lvl="2"/>
            <a:r>
              <a:rPr lang="en-US" dirty="0"/>
              <a:t>Feedback</a:t>
            </a:r>
          </a:p>
          <a:p>
            <a:pPr lvl="2"/>
            <a:r>
              <a:rPr lang="en-US" dirty="0"/>
              <a:t>Presentations</a:t>
            </a:r>
          </a:p>
          <a:p>
            <a:pPr lvl="1"/>
            <a:r>
              <a:rPr lang="en-US" dirty="0"/>
              <a:t>Decision Making Tools and Techniques</a:t>
            </a:r>
          </a:p>
          <a:p>
            <a:pPr lvl="2"/>
            <a:r>
              <a:rPr lang="en-US" dirty="0"/>
              <a:t>Voting</a:t>
            </a:r>
          </a:p>
          <a:p>
            <a:pPr lvl="1"/>
            <a:r>
              <a:rPr lang="en-US" dirty="0"/>
              <a:t>Data Representation Tools and Techniques</a:t>
            </a:r>
          </a:p>
          <a:p>
            <a:pPr lvl="2"/>
            <a:r>
              <a:rPr lang="en-US" dirty="0"/>
              <a:t>Histograms</a:t>
            </a:r>
          </a:p>
          <a:p>
            <a:pPr lvl="2"/>
            <a:r>
              <a:rPr lang="en-US" dirty="0"/>
              <a:t>Flowcharts</a:t>
            </a:r>
          </a:p>
          <a:p>
            <a:pPr lvl="2"/>
            <a:r>
              <a:rPr lang="en-US" dirty="0"/>
              <a:t>Cause-and-effect diagrams</a:t>
            </a:r>
          </a:p>
          <a:p>
            <a:pPr lvl="1"/>
            <a:r>
              <a:rPr lang="en-US" dirty="0"/>
              <a:t>Ungrouped Tools and Techniques</a:t>
            </a:r>
          </a:p>
          <a:p>
            <a:pPr lvl="2"/>
            <a:r>
              <a:rPr lang="en-US" dirty="0"/>
              <a:t>Critical Path Method</a:t>
            </a:r>
          </a:p>
        </p:txBody>
      </p:sp>
    </p:spTree>
    <p:extLst>
      <p:ext uri="{BB962C8B-B14F-4D97-AF65-F5344CB8AC3E}">
        <p14:creationId xmlns:p14="http://schemas.microsoft.com/office/powerpoint/2010/main" val="876703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Matching Pairs1on </a:t>
            </a:r>
            <a:r>
              <a:rPr lang="en-US" dirty="0" err="1"/>
              <a:t>Nearpod</a:t>
            </a:r>
            <a:endParaRPr lang="en-US" dirty="0"/>
          </a:p>
        </p:txBody>
      </p:sp>
      <p:sp>
        <p:nvSpPr>
          <p:cNvPr id="3" name="Text Placeholder 2"/>
          <p:cNvSpPr>
            <a:spLocks noGrp="1"/>
          </p:cNvSpPr>
          <p:nvPr>
            <p:ph type="body" idx="1"/>
          </p:nvPr>
        </p:nvSpPr>
        <p:spPr/>
        <p:txBody>
          <a:bodyPr/>
          <a:lstStyle/>
          <a:p>
            <a:r>
              <a:rPr lang="en-US" dirty="0"/>
              <a:t>Framework-Tools and techniques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81</a:t>
            </a:fld>
            <a:endParaRPr lang="en-US" dirty="0"/>
          </a:p>
        </p:txBody>
      </p:sp>
    </p:spTree>
    <p:extLst>
      <p:ext uri="{BB962C8B-B14F-4D97-AF65-F5344CB8AC3E}">
        <p14:creationId xmlns:p14="http://schemas.microsoft.com/office/powerpoint/2010/main" val="3448433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1902180" y="609600"/>
            <a:ext cx="8494862" cy="1088068"/>
          </a:xfrm>
          <a:prstGeom prst="rect">
            <a:avLst/>
          </a:prstGeom>
          <a:noFill/>
          <a:ln>
            <a:noFill/>
          </a:ln>
        </p:spPr>
        <p:txBody>
          <a:bodyPr spcFirstLastPara="1" vert="horz" wrap="square" lIns="68569" tIns="34275" rIns="68569" bIns="34275" rtlCol="0" anchor="b" anchorCtr="0">
            <a:noAutofit/>
          </a:bodyPr>
          <a:lstStyle/>
          <a:p>
            <a:pPr>
              <a:spcBef>
                <a:spcPts val="0"/>
              </a:spcBef>
              <a:buClr>
                <a:srgbClr val="3F3F3F"/>
              </a:buClr>
              <a:buSzPts val="1800"/>
            </a:pPr>
            <a:r>
              <a:rPr lang="en-US" dirty="0"/>
              <a:t>Tailoring </a:t>
            </a:r>
            <a:endParaRPr dirty="0"/>
          </a:p>
        </p:txBody>
      </p:sp>
      <p:sp>
        <p:nvSpPr>
          <p:cNvPr id="177" name="Google Shape;177;p22"/>
          <p:cNvSpPr txBox="1">
            <a:spLocks noGrp="1"/>
          </p:cNvSpPr>
          <p:nvPr>
            <p:ph type="body" idx="1"/>
          </p:nvPr>
        </p:nvSpPr>
        <p:spPr>
          <a:xfrm>
            <a:off x="1899249" y="2241551"/>
            <a:ext cx="8494862" cy="3017520"/>
          </a:xfrm>
          <a:prstGeom prst="rect">
            <a:avLst/>
          </a:prstGeom>
          <a:noFill/>
          <a:ln>
            <a:noFill/>
          </a:ln>
        </p:spPr>
        <p:txBody>
          <a:bodyPr spcFirstLastPara="1" vert="horz" wrap="square" lIns="0" tIns="34275" rIns="0" bIns="34275" rtlCol="0" anchor="t" anchorCtr="0">
            <a:noAutofit/>
          </a:bodyPr>
          <a:lstStyle/>
          <a:p>
            <a:pPr marL="342900" indent="-257175">
              <a:spcBef>
                <a:spcPts val="900"/>
              </a:spcBef>
              <a:buSzPts val="1800"/>
              <a:buFont typeface="Noto Sans Symbols"/>
              <a:buChar char="▪"/>
            </a:pPr>
            <a:r>
              <a:rPr lang="en-US" sz="1800" dirty="0">
                <a:latin typeface="Arial"/>
                <a:ea typeface="Arial"/>
                <a:cs typeface="Arial"/>
                <a:sym typeface="Arial"/>
              </a:rPr>
              <a:t>Project managers apply a project management framework to their work. </a:t>
            </a:r>
            <a:r>
              <a:rPr lang="en-US" sz="1800" dirty="0">
                <a:latin typeface="Arial"/>
                <a:cs typeface="Arial"/>
                <a:sym typeface="Arial"/>
              </a:rPr>
              <a:t>All 49 processes are not always used.  </a:t>
            </a:r>
            <a:endParaRPr dirty="0"/>
          </a:p>
          <a:p>
            <a:pPr marL="342900" indent="-257175">
              <a:spcBef>
                <a:spcPts val="900"/>
              </a:spcBef>
              <a:buSzPts val="1800"/>
              <a:buFont typeface="Noto Sans Symbols"/>
              <a:buChar char="▪"/>
            </a:pPr>
            <a:r>
              <a:rPr lang="en-US" sz="1800" dirty="0">
                <a:latin typeface="Arial"/>
                <a:ea typeface="Arial"/>
                <a:cs typeface="Arial"/>
                <a:sym typeface="Arial"/>
              </a:rPr>
              <a:t>The appropriate project management processes, inputs, tools, techniques, outputs, and life cycle phases should be selected to manage a project, </a:t>
            </a:r>
            <a:r>
              <a:rPr lang="en-US" sz="1800" dirty="0">
                <a:solidFill>
                  <a:srgbClr val="FF0000"/>
                </a:solidFill>
                <a:latin typeface="Arial"/>
                <a:ea typeface="Arial"/>
                <a:cs typeface="Arial"/>
                <a:sym typeface="Arial"/>
              </a:rPr>
              <a:t>based on project requirements, resources available and capabilities of the organization</a:t>
            </a:r>
            <a:endParaRPr dirty="0">
              <a:solidFill>
                <a:srgbClr val="FF0000"/>
              </a:solidFill>
            </a:endParaRPr>
          </a:p>
          <a:p>
            <a:pPr marL="342900" indent="-257175">
              <a:spcBef>
                <a:spcPts val="900"/>
              </a:spcBef>
              <a:buSzPts val="1800"/>
              <a:buFont typeface="Noto Sans Symbols"/>
              <a:buChar char="▪"/>
            </a:pPr>
            <a:r>
              <a:rPr lang="en-US" sz="1800" dirty="0">
                <a:latin typeface="Arial"/>
                <a:ea typeface="Arial"/>
                <a:cs typeface="Arial"/>
                <a:sym typeface="Arial"/>
              </a:rPr>
              <a:t>This selection activity is known as tailoring project management to the project.</a:t>
            </a:r>
            <a:endParaRPr dirty="0"/>
          </a:p>
          <a:p>
            <a:pPr marL="342900" indent="-257175">
              <a:spcBef>
                <a:spcPts val="900"/>
              </a:spcBef>
              <a:buSzPts val="1800"/>
              <a:buFont typeface="Noto Sans Symbols"/>
              <a:buChar char="▪"/>
            </a:pPr>
            <a:r>
              <a:rPr lang="en-US" sz="1800" dirty="0">
                <a:latin typeface="Arial"/>
                <a:ea typeface="Arial"/>
                <a:cs typeface="Arial"/>
                <a:sym typeface="Arial"/>
              </a:rPr>
              <a:t>The project manager collaborates with the project team, sponsor, organizational management, or a combination of these people in the tailoring. </a:t>
            </a:r>
          </a:p>
        </p:txBody>
      </p:sp>
      <p:sp>
        <p:nvSpPr>
          <p:cNvPr id="178" name="Google Shape;178;p22"/>
          <p:cNvSpPr txBox="1">
            <a:spLocks noGrp="1"/>
          </p:cNvSpPr>
          <p:nvPr>
            <p:ph type="sldNum" idx="12"/>
          </p:nvPr>
        </p:nvSpPr>
        <p:spPr>
          <a:xfrm>
            <a:off x="8949345" y="5702089"/>
            <a:ext cx="1444767" cy="273844"/>
          </a:xfrm>
          <a:prstGeom prst="rect">
            <a:avLst/>
          </a:prstGeom>
          <a:noFill/>
          <a:ln>
            <a:noFill/>
          </a:ln>
        </p:spPr>
        <p:txBody>
          <a:bodyPr spcFirstLastPara="1" vert="horz" wrap="square" lIns="68569" tIns="34275" rIns="68569" bIns="34275" rtlCol="0" anchor="ctr" anchorCtr="0">
            <a:noAutofit/>
          </a:bodyPr>
          <a:lstStyle/>
          <a:p>
            <a:pPr>
              <a:buSzPts val="1000"/>
            </a:pPr>
            <a:fld id="{00000000-1234-1234-1234-123412341234}" type="slidenum">
              <a:rPr lang="en-US"/>
              <a:pPr>
                <a:buSzPts val="1000"/>
              </a:pPr>
              <a:t>82</a:t>
            </a:fld>
            <a:endParaRPr/>
          </a:p>
        </p:txBody>
      </p:sp>
      <p:sp>
        <p:nvSpPr>
          <p:cNvPr id="2" name="Footer Placeholder 1">
            <a:extLst>
              <a:ext uri="{FF2B5EF4-FFF2-40B4-BE49-F238E27FC236}">
                <a16:creationId xmlns:a16="http://schemas.microsoft.com/office/drawing/2014/main" id="{BD992923-1ADE-476F-881A-D94F07B9C1EF}"/>
              </a:ext>
            </a:extLst>
          </p:cNvPr>
          <p:cNvSpPr>
            <a:spLocks noGrp="1"/>
          </p:cNvSpPr>
          <p:nvPr>
            <p:ph type="ftr" idx="11"/>
          </p:nvPr>
        </p:nvSpPr>
        <p:spPr/>
        <p:txBody>
          <a:bodyPr/>
          <a:lstStyle/>
          <a:p>
            <a:r>
              <a:rPr lang="en-US"/>
              <a:t>Project Management - Introduction</a:t>
            </a:r>
          </a:p>
        </p:txBody>
      </p:sp>
    </p:spTree>
    <p:extLst>
      <p:ext uri="{BB962C8B-B14F-4D97-AF65-F5344CB8AC3E}">
        <p14:creationId xmlns:p14="http://schemas.microsoft.com/office/powerpoint/2010/main" val="1731417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Project Environments - Overview</a:t>
            </a:r>
          </a:p>
        </p:txBody>
      </p:sp>
      <p:sp>
        <p:nvSpPr>
          <p:cNvPr id="3" name="Content Placeholder 2"/>
          <p:cNvSpPr>
            <a:spLocks noGrp="1"/>
          </p:cNvSpPr>
          <p:nvPr>
            <p:ph idx="1"/>
          </p:nvPr>
        </p:nvSpPr>
        <p:spPr>
          <a:xfrm>
            <a:off x="2438401" y="1905000"/>
            <a:ext cx="7696201" cy="4023360"/>
          </a:xfrm>
        </p:spPr>
        <p:txBody>
          <a:bodyPr>
            <a:noAutofit/>
          </a:bodyPr>
          <a:lstStyle/>
          <a:p>
            <a:pPr>
              <a:lnSpc>
                <a:spcPct val="110000"/>
              </a:lnSpc>
              <a:spcBef>
                <a:spcPts val="600"/>
              </a:spcBef>
              <a:spcAft>
                <a:spcPts val="600"/>
              </a:spcAft>
              <a:buFont typeface="Wingdings" panose="05000000000000000000" pitchFamily="2" charset="2"/>
              <a:buChar char="§"/>
            </a:pPr>
            <a:r>
              <a:rPr lang="en-US" sz="1600" dirty="0"/>
              <a:t>Projects exist and operate in environments that may have influence on them.</a:t>
            </a:r>
          </a:p>
          <a:p>
            <a:pPr>
              <a:lnSpc>
                <a:spcPct val="110000"/>
              </a:lnSpc>
              <a:spcBef>
                <a:spcPts val="600"/>
              </a:spcBef>
              <a:spcAft>
                <a:spcPts val="600"/>
              </a:spcAft>
              <a:buFont typeface="Wingdings" panose="05000000000000000000" pitchFamily="2" charset="2"/>
              <a:buChar char="§"/>
            </a:pPr>
            <a:r>
              <a:rPr lang="en-US" sz="1600" dirty="0"/>
              <a:t>Influences can have favorable or unfavorable impact on the project.</a:t>
            </a:r>
          </a:p>
          <a:p>
            <a:pPr>
              <a:lnSpc>
                <a:spcPct val="110000"/>
              </a:lnSpc>
              <a:spcBef>
                <a:spcPts val="600"/>
              </a:spcBef>
              <a:spcAft>
                <a:spcPts val="600"/>
              </a:spcAft>
              <a:buFont typeface="Wingdings" panose="05000000000000000000" pitchFamily="2" charset="2"/>
              <a:buChar char="§"/>
            </a:pPr>
            <a:r>
              <a:rPr lang="en-US" sz="1600" dirty="0"/>
              <a:t>Two major categories of influences are	</a:t>
            </a:r>
          </a:p>
          <a:p>
            <a:pPr lvl="1">
              <a:lnSpc>
                <a:spcPct val="110000"/>
              </a:lnSpc>
              <a:spcBef>
                <a:spcPts val="600"/>
              </a:spcBef>
              <a:spcAft>
                <a:spcPts val="600"/>
              </a:spcAft>
              <a:buFont typeface="Wingdings" panose="05000000000000000000" pitchFamily="2" charset="2"/>
              <a:buChar char="§"/>
            </a:pPr>
            <a:r>
              <a:rPr lang="en-US" sz="1400" dirty="0"/>
              <a:t>Enterprise Environmental Factors (EEF)</a:t>
            </a:r>
            <a:r>
              <a:rPr lang="en-US" sz="1400" spc="-10" dirty="0">
                <a:latin typeface="Arial"/>
                <a:cs typeface="Arial"/>
              </a:rPr>
              <a:t>	</a:t>
            </a:r>
          </a:p>
          <a:p>
            <a:pPr lvl="1">
              <a:lnSpc>
                <a:spcPct val="110000"/>
              </a:lnSpc>
              <a:spcBef>
                <a:spcPts val="600"/>
              </a:spcBef>
              <a:spcAft>
                <a:spcPts val="600"/>
              </a:spcAft>
              <a:buFont typeface="Wingdings" panose="05000000000000000000" pitchFamily="2" charset="2"/>
              <a:buChar char="§"/>
            </a:pPr>
            <a:r>
              <a:rPr lang="en-US" sz="1400" spc="-10" dirty="0">
                <a:latin typeface="+mj-lt"/>
                <a:cs typeface="Arial"/>
              </a:rPr>
              <a:t>Organizational Process Assets (OPA)</a:t>
            </a:r>
          </a:p>
          <a:p>
            <a:r>
              <a:rPr lang="en-US" sz="1600" dirty="0"/>
              <a:t>* </a:t>
            </a:r>
            <a:r>
              <a:rPr lang="en-US" sz="1600" b="1" dirty="0"/>
              <a:t>Enterprise Environmental Factors:</a:t>
            </a:r>
            <a:r>
              <a:rPr lang="en-US" sz="1600" dirty="0"/>
              <a:t> Conditions, not under the immediate control of the team, that influence, constrain, or direct the project, program, or portfolio.</a:t>
            </a:r>
          </a:p>
          <a:p>
            <a:r>
              <a:rPr lang="en-US" sz="1600" b="1" spc="-10" dirty="0">
                <a:latin typeface="+mj-lt"/>
                <a:cs typeface="Arial"/>
              </a:rPr>
              <a:t>* Organizational Process Assets</a:t>
            </a:r>
            <a:r>
              <a:rPr lang="en-US" sz="1600" spc="-10" dirty="0">
                <a:latin typeface="+mj-lt"/>
                <a:cs typeface="Arial"/>
              </a:rPr>
              <a:t>: </a:t>
            </a:r>
            <a:r>
              <a:rPr lang="en-US" sz="1600" dirty="0"/>
              <a:t>Plans, processes, policies, procedures, and knowledge bases that are specific to and used by the performing organization.</a:t>
            </a:r>
          </a:p>
          <a:p>
            <a:pPr marL="0" indent="0">
              <a:lnSpc>
                <a:spcPct val="110000"/>
              </a:lnSpc>
              <a:spcBef>
                <a:spcPts val="600"/>
              </a:spcBef>
              <a:spcAft>
                <a:spcPts val="600"/>
              </a:spcAft>
              <a:buNone/>
            </a:pPr>
            <a:r>
              <a:rPr lang="en-US" sz="1600" spc="-10" dirty="0">
                <a:latin typeface="+mj-lt"/>
                <a:cs typeface="Arial"/>
              </a:rPr>
              <a:t>	</a:t>
            </a:r>
          </a:p>
          <a:p>
            <a:pPr marL="0" indent="0">
              <a:lnSpc>
                <a:spcPct val="110000"/>
              </a:lnSpc>
              <a:spcBef>
                <a:spcPts val="600"/>
              </a:spcBef>
              <a:spcAft>
                <a:spcPts val="600"/>
              </a:spcAft>
              <a:buNone/>
            </a:pPr>
            <a:endParaRPr lang="en-US" sz="1200" spc="-10" dirty="0">
              <a:latin typeface="+mj-lt"/>
              <a:cs typeface="Arial"/>
            </a:endParaRPr>
          </a:p>
        </p:txBody>
      </p:sp>
      <p:sp>
        <p:nvSpPr>
          <p:cNvPr id="4" name="TextBox 3"/>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5688658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spc="-5" dirty="0">
                <a:latin typeface="Trebuchet MS"/>
                <a:cs typeface="Trebuchet MS"/>
              </a:rPr>
              <a:t>Overview</a:t>
            </a:r>
            <a:endParaRPr lang="en-US" sz="3200" dirty="0"/>
          </a:p>
        </p:txBody>
      </p:sp>
      <p:pic>
        <p:nvPicPr>
          <p:cNvPr id="4" name="Content Placeholder 3"/>
          <p:cNvPicPr>
            <a:picLocks noGrp="1" noChangeAspect="1"/>
          </p:cNvPicPr>
          <p:nvPr>
            <p:ph idx="1"/>
          </p:nvPr>
        </p:nvPicPr>
        <p:blipFill>
          <a:blip r:embed="rId3"/>
          <a:stretch>
            <a:fillRect/>
          </a:stretch>
        </p:blipFill>
        <p:spPr>
          <a:xfrm>
            <a:off x="2438401" y="2057400"/>
            <a:ext cx="5882649" cy="4026414"/>
          </a:xfrm>
          <a:prstGeom prst="rect">
            <a:avLst/>
          </a:prstGeom>
        </p:spPr>
      </p:pic>
      <p:sp>
        <p:nvSpPr>
          <p:cNvPr id="5" name="TextBox 4"/>
          <p:cNvSpPr txBox="1"/>
          <p:nvPr/>
        </p:nvSpPr>
        <p:spPr>
          <a:xfrm>
            <a:off x="8610600" y="2743201"/>
            <a:ext cx="1280160" cy="2031325"/>
          </a:xfrm>
          <a:prstGeom prst="rect">
            <a:avLst/>
          </a:prstGeom>
          <a:noFill/>
        </p:spPr>
        <p:txBody>
          <a:bodyPr wrap="square" rtlCol="0">
            <a:spAutoFit/>
          </a:bodyPr>
          <a:lstStyle/>
          <a:p>
            <a:r>
              <a:rPr lang="en-US" sz="1400" dirty="0"/>
              <a:t>Breakdown of project influences into EFF and OPA.</a:t>
            </a:r>
          </a:p>
          <a:p>
            <a:endParaRPr lang="en-US" sz="1400" dirty="0"/>
          </a:p>
          <a:p>
            <a:r>
              <a:rPr lang="en-US" sz="1400" dirty="0"/>
              <a:t>These play a significant role in the life cycle of the project.</a:t>
            </a:r>
          </a:p>
        </p:txBody>
      </p:sp>
      <p:sp>
        <p:nvSpPr>
          <p:cNvPr id="6" name="TextBox 5"/>
          <p:cNvSpPr txBox="1"/>
          <p:nvPr/>
        </p:nvSpPr>
        <p:spPr>
          <a:xfrm>
            <a:off x="1524000" y="6400800"/>
            <a:ext cx="9144000" cy="400110"/>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37. </a:t>
            </a:r>
          </a:p>
        </p:txBody>
      </p:sp>
    </p:spTree>
    <p:extLst>
      <p:ext uri="{BB962C8B-B14F-4D97-AF65-F5344CB8AC3E}">
        <p14:creationId xmlns:p14="http://schemas.microsoft.com/office/powerpoint/2010/main" val="1194152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Enterprise Environmental Factors</a:t>
            </a:r>
          </a:p>
        </p:txBody>
      </p:sp>
      <p:sp>
        <p:nvSpPr>
          <p:cNvPr id="3" name="Content Placeholder 2"/>
          <p:cNvSpPr>
            <a:spLocks noGrp="1"/>
          </p:cNvSpPr>
          <p:nvPr>
            <p:ph idx="1"/>
          </p:nvPr>
        </p:nvSpPr>
        <p:spPr/>
        <p:txBody>
          <a:bodyPr/>
          <a:lstStyle/>
          <a:p>
            <a:endParaRPr lang="en-US" dirty="0"/>
          </a:p>
          <a:p>
            <a:r>
              <a:rPr lang="en-US" b="1" dirty="0"/>
              <a:t>Enterprise Environmental Factors:</a:t>
            </a:r>
            <a:r>
              <a:rPr lang="en-US" dirty="0"/>
              <a:t> These are factors that influence, constrain, or direct the project, program, or portfolio. , These factors are not under the immediate control of the project manager or the team,</a:t>
            </a:r>
          </a:p>
          <a:p>
            <a:pPr marL="201168" lvl="1" indent="0">
              <a:buNone/>
            </a:pPr>
            <a:r>
              <a:rPr lang="en-US" sz="2000" dirty="0"/>
              <a:t>For example: 	</a:t>
            </a:r>
          </a:p>
          <a:p>
            <a:pPr lvl="1"/>
            <a:r>
              <a:rPr lang="en-US" sz="2000" dirty="0"/>
              <a:t>Political Decisions</a:t>
            </a:r>
          </a:p>
          <a:p>
            <a:pPr lvl="1"/>
            <a:r>
              <a:rPr lang="en-US" sz="2000" dirty="0"/>
              <a:t>Financial Market Changes</a:t>
            </a:r>
          </a:p>
          <a:p>
            <a:pPr lvl="1"/>
            <a:r>
              <a:rPr lang="en-US" sz="2000" dirty="0"/>
              <a:t>Disruptions caused by weather</a:t>
            </a:r>
          </a:p>
          <a:p>
            <a:pPr lvl="1"/>
            <a:r>
              <a:rPr lang="en-US" sz="2000" dirty="0"/>
              <a:t>Government/Legal policies</a:t>
            </a:r>
          </a:p>
        </p:txBody>
      </p:sp>
      <p:sp>
        <p:nvSpPr>
          <p:cNvPr id="4" name="TextBox 3"/>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1563677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pc="-5" dirty="0">
                <a:solidFill>
                  <a:srgbClr val="000000"/>
                </a:solidFill>
              </a:rPr>
              <a:t>Enterprise Environmental Factors</a:t>
            </a:r>
            <a:endParaRPr lang="en-US" sz="4000" dirty="0"/>
          </a:p>
        </p:txBody>
      </p:sp>
      <p:sp>
        <p:nvSpPr>
          <p:cNvPr id="4" name="Content Placeholder 3"/>
          <p:cNvSpPr>
            <a:spLocks noGrp="1"/>
          </p:cNvSpPr>
          <p:nvPr>
            <p:ph sz="half" idx="1"/>
          </p:nvPr>
        </p:nvSpPr>
        <p:spPr>
          <a:xfrm>
            <a:off x="2346960" y="1845734"/>
            <a:ext cx="7482840" cy="4023360"/>
          </a:xfrm>
        </p:spPr>
        <p:txBody>
          <a:bodyPr>
            <a:normAutofit lnSpcReduction="10000"/>
          </a:bodyPr>
          <a:lstStyle/>
          <a:p>
            <a:pPr marL="0" indent="0">
              <a:buNone/>
            </a:pPr>
            <a:r>
              <a:rPr lang="en-US" dirty="0"/>
              <a:t>EEFS INTERNAL TO THE ORGANIZATION</a:t>
            </a:r>
          </a:p>
          <a:p>
            <a:pPr>
              <a:buFont typeface="Wingdings" panose="05000000000000000000" pitchFamily="2" charset="2"/>
              <a:buChar char="§"/>
            </a:pPr>
            <a:r>
              <a:rPr lang="en-US" dirty="0"/>
              <a:t> Organizational culture, structure, and governance</a:t>
            </a:r>
          </a:p>
          <a:p>
            <a:pPr>
              <a:buFont typeface="Wingdings" panose="05000000000000000000" pitchFamily="2" charset="2"/>
              <a:buChar char="§"/>
            </a:pPr>
            <a:r>
              <a:rPr lang="en-US" dirty="0"/>
              <a:t> Geographic distribution of facilities and resources</a:t>
            </a:r>
          </a:p>
          <a:p>
            <a:pPr>
              <a:buFont typeface="Wingdings" panose="05000000000000000000" pitchFamily="2" charset="2"/>
              <a:buChar char="§"/>
            </a:pPr>
            <a:r>
              <a:rPr lang="en-US" dirty="0"/>
              <a:t> Infrastructure</a:t>
            </a:r>
          </a:p>
          <a:p>
            <a:pPr>
              <a:buFont typeface="Wingdings" panose="05000000000000000000" pitchFamily="2" charset="2"/>
              <a:buChar char="§"/>
            </a:pPr>
            <a:r>
              <a:rPr lang="en-US" dirty="0"/>
              <a:t> Information technology software</a:t>
            </a:r>
          </a:p>
          <a:p>
            <a:pPr>
              <a:buFont typeface="Wingdings" panose="05000000000000000000" pitchFamily="2" charset="2"/>
              <a:buChar char="§"/>
            </a:pPr>
            <a:r>
              <a:rPr lang="en-US" dirty="0"/>
              <a:t> Resource availability</a:t>
            </a:r>
          </a:p>
          <a:p>
            <a:pPr>
              <a:buFont typeface="Wingdings" panose="05000000000000000000" pitchFamily="2" charset="2"/>
              <a:buChar char="§"/>
            </a:pPr>
            <a:r>
              <a:rPr lang="en-US" dirty="0"/>
              <a:t> Employee capability</a:t>
            </a:r>
          </a:p>
          <a:p>
            <a:pPr>
              <a:buFont typeface="Wingdings" panose="05000000000000000000" pitchFamily="2" charset="2"/>
              <a:buChar char="§"/>
            </a:pPr>
            <a:endParaRPr lang="en-US" dirty="0"/>
          </a:p>
        </p:txBody>
      </p:sp>
      <p:pic>
        <p:nvPicPr>
          <p:cNvPr id="5" name="Picture 4"/>
          <p:cNvPicPr>
            <a:picLocks noChangeAspect="1"/>
          </p:cNvPicPr>
          <p:nvPr/>
        </p:nvPicPr>
        <p:blipFill>
          <a:blip r:embed="rId3"/>
          <a:stretch>
            <a:fillRect/>
          </a:stretch>
        </p:blipFill>
        <p:spPr>
          <a:xfrm>
            <a:off x="9528471" y="5869094"/>
            <a:ext cx="950880" cy="396328"/>
          </a:xfrm>
          <a:prstGeom prst="rect">
            <a:avLst/>
          </a:prstGeom>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926130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Organizational Process Assets</a:t>
            </a:r>
          </a:p>
        </p:txBody>
      </p:sp>
      <p:sp>
        <p:nvSpPr>
          <p:cNvPr id="4" name="Content Placeholder 3"/>
          <p:cNvSpPr>
            <a:spLocks noGrp="1"/>
          </p:cNvSpPr>
          <p:nvPr>
            <p:ph sz="half" idx="1"/>
          </p:nvPr>
        </p:nvSpPr>
        <p:spPr>
          <a:xfrm>
            <a:off x="2346960" y="1845734"/>
            <a:ext cx="7543800" cy="4023360"/>
          </a:xfrm>
        </p:spPr>
        <p:txBody>
          <a:bodyPr>
            <a:normAutofit/>
          </a:bodyPr>
          <a:lstStyle/>
          <a:p>
            <a:r>
              <a:rPr lang="en-US" dirty="0"/>
              <a:t>*Organizational process assets (OPAs) are the plans, processes, policies, procedures, and knowledge bases specific to and used by the performing organization.</a:t>
            </a:r>
          </a:p>
          <a:p>
            <a:r>
              <a:rPr lang="en-US" dirty="0"/>
              <a:t>OPAs include any artifact, practice, or knowledge from any or all of the performing organizations involved in the project that can be used to execute or govern the project.</a:t>
            </a:r>
          </a:p>
          <a:p>
            <a:pPr lvl="2"/>
            <a:endParaRPr lang="en-US" dirty="0"/>
          </a:p>
          <a:p>
            <a:endParaRPr lang="en-US" sz="1300" dirty="0"/>
          </a:p>
        </p:txBody>
      </p:sp>
      <p:sp>
        <p:nvSpPr>
          <p:cNvPr id="5" name="TextBox 4"/>
          <p:cNvSpPr txBox="1"/>
          <p:nvPr/>
        </p:nvSpPr>
        <p:spPr>
          <a:xfrm>
            <a:off x="2438400" y="3962401"/>
            <a:ext cx="6248400" cy="2031325"/>
          </a:xfrm>
          <a:prstGeom prst="rect">
            <a:avLst/>
          </a:prstGeom>
          <a:noFill/>
        </p:spPr>
        <p:txBody>
          <a:bodyPr wrap="square" rtlCol="0">
            <a:spAutoFit/>
          </a:bodyPr>
          <a:lstStyle/>
          <a:p>
            <a:r>
              <a:rPr lang="en-US" u="sng" dirty="0"/>
              <a:t>Can include:</a:t>
            </a:r>
          </a:p>
          <a:p>
            <a:endParaRPr lang="en-US" u="sng" dirty="0"/>
          </a:p>
          <a:p>
            <a:pPr>
              <a:buFont typeface="Wingdings" panose="05000000000000000000" pitchFamily="2" charset="2"/>
              <a:buChar char="§"/>
            </a:pPr>
            <a:r>
              <a:rPr lang="en-US" dirty="0"/>
              <a:t> Charters of current and previous projects</a:t>
            </a:r>
          </a:p>
          <a:p>
            <a:pPr>
              <a:buFont typeface="Wingdings" panose="05000000000000000000" pitchFamily="2" charset="2"/>
              <a:buChar char="§"/>
            </a:pPr>
            <a:r>
              <a:rPr lang="en-US" dirty="0"/>
              <a:t>Completed schedules</a:t>
            </a:r>
          </a:p>
          <a:p>
            <a:pPr>
              <a:buFont typeface="Wingdings" panose="05000000000000000000" pitchFamily="2" charset="2"/>
              <a:buChar char="§"/>
            </a:pPr>
            <a:r>
              <a:rPr lang="en-US" dirty="0"/>
              <a:t> Risk Data</a:t>
            </a:r>
          </a:p>
          <a:p>
            <a:pPr>
              <a:buFont typeface="Wingdings" panose="05000000000000000000" pitchFamily="2" charset="2"/>
              <a:buChar char="§"/>
            </a:pPr>
            <a:r>
              <a:rPr lang="en-US" dirty="0"/>
              <a:t> Data relating to </a:t>
            </a:r>
            <a:r>
              <a:rPr lang="en-US" dirty="0" err="1"/>
              <a:t>purachase</a:t>
            </a:r>
            <a:r>
              <a:rPr lang="en-US" dirty="0"/>
              <a:t> of materials for projects</a:t>
            </a:r>
          </a:p>
          <a:p>
            <a:pPr>
              <a:buFont typeface="Wingdings" panose="05000000000000000000" pitchFamily="2" charset="2"/>
              <a:buChar char="§"/>
            </a:pPr>
            <a:r>
              <a:rPr lang="en-US" dirty="0"/>
              <a:t>Lessons learnt on projects</a:t>
            </a:r>
          </a:p>
        </p:txBody>
      </p:sp>
      <p:pic>
        <p:nvPicPr>
          <p:cNvPr id="6" name="Picture 5"/>
          <p:cNvPicPr>
            <a:picLocks noChangeAspect="1"/>
          </p:cNvPicPr>
          <p:nvPr/>
        </p:nvPicPr>
        <p:blipFill>
          <a:blip r:embed="rId3"/>
          <a:stretch>
            <a:fillRect/>
          </a:stretch>
        </p:blipFill>
        <p:spPr>
          <a:xfrm>
            <a:off x="9528471" y="5869094"/>
            <a:ext cx="950880" cy="396328"/>
          </a:xfrm>
          <a:prstGeom prst="rect">
            <a:avLst/>
          </a:prstGeom>
        </p:spPr>
      </p:pic>
      <p:sp>
        <p:nvSpPr>
          <p:cNvPr id="8" name="TextBox 7"/>
          <p:cNvSpPr txBox="1"/>
          <p:nvPr/>
        </p:nvSpPr>
        <p:spPr>
          <a:xfrm>
            <a:off x="1524000" y="6324600"/>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a:t>
            </a:r>
          </a:p>
          <a:p>
            <a:r>
              <a:rPr lang="en-US" sz="1000" dirty="0">
                <a:solidFill>
                  <a:schemeClr val="bg1"/>
                </a:solidFill>
              </a:rPr>
              <a:t>This definition is taken from the Glossary of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a:t>
            </a:r>
          </a:p>
        </p:txBody>
      </p:sp>
    </p:spTree>
    <p:extLst>
      <p:ext uri="{BB962C8B-B14F-4D97-AF65-F5344CB8AC3E}">
        <p14:creationId xmlns:p14="http://schemas.microsoft.com/office/powerpoint/2010/main" val="2097239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Organizational Process Assets</a:t>
            </a:r>
          </a:p>
        </p:txBody>
      </p:sp>
      <p:sp>
        <p:nvSpPr>
          <p:cNvPr id="4" name="Content Placeholder 3"/>
          <p:cNvSpPr>
            <a:spLocks noGrp="1"/>
          </p:cNvSpPr>
          <p:nvPr>
            <p:ph sz="half" idx="1"/>
          </p:nvPr>
        </p:nvSpPr>
        <p:spPr>
          <a:xfrm>
            <a:off x="2346960" y="1845734"/>
            <a:ext cx="7543800" cy="4023360"/>
          </a:xfrm>
        </p:spPr>
        <p:txBody>
          <a:bodyPr>
            <a:normAutofit/>
          </a:bodyPr>
          <a:lstStyle/>
          <a:p>
            <a:r>
              <a:rPr lang="en-US" dirty="0"/>
              <a:t>OPAs are internal to the organization, the project team members may be able to update and add to the organizational process assets as necessary throughout the project. </a:t>
            </a:r>
          </a:p>
          <a:p>
            <a:endParaRPr lang="en-US" dirty="0"/>
          </a:p>
          <a:p>
            <a:r>
              <a:rPr lang="en-US" u="sng" dirty="0"/>
              <a:t>OPAs Grouped into two categories</a:t>
            </a:r>
            <a:r>
              <a:rPr lang="en-US" dirty="0"/>
              <a:t>: </a:t>
            </a:r>
          </a:p>
          <a:p>
            <a:pPr marL="457200" indent="-457200">
              <a:buFont typeface="+mj-lt"/>
              <a:buAutoNum type="arabicPeriod"/>
            </a:pPr>
            <a:r>
              <a:rPr lang="en-US" dirty="0"/>
              <a:t>Processes, policies, and procedures</a:t>
            </a:r>
          </a:p>
          <a:p>
            <a:pPr marL="457200" indent="-457200">
              <a:buFont typeface="+mj-lt"/>
              <a:buAutoNum type="arabicPeriod"/>
            </a:pPr>
            <a:r>
              <a:rPr lang="en-US" dirty="0"/>
              <a:t>Organizational knowledge bases</a:t>
            </a:r>
          </a:p>
        </p:txBody>
      </p:sp>
      <p:pic>
        <p:nvPicPr>
          <p:cNvPr id="5" name="Picture 4"/>
          <p:cNvPicPr>
            <a:picLocks noChangeAspect="1"/>
          </p:cNvPicPr>
          <p:nvPr/>
        </p:nvPicPr>
        <p:blipFill>
          <a:blip r:embed="rId3"/>
          <a:stretch>
            <a:fillRect/>
          </a:stretch>
        </p:blipFill>
        <p:spPr>
          <a:xfrm>
            <a:off x="9528471" y="5869094"/>
            <a:ext cx="950880" cy="396328"/>
          </a:xfrm>
          <a:prstGeom prst="rect">
            <a:avLst/>
          </a:prstGeom>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1572541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Organizational Process Assets</a:t>
            </a:r>
          </a:p>
        </p:txBody>
      </p:sp>
      <p:sp>
        <p:nvSpPr>
          <p:cNvPr id="4" name="Content Placeholder 3"/>
          <p:cNvSpPr>
            <a:spLocks noGrp="1"/>
          </p:cNvSpPr>
          <p:nvPr>
            <p:ph sz="half" idx="1"/>
          </p:nvPr>
        </p:nvSpPr>
        <p:spPr>
          <a:xfrm>
            <a:off x="2346960" y="1845734"/>
            <a:ext cx="7543800" cy="4023360"/>
          </a:xfrm>
        </p:spPr>
        <p:txBody>
          <a:bodyPr>
            <a:normAutofit/>
          </a:bodyPr>
          <a:lstStyle/>
          <a:p>
            <a:endParaRPr lang="en-US" dirty="0"/>
          </a:p>
          <a:p>
            <a:r>
              <a:rPr lang="en-US" u="sng" dirty="0"/>
              <a:t>OPA Category</a:t>
            </a:r>
            <a:r>
              <a:rPr lang="en-US" dirty="0"/>
              <a:t>: 	Processes, policies, and procedures</a:t>
            </a:r>
          </a:p>
          <a:p>
            <a:pPr>
              <a:buFont typeface="Wingdings" panose="05000000000000000000" pitchFamily="2" charset="2"/>
              <a:buChar char="§"/>
            </a:pPr>
            <a:r>
              <a:rPr lang="en-US" dirty="0"/>
              <a:t>Not updated as part of the project work. </a:t>
            </a:r>
          </a:p>
          <a:p>
            <a:pPr>
              <a:buFont typeface="Wingdings" panose="05000000000000000000" pitchFamily="2" charset="2"/>
              <a:buChar char="§"/>
            </a:pPr>
            <a:r>
              <a:rPr lang="en-US" dirty="0"/>
              <a:t>Processes, policies, and procedures are usually established by the project management office (PMO) or another function outside of the project.</a:t>
            </a:r>
          </a:p>
        </p:txBody>
      </p:sp>
      <p:sp>
        <p:nvSpPr>
          <p:cNvPr id="3" name="TextBox 2"/>
          <p:cNvSpPr txBox="1"/>
          <p:nvPr/>
        </p:nvSpPr>
        <p:spPr>
          <a:xfrm>
            <a:off x="3733800" y="4114801"/>
            <a:ext cx="4038600" cy="2031325"/>
          </a:xfrm>
          <a:prstGeom prst="rect">
            <a:avLst/>
          </a:prstGeom>
          <a:solidFill>
            <a:schemeClr val="accent1">
              <a:lumMod val="20000"/>
              <a:lumOff val="80000"/>
            </a:schemeClr>
          </a:solidFill>
          <a:ln w="3175">
            <a:solidFill>
              <a:schemeClr val="accent1">
                <a:lumMod val="40000"/>
                <a:lumOff val="60000"/>
              </a:schemeClr>
            </a:solidFill>
          </a:ln>
        </p:spPr>
        <p:txBody>
          <a:bodyPr wrap="square" rtlCol="0">
            <a:spAutoFit/>
          </a:bodyPr>
          <a:lstStyle/>
          <a:p>
            <a:pPr algn="ctr"/>
            <a:endParaRPr lang="en-US" dirty="0"/>
          </a:p>
          <a:p>
            <a:pPr algn="ctr"/>
            <a:r>
              <a:rPr lang="en-US" dirty="0"/>
              <a:t>These can be updated only </a:t>
            </a:r>
          </a:p>
          <a:p>
            <a:pPr algn="ctr"/>
            <a:r>
              <a:rPr lang="en-US" dirty="0"/>
              <a:t>by following the appropriate </a:t>
            </a:r>
          </a:p>
          <a:p>
            <a:pPr algn="ctr"/>
            <a:r>
              <a:rPr lang="en-US" dirty="0"/>
              <a:t>organizational policies associated </a:t>
            </a:r>
          </a:p>
          <a:p>
            <a:pPr algn="ctr"/>
            <a:r>
              <a:rPr lang="en-US" dirty="0"/>
              <a:t>with updating processes, policies, </a:t>
            </a:r>
          </a:p>
          <a:p>
            <a:pPr algn="ctr"/>
            <a:r>
              <a:rPr lang="en-US" dirty="0"/>
              <a:t>or procedures. </a:t>
            </a:r>
          </a:p>
          <a:p>
            <a:endParaRPr lang="en-US" dirty="0"/>
          </a:p>
        </p:txBody>
      </p:sp>
      <p:pic>
        <p:nvPicPr>
          <p:cNvPr id="5" name="Picture 4"/>
          <p:cNvPicPr>
            <a:picLocks noChangeAspect="1"/>
          </p:cNvPicPr>
          <p:nvPr/>
        </p:nvPicPr>
        <p:blipFill>
          <a:blip r:embed="rId3"/>
          <a:stretch>
            <a:fillRect/>
          </a:stretch>
        </p:blipFill>
        <p:spPr>
          <a:xfrm>
            <a:off x="9528471" y="5869094"/>
            <a:ext cx="950880" cy="396328"/>
          </a:xfrm>
          <a:prstGeom prst="rect">
            <a:avLst/>
          </a:prstGeom>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41099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78" y="516836"/>
            <a:ext cx="2313633" cy="2103875"/>
          </a:xfrm>
        </p:spPr>
        <p:txBody>
          <a:bodyPr>
            <a:normAutofit/>
          </a:bodyPr>
          <a:lstStyle/>
          <a:p>
            <a:r>
              <a:rPr lang="en-US" sz="3100" spc="-5">
                <a:solidFill>
                  <a:srgbClr val="FFFFFF"/>
                </a:solidFill>
                <a:latin typeface="Trebuchet MS"/>
                <a:cs typeface="Trebuchet MS"/>
              </a:rPr>
              <a:t>Foundation Elements </a:t>
            </a:r>
          </a:p>
        </p:txBody>
      </p:sp>
      <p:sp>
        <p:nvSpPr>
          <p:cNvPr id="3" name="Content Placeholder 2"/>
          <p:cNvSpPr>
            <a:spLocks noGrp="1"/>
          </p:cNvSpPr>
          <p:nvPr>
            <p:ph idx="1"/>
          </p:nvPr>
        </p:nvSpPr>
        <p:spPr>
          <a:xfrm>
            <a:off x="1893279" y="2653801"/>
            <a:ext cx="2313633" cy="3335519"/>
          </a:xfrm>
        </p:spPr>
        <p:txBody>
          <a:bodyPr vert="horz" lIns="0" tIns="45720" rIns="0" bIns="45720" rtlCol="0" anchor="t">
            <a:normAutofit/>
          </a:bodyPr>
          <a:lstStyle/>
          <a:p>
            <a:pPr marL="0" indent="0">
              <a:spcBef>
                <a:spcPts val="600"/>
              </a:spcBef>
              <a:spcAft>
                <a:spcPts val="600"/>
              </a:spcAft>
              <a:buNone/>
            </a:pPr>
            <a:r>
              <a:rPr lang="en-US" altLang="en-US" sz="1300" b="1" u="sng" dirty="0">
                <a:solidFill>
                  <a:srgbClr val="FFFFFF"/>
                </a:solidFill>
              </a:rPr>
              <a:t>Context for Project Initiation – Why are projects necessary?</a:t>
            </a:r>
          </a:p>
          <a:p>
            <a:pPr marL="0" indent="0">
              <a:spcBef>
                <a:spcPts val="600"/>
              </a:spcBef>
              <a:spcAft>
                <a:spcPts val="600"/>
              </a:spcAft>
              <a:buNone/>
            </a:pPr>
            <a:r>
              <a:rPr lang="en-US" sz="1300" dirty="0">
                <a:solidFill>
                  <a:srgbClr val="FFFFFF"/>
                </a:solidFill>
              </a:rPr>
              <a:t>Organization leaders initiate projects in response to four fundamental demands as shown in this figure</a:t>
            </a:r>
          </a:p>
          <a:p>
            <a:pPr marL="0" indent="0">
              <a:spcBef>
                <a:spcPts val="600"/>
              </a:spcBef>
              <a:spcAft>
                <a:spcPts val="600"/>
              </a:spcAft>
              <a:buNone/>
            </a:pPr>
            <a:endParaRPr lang="en-US" altLang="en-US" sz="1300" b="1" u="sng">
              <a:solidFill>
                <a:srgbClr val="FFFFFF"/>
              </a:solidFill>
            </a:endParaRPr>
          </a:p>
          <a:p>
            <a:pPr marL="0" indent="0">
              <a:spcBef>
                <a:spcPts val="600"/>
              </a:spcBef>
              <a:spcAft>
                <a:spcPts val="600"/>
              </a:spcAft>
              <a:buNone/>
            </a:pPr>
            <a:endParaRPr lang="en-US" sz="1300" spc="-10">
              <a:solidFill>
                <a:srgbClr val="FFFFFF"/>
              </a:solidFill>
              <a:latin typeface="+mj-lt"/>
              <a:cs typeface="Arial"/>
            </a:endParaRPr>
          </a:p>
        </p:txBody>
      </p:sp>
      <p:pic>
        <p:nvPicPr>
          <p:cNvPr id="7" name="Picture 6"/>
          <p:cNvPicPr>
            <a:picLocks noChangeAspect="1"/>
          </p:cNvPicPr>
          <p:nvPr/>
        </p:nvPicPr>
        <p:blipFill>
          <a:blip r:embed="rId3"/>
          <a:stretch>
            <a:fillRect/>
          </a:stretch>
        </p:blipFill>
        <p:spPr>
          <a:xfrm>
            <a:off x="3050094" y="1111432"/>
            <a:ext cx="5843813" cy="4635135"/>
          </a:xfrm>
          <a:prstGeom prst="rect">
            <a:avLst/>
          </a:prstGeom>
        </p:spPr>
      </p:pic>
      <p:sp>
        <p:nvSpPr>
          <p:cNvPr id="5" name="TextBox 4"/>
          <p:cNvSpPr txBox="1"/>
          <p:nvPr/>
        </p:nvSpPr>
        <p:spPr>
          <a:xfrm>
            <a:off x="1524000" y="6400800"/>
            <a:ext cx="9144000" cy="477054"/>
          </a:xfrm>
          <a:prstGeom prst="rect">
            <a:avLst/>
          </a:prstGeom>
          <a:noFill/>
        </p:spPr>
        <p:txBody>
          <a:bodyPr wrap="square" rtlCol="0">
            <a:spAutoFit/>
          </a:bodyPr>
          <a:lstStyle/>
          <a:p>
            <a:pPr>
              <a:spcAft>
                <a:spcPts val="600"/>
              </a:spcAft>
            </a:pPr>
            <a:r>
              <a:rPr lang="en-US" sz="1000" dirty="0">
                <a:solidFill>
                  <a:schemeClr val="bg1"/>
                </a:solidFill>
              </a:rPr>
              <a:t>The PMI Registered Education Provider logo is a registered mark of the Project Management Institute, Inc. </a:t>
            </a:r>
            <a:endParaRPr lang="en-US" sz="1000">
              <a:solidFill>
                <a:schemeClr val="bg1"/>
              </a:solidFill>
            </a:endParaRPr>
          </a:p>
          <a:p>
            <a:pPr>
              <a:spcAft>
                <a:spcPts val="600"/>
              </a:spcAft>
            </a:pPr>
            <a:r>
              <a:rPr lang="en-US" sz="1000" dirty="0">
                <a:solidFill>
                  <a:schemeClr val="bg1"/>
                </a:solidFill>
              </a:rPr>
              <a:t>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 8. </a:t>
            </a:r>
            <a:endParaRPr lang="en-US" sz="1000">
              <a:solidFill>
                <a:schemeClr val="bg1"/>
              </a:solidFill>
            </a:endParaRPr>
          </a:p>
        </p:txBody>
      </p:sp>
      <p:pic>
        <p:nvPicPr>
          <p:cNvPr id="12" name="Picture 11">
            <a:extLst>
              <a:ext uri="{FF2B5EF4-FFF2-40B4-BE49-F238E27FC236}">
                <a16:creationId xmlns:a16="http://schemas.microsoft.com/office/drawing/2014/main" id="{33B79C05-83B1-854F-8833-1C1D4D538E89}"/>
              </a:ext>
            </a:extLst>
          </p:cNvPr>
          <p:cNvPicPr>
            <a:picLocks noChangeAspect="1"/>
          </p:cNvPicPr>
          <p:nvPr/>
        </p:nvPicPr>
        <p:blipFill>
          <a:blip r:embed="rId3"/>
          <a:stretch>
            <a:fillRect/>
          </a:stretch>
        </p:blipFill>
        <p:spPr>
          <a:xfrm>
            <a:off x="3050094" y="868680"/>
            <a:ext cx="5843813" cy="4635135"/>
          </a:xfrm>
          <a:prstGeom prst="rect">
            <a:avLst/>
          </a:prstGeom>
        </p:spPr>
      </p:pic>
    </p:spTree>
    <p:extLst>
      <p:ext uri="{BB962C8B-B14F-4D97-AF65-F5344CB8AC3E}">
        <p14:creationId xmlns:p14="http://schemas.microsoft.com/office/powerpoint/2010/main" val="3569504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Organizational Process Assets</a:t>
            </a:r>
          </a:p>
        </p:txBody>
      </p:sp>
      <p:sp>
        <p:nvSpPr>
          <p:cNvPr id="4" name="Content Placeholder 3"/>
          <p:cNvSpPr>
            <a:spLocks noGrp="1"/>
          </p:cNvSpPr>
          <p:nvPr>
            <p:ph sz="half" idx="1"/>
          </p:nvPr>
        </p:nvSpPr>
        <p:spPr>
          <a:xfrm>
            <a:off x="2346960" y="1845734"/>
            <a:ext cx="7543800" cy="4023360"/>
          </a:xfrm>
        </p:spPr>
        <p:txBody>
          <a:bodyPr>
            <a:normAutofit/>
          </a:bodyPr>
          <a:lstStyle/>
          <a:p>
            <a:endParaRPr lang="en-US" dirty="0"/>
          </a:p>
          <a:p>
            <a:r>
              <a:rPr lang="en-US" u="sng" dirty="0"/>
              <a:t>OPA Category</a:t>
            </a:r>
            <a:r>
              <a:rPr lang="en-US" dirty="0"/>
              <a:t>: 	Organizational knowledge bases</a:t>
            </a:r>
          </a:p>
          <a:p>
            <a:pPr>
              <a:buFont typeface="Wingdings" panose="05000000000000000000" pitchFamily="2" charset="2"/>
              <a:buChar char="§"/>
            </a:pPr>
            <a:r>
              <a:rPr lang="en-US" dirty="0"/>
              <a:t> Updated throughout the project with project information. </a:t>
            </a:r>
          </a:p>
        </p:txBody>
      </p:sp>
      <p:sp>
        <p:nvSpPr>
          <p:cNvPr id="7" name="TextBox 6"/>
          <p:cNvSpPr txBox="1"/>
          <p:nvPr/>
        </p:nvSpPr>
        <p:spPr>
          <a:xfrm>
            <a:off x="2667000" y="3857414"/>
            <a:ext cx="5791200" cy="1938992"/>
          </a:xfrm>
          <a:prstGeom prst="rect">
            <a:avLst/>
          </a:prstGeom>
          <a:solidFill>
            <a:schemeClr val="accent1">
              <a:lumMod val="20000"/>
              <a:lumOff val="80000"/>
            </a:schemeClr>
          </a:solidFill>
          <a:ln w="3175">
            <a:solidFill>
              <a:schemeClr val="accent1">
                <a:lumMod val="40000"/>
                <a:lumOff val="60000"/>
              </a:schemeClr>
            </a:solidFill>
          </a:ln>
        </p:spPr>
        <p:txBody>
          <a:bodyPr wrap="square" rtlCol="0">
            <a:spAutoFit/>
          </a:bodyPr>
          <a:lstStyle/>
          <a:p>
            <a:endParaRPr lang="en-US" sz="2000" b="1" dirty="0"/>
          </a:p>
          <a:p>
            <a:r>
              <a:rPr lang="en-US" sz="2000" b="1" dirty="0"/>
              <a:t>For example, </a:t>
            </a:r>
            <a:r>
              <a:rPr lang="en-US" sz="2000" dirty="0"/>
              <a:t>information on financial performance, lessons learned, performance metrics and issues, and defects are continually updated</a:t>
            </a:r>
          </a:p>
          <a:p>
            <a:r>
              <a:rPr lang="en-US" sz="2000" dirty="0"/>
              <a:t>throughout the project.</a:t>
            </a:r>
          </a:p>
          <a:p>
            <a:endParaRPr lang="en-US" sz="2000" dirty="0"/>
          </a:p>
        </p:txBody>
      </p:sp>
      <p:pic>
        <p:nvPicPr>
          <p:cNvPr id="5" name="Picture 4"/>
          <p:cNvPicPr>
            <a:picLocks noChangeAspect="1"/>
          </p:cNvPicPr>
          <p:nvPr/>
        </p:nvPicPr>
        <p:blipFill>
          <a:blip r:embed="rId3"/>
          <a:stretch>
            <a:fillRect/>
          </a:stretch>
        </p:blipFill>
        <p:spPr>
          <a:xfrm>
            <a:off x="9528471" y="5869094"/>
            <a:ext cx="950880" cy="396328"/>
          </a:xfrm>
          <a:prstGeom prst="rect">
            <a:avLst/>
          </a:prstGeom>
        </p:spPr>
      </p:pic>
      <p:sp>
        <p:nvSpPr>
          <p:cNvPr id="6" name="TextBox 5"/>
          <p:cNvSpPr txBox="1"/>
          <p:nvPr/>
        </p:nvSpPr>
        <p:spPr>
          <a:xfrm>
            <a:off x="1524000" y="6400801"/>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36790770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5- Matching Pairs2 on </a:t>
            </a:r>
            <a:r>
              <a:rPr lang="en-US" dirty="0" err="1"/>
              <a:t>Nearpod</a:t>
            </a:r>
            <a:endParaRPr lang="en-US" dirty="0"/>
          </a:p>
        </p:txBody>
      </p:sp>
      <p:sp>
        <p:nvSpPr>
          <p:cNvPr id="3" name="Text Placeholder 2"/>
          <p:cNvSpPr>
            <a:spLocks noGrp="1"/>
          </p:cNvSpPr>
          <p:nvPr>
            <p:ph type="body" idx="1"/>
          </p:nvPr>
        </p:nvSpPr>
        <p:spPr/>
        <p:txBody>
          <a:bodyPr/>
          <a:lstStyle/>
          <a:p>
            <a:r>
              <a:rPr lang="en-US" dirty="0"/>
              <a:t>Framework- EEFS</a:t>
            </a:r>
          </a:p>
        </p:txBody>
      </p:sp>
      <p:sp>
        <p:nvSpPr>
          <p:cNvPr id="4" name="Date Placeholder 3"/>
          <p:cNvSpPr>
            <a:spLocks noGrp="1"/>
          </p:cNvSpPr>
          <p:nvPr>
            <p:ph type="dt" sz="half" idx="10"/>
          </p:nvPr>
        </p:nvSpPr>
        <p:spPr/>
        <p:txBody>
          <a:bodyPr/>
          <a:lstStyle/>
          <a:p>
            <a:fld id="{E1DD4CC1-5787-4AC3-8CEC-519DAE4432CE}" type="datetime1">
              <a:rPr lang="en-US" smtClean="0"/>
              <a:t>12/13/20</a:t>
            </a:fld>
            <a:endParaRPr lang="en-US"/>
          </a:p>
        </p:txBody>
      </p:sp>
      <p:sp>
        <p:nvSpPr>
          <p:cNvPr id="6" name="Slide Number Placeholder 5"/>
          <p:cNvSpPr>
            <a:spLocks noGrp="1"/>
          </p:cNvSpPr>
          <p:nvPr>
            <p:ph type="sldNum" sz="quarter" idx="12"/>
          </p:nvPr>
        </p:nvSpPr>
        <p:spPr/>
        <p:txBody>
          <a:bodyPr/>
          <a:lstStyle/>
          <a:p>
            <a:pPr marL="25400">
              <a:spcBef>
                <a:spcPts val="35"/>
              </a:spcBef>
            </a:pPr>
            <a:fld id="{81D60167-4931-47E6-BA6A-407CBD079E47}" type="slidenum">
              <a:rPr lang="en-US" smtClean="0"/>
              <a:pPr marL="25400">
                <a:spcBef>
                  <a:spcPts val="35"/>
                </a:spcBef>
              </a:pPr>
              <a:t>91</a:t>
            </a:fld>
            <a:endParaRPr lang="en-US" dirty="0"/>
          </a:p>
        </p:txBody>
      </p:sp>
    </p:spTree>
    <p:extLst>
      <p:ext uri="{BB962C8B-B14F-4D97-AF65-F5344CB8AC3E}">
        <p14:creationId xmlns:p14="http://schemas.microsoft.com/office/powerpoint/2010/main" val="10305290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sz="half" idx="1"/>
          </p:nvPr>
        </p:nvSpPr>
        <p:spPr>
          <a:xfrm>
            <a:off x="2346960" y="1845734"/>
            <a:ext cx="7543800" cy="4023360"/>
          </a:xfrm>
        </p:spPr>
        <p:txBody>
          <a:bodyPr/>
          <a:lstStyle/>
          <a:p>
            <a:pPr marL="0" indent="0">
              <a:buNone/>
            </a:pPr>
            <a:r>
              <a:rPr lang="en-US" dirty="0"/>
              <a:t>The PMBOK framework includes </a:t>
            </a:r>
          </a:p>
          <a:p>
            <a:pPr>
              <a:buFont typeface="Wingdings" panose="05000000000000000000" pitchFamily="2" charset="2"/>
              <a:buChar char="ü"/>
            </a:pPr>
            <a:r>
              <a:rPr lang="en-US" dirty="0"/>
              <a:t>Project Process Groups, processes and Knowledge Areas</a:t>
            </a:r>
          </a:p>
          <a:p>
            <a:pPr>
              <a:buFont typeface="Wingdings" panose="05000000000000000000" pitchFamily="2" charset="2"/>
              <a:buChar char="ü"/>
            </a:pPr>
            <a:r>
              <a:rPr lang="en-US" dirty="0"/>
              <a:t>Processes require inputs and produce outputs relating to the project or product</a:t>
            </a:r>
          </a:p>
          <a:p>
            <a:pPr>
              <a:buFont typeface="Wingdings" panose="05000000000000000000" pitchFamily="2" charset="2"/>
              <a:buChar char="ü"/>
            </a:pPr>
            <a:r>
              <a:rPr lang="en-US" dirty="0"/>
              <a:t>Processes apply tools and techniques to inputs and generate outputs </a:t>
            </a:r>
          </a:p>
        </p:txBody>
      </p:sp>
    </p:spTree>
    <p:extLst>
      <p:ext uri="{BB962C8B-B14F-4D97-AF65-F5344CB8AC3E}">
        <p14:creationId xmlns:p14="http://schemas.microsoft.com/office/powerpoint/2010/main" val="490895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E3-D25E-4251-9AE1-908A50CD64AA}"/>
              </a:ext>
            </a:extLst>
          </p:cNvPr>
          <p:cNvSpPr>
            <a:spLocks noGrp="1"/>
          </p:cNvSpPr>
          <p:nvPr>
            <p:ph type="title"/>
          </p:nvPr>
        </p:nvSpPr>
        <p:spPr>
          <a:xfrm>
            <a:off x="7596664" y="640080"/>
            <a:ext cx="2744435" cy="2926080"/>
          </a:xfrm>
        </p:spPr>
        <p:txBody>
          <a:bodyPr vert="horz" lIns="91440" tIns="45720" rIns="91440" bIns="45720" rtlCol="0" anchor="b">
            <a:normAutofit/>
          </a:bodyPr>
          <a:lstStyle/>
          <a:p>
            <a:r>
              <a:rPr lang="en-US" sz="3200">
                <a:solidFill>
                  <a:srgbClr val="FFFFFF"/>
                </a:solidFill>
              </a:rPr>
              <a:t>End of Lesson Checklist</a:t>
            </a:r>
          </a:p>
        </p:txBody>
      </p:sp>
      <p:graphicFrame>
        <p:nvGraphicFramePr>
          <p:cNvPr id="5" name="Table 5">
            <a:extLst>
              <a:ext uri="{FF2B5EF4-FFF2-40B4-BE49-F238E27FC236}">
                <a16:creationId xmlns:a16="http://schemas.microsoft.com/office/drawing/2014/main" id="{90C2DDF0-C7EE-4CEE-8DB0-5F14D4E046CA}"/>
              </a:ext>
            </a:extLst>
          </p:cNvPr>
          <p:cNvGraphicFramePr>
            <a:graphicFrameLocks noGrp="1"/>
          </p:cNvGraphicFramePr>
          <p:nvPr/>
        </p:nvGraphicFramePr>
        <p:xfrm>
          <a:off x="2209801" y="1981200"/>
          <a:ext cx="7920741" cy="3934266"/>
        </p:xfrm>
        <a:graphic>
          <a:graphicData uri="http://schemas.openxmlformats.org/drawingml/2006/table">
            <a:tbl>
              <a:tblPr firstRow="1" bandRow="1">
                <a:tableStyleId>{616DA210-FB5B-4158-B5E0-FEB733F419BA}</a:tableStyleId>
              </a:tblPr>
              <a:tblGrid>
                <a:gridCol w="4364107">
                  <a:extLst>
                    <a:ext uri="{9D8B030D-6E8A-4147-A177-3AD203B41FA5}">
                      <a16:colId xmlns:a16="http://schemas.microsoft.com/office/drawing/2014/main" val="846220928"/>
                    </a:ext>
                  </a:extLst>
                </a:gridCol>
                <a:gridCol w="3556634">
                  <a:extLst>
                    <a:ext uri="{9D8B030D-6E8A-4147-A177-3AD203B41FA5}">
                      <a16:colId xmlns:a16="http://schemas.microsoft.com/office/drawing/2014/main" val="499184378"/>
                    </a:ext>
                  </a:extLst>
                </a:gridCol>
              </a:tblGrid>
              <a:tr h="350542">
                <a:tc>
                  <a:txBody>
                    <a:bodyPr/>
                    <a:lstStyle/>
                    <a:p>
                      <a:r>
                        <a:rPr lang="en-US" sz="2500" dirty="0"/>
                        <a:t>Task</a:t>
                      </a:r>
                    </a:p>
                  </a:txBody>
                  <a:tcPr marL="131194" marR="131194" marT="65597" marB="65597"/>
                </a:tc>
                <a:tc>
                  <a:txBody>
                    <a:bodyPr/>
                    <a:lstStyle/>
                    <a:p>
                      <a:r>
                        <a:rPr lang="en-US" sz="2500" dirty="0"/>
                        <a:t>Status</a:t>
                      </a:r>
                    </a:p>
                  </a:txBody>
                  <a:tcPr marL="131194" marR="131194" marT="65597" marB="65597"/>
                </a:tc>
                <a:extLst>
                  <a:ext uri="{0D108BD9-81ED-4DB2-BD59-A6C34878D82A}">
                    <a16:rowId xmlns:a16="http://schemas.microsoft.com/office/drawing/2014/main" val="2814107270"/>
                  </a:ext>
                </a:extLst>
              </a:tr>
              <a:tr h="350542">
                <a:tc>
                  <a:txBody>
                    <a:bodyPr/>
                    <a:lstStyle/>
                    <a:p>
                      <a:pPr lvl="0">
                        <a:buNone/>
                      </a:pPr>
                      <a:r>
                        <a:rPr lang="en-US" sz="2500" dirty="0"/>
                        <a:t>Review slides</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175608349"/>
                  </a:ext>
                </a:extLst>
              </a:tr>
              <a:tr h="872050">
                <a:tc>
                  <a:txBody>
                    <a:bodyPr/>
                    <a:lstStyle/>
                    <a:p>
                      <a:pPr lvl="0">
                        <a:buNone/>
                      </a:pPr>
                      <a:r>
                        <a:rPr lang="en-US" sz="2500" dirty="0"/>
                        <a:t>Complete Independent Learning </a:t>
                      </a:r>
                    </a:p>
                  </a:txBody>
                  <a:tcPr marL="131194" marR="131194" marT="65597" marB="65597"/>
                </a:tc>
                <a:tc>
                  <a:txBody>
                    <a:bodyPr/>
                    <a:lstStyle/>
                    <a:p>
                      <a:pPr lvl="0">
                        <a:buNone/>
                      </a:pPr>
                      <a:endParaRPr lang="en-US" sz="2500"/>
                    </a:p>
                  </a:txBody>
                  <a:tcPr marL="131194" marR="131194" marT="65597" marB="65597"/>
                </a:tc>
                <a:extLst>
                  <a:ext uri="{0D108BD9-81ED-4DB2-BD59-A6C34878D82A}">
                    <a16:rowId xmlns:a16="http://schemas.microsoft.com/office/drawing/2014/main" val="3691293923"/>
                  </a:ext>
                </a:extLst>
              </a:tr>
              <a:tr h="872050">
                <a:tc>
                  <a:txBody>
                    <a:bodyPr/>
                    <a:lstStyle/>
                    <a:p>
                      <a:r>
                        <a:rPr lang="en-US" sz="2500" dirty="0"/>
                        <a:t>Complete Self-assessments in </a:t>
                      </a:r>
                      <a:r>
                        <a:rPr lang="en-US" sz="2500" dirty="0" err="1"/>
                        <a:t>BBlearn</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3523945922"/>
                  </a:ext>
                </a:extLst>
              </a:tr>
              <a:tr h="611296">
                <a:tc>
                  <a:txBody>
                    <a:bodyPr/>
                    <a:lstStyle/>
                    <a:p>
                      <a:r>
                        <a:rPr lang="en-US" sz="2500" dirty="0"/>
                        <a:t>Complete Kahoot Quiz</a:t>
                      </a:r>
                    </a:p>
                  </a:txBody>
                  <a:tcPr marL="131194" marR="131194" marT="65597" marB="65597"/>
                </a:tc>
                <a:tc>
                  <a:txBody>
                    <a:bodyPr/>
                    <a:lstStyle/>
                    <a:p>
                      <a:endParaRPr lang="en-US" sz="2500"/>
                    </a:p>
                  </a:txBody>
                  <a:tcPr marL="131194" marR="131194" marT="65597" marB="65597"/>
                </a:tc>
                <a:extLst>
                  <a:ext uri="{0D108BD9-81ED-4DB2-BD59-A6C34878D82A}">
                    <a16:rowId xmlns:a16="http://schemas.microsoft.com/office/drawing/2014/main" val="2695055245"/>
                  </a:ext>
                </a:extLst>
              </a:tr>
              <a:tr h="442057">
                <a:tc>
                  <a:txBody>
                    <a:bodyPr/>
                    <a:lstStyle/>
                    <a:p>
                      <a:pPr lvl="0">
                        <a:buNone/>
                      </a:pPr>
                      <a:r>
                        <a:rPr lang="en-US" sz="2500" dirty="0"/>
                        <a:t>Complete Activity</a:t>
                      </a:r>
                    </a:p>
                  </a:txBody>
                  <a:tcPr marL="131194" marR="131194" marT="65597" marB="65597"/>
                </a:tc>
                <a:tc>
                  <a:txBody>
                    <a:bodyPr/>
                    <a:lstStyle/>
                    <a:p>
                      <a:pPr lvl="0">
                        <a:buNone/>
                      </a:pPr>
                      <a:endParaRPr lang="en-US" sz="2500" dirty="0"/>
                    </a:p>
                  </a:txBody>
                  <a:tcPr marL="131194" marR="131194" marT="65597" marB="65597"/>
                </a:tc>
                <a:extLst>
                  <a:ext uri="{0D108BD9-81ED-4DB2-BD59-A6C34878D82A}">
                    <a16:rowId xmlns:a16="http://schemas.microsoft.com/office/drawing/2014/main" val="443364819"/>
                  </a:ext>
                </a:extLst>
              </a:tr>
            </a:tbl>
          </a:graphicData>
        </a:graphic>
      </p:graphicFrame>
      <p:sp>
        <p:nvSpPr>
          <p:cNvPr id="3" name="Rectangle 2"/>
          <p:cNvSpPr/>
          <p:nvPr/>
        </p:nvSpPr>
        <p:spPr>
          <a:xfrm>
            <a:off x="2229439" y="828193"/>
            <a:ext cx="670433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End of Lesson Checklist</a:t>
            </a:r>
          </a:p>
        </p:txBody>
      </p:sp>
    </p:spTree>
    <p:extLst>
      <p:ext uri="{BB962C8B-B14F-4D97-AF65-F5344CB8AC3E}">
        <p14:creationId xmlns:p14="http://schemas.microsoft.com/office/powerpoint/2010/main" val="3628912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1DA0-F1B8-0146-8603-EFC5230658F3}"/>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55FF5127-EB3B-CC4B-BC63-39812D9DB0A0}"/>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439243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spcBef>
                <a:spcPts val="1270"/>
              </a:spcBef>
            </a:pPr>
            <a:r>
              <a:rPr lang="en-US" sz="4800" b="1" spc="-25" dirty="0">
                <a:latin typeface="Arial"/>
                <a:cs typeface="Arial"/>
              </a:rPr>
              <a:t>Project </a:t>
            </a:r>
            <a:r>
              <a:rPr lang="en-US" sz="4800" b="1" dirty="0">
                <a:latin typeface="Arial"/>
                <a:cs typeface="Arial"/>
              </a:rPr>
              <a:t>Integration</a:t>
            </a:r>
            <a:r>
              <a:rPr lang="en-US" sz="4800" b="1" spc="-110" dirty="0">
                <a:latin typeface="Arial"/>
                <a:cs typeface="Arial"/>
              </a:rPr>
              <a:t> </a:t>
            </a:r>
            <a:r>
              <a:rPr lang="en-US" sz="4800" b="1" dirty="0">
                <a:latin typeface="Arial"/>
                <a:cs typeface="Arial"/>
              </a:rPr>
              <a:t>Management (PIM)</a:t>
            </a:r>
            <a:endParaRPr lang="en-US" sz="3600" dirty="0">
              <a:latin typeface="Arial"/>
              <a:cs typeface="Arial"/>
            </a:endParaRPr>
          </a:p>
        </p:txBody>
      </p:sp>
      <p:sp>
        <p:nvSpPr>
          <p:cNvPr id="3" name="Subtitle 2"/>
          <p:cNvSpPr>
            <a:spLocks noGrp="1"/>
          </p:cNvSpPr>
          <p:nvPr>
            <p:ph type="subTitle" idx="1"/>
          </p:nvPr>
        </p:nvSpPr>
        <p:spPr>
          <a:xfrm>
            <a:off x="2349038" y="4455621"/>
            <a:ext cx="5118562" cy="497380"/>
          </a:xfrm>
        </p:spPr>
        <p:txBody>
          <a:bodyPr>
            <a:normAutofit/>
          </a:bodyPr>
          <a:lstStyle/>
          <a:p>
            <a:endParaRPr lang="en-US" sz="2000" dirty="0">
              <a:latin typeface="Arial"/>
              <a:cs typeface="Arial"/>
            </a:endParaRPr>
          </a:p>
          <a:p>
            <a:endParaRPr lang="en-US" dirty="0"/>
          </a:p>
        </p:txBody>
      </p:sp>
      <p:pic>
        <p:nvPicPr>
          <p:cNvPr id="4" name="Picture 3"/>
          <p:cNvPicPr>
            <a:picLocks noChangeAspect="1"/>
          </p:cNvPicPr>
          <p:nvPr/>
        </p:nvPicPr>
        <p:blipFill>
          <a:blip r:embed="rId3"/>
          <a:stretch>
            <a:fillRect/>
          </a:stretch>
        </p:blipFill>
        <p:spPr>
          <a:xfrm>
            <a:off x="7827818" y="5155827"/>
            <a:ext cx="2819400" cy="1175130"/>
          </a:xfrm>
          <a:prstGeom prst="rect">
            <a:avLst/>
          </a:prstGeom>
        </p:spPr>
      </p:pic>
      <p:sp>
        <p:nvSpPr>
          <p:cNvPr id="10" name="TextBox 9"/>
          <p:cNvSpPr txBox="1"/>
          <p:nvPr/>
        </p:nvSpPr>
        <p:spPr>
          <a:xfrm>
            <a:off x="1524000" y="6324600"/>
            <a:ext cx="9144000" cy="707886"/>
          </a:xfrm>
          <a:prstGeom prst="rect">
            <a:avLst/>
          </a:prstGeom>
          <a:noFill/>
        </p:spPr>
        <p:txBody>
          <a:bodyPr wrap="square" rtlCol="0">
            <a:spAutoFit/>
          </a:bodyPr>
          <a:lstStyle/>
          <a:p>
            <a:r>
              <a:rPr lang="en-US" sz="1000" dirty="0">
                <a:solidFill>
                  <a:schemeClr val="bg1"/>
                </a:solidFill>
              </a:rPr>
              <a:t>Developed by: Dr. Nafeth Al hashlamoun, Reviewed by: </a:t>
            </a:r>
            <a:r>
              <a:rPr lang="en-US" sz="1000" dirty="0" err="1">
                <a:solidFill>
                  <a:schemeClr val="bg1"/>
                </a:solidFill>
              </a:rPr>
              <a:t>Baraa</a:t>
            </a:r>
            <a:r>
              <a:rPr lang="en-US" sz="1000" dirty="0">
                <a:solidFill>
                  <a:schemeClr val="bg1"/>
                </a:solidFill>
              </a:rPr>
              <a:t> Yousuf and Dr. Muawia Ramadan</a:t>
            </a:r>
          </a:p>
          <a:p>
            <a:r>
              <a:rPr lang="en-US" sz="1000" dirty="0">
                <a:solidFill>
                  <a:schemeClr val="bg1"/>
                </a:solidFill>
              </a:rPr>
              <a:t>The PMI Registered Education Provider logo is a registered mark of the Project Management Institute, Inc. </a:t>
            </a:r>
          </a:p>
          <a:p>
            <a:r>
              <a:rPr lang="en-US" sz="1000" dirty="0">
                <a:solidFill>
                  <a:schemeClr val="bg1"/>
                </a:solidFill>
              </a:rPr>
              <a:t>Materials in this course are based on the text, </a:t>
            </a:r>
            <a:r>
              <a:rPr lang="en-US" sz="1000" i="1" dirty="0">
                <a:solidFill>
                  <a:schemeClr val="bg1"/>
                </a:solidFill>
              </a:rPr>
              <a:t>A Guide to the Project Management Body of Knowledge (PMBOK® Guide), Sixth edition</a:t>
            </a:r>
            <a:r>
              <a:rPr lang="en-US" sz="1000" dirty="0">
                <a:solidFill>
                  <a:schemeClr val="bg1"/>
                </a:solidFill>
              </a:rPr>
              <a:t>, Project Management Institute, Inc. 2017</a:t>
            </a:r>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847568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Revision Control​</a:t>
            </a:r>
          </a:p>
        </p:txBody>
      </p:sp>
      <p:graphicFrame>
        <p:nvGraphicFramePr>
          <p:cNvPr id="7" name="Table 6"/>
          <p:cNvGraphicFramePr>
            <a:graphicFrameLocks noGrp="1"/>
          </p:cNvGraphicFramePr>
          <p:nvPr/>
        </p:nvGraphicFramePr>
        <p:xfrm>
          <a:off x="2346325" y="2270584"/>
          <a:ext cx="7940674" cy="3139617"/>
        </p:xfrm>
        <a:graphic>
          <a:graphicData uri="http://schemas.openxmlformats.org/drawingml/2006/table">
            <a:tbl>
              <a:tblPr/>
              <a:tblGrid>
                <a:gridCol w="1250106">
                  <a:extLst>
                    <a:ext uri="{9D8B030D-6E8A-4147-A177-3AD203B41FA5}">
                      <a16:colId xmlns:a16="http://schemas.microsoft.com/office/drawing/2014/main" val="2944753719"/>
                    </a:ext>
                  </a:extLst>
                </a:gridCol>
                <a:gridCol w="1540131">
                  <a:extLst>
                    <a:ext uri="{9D8B030D-6E8A-4147-A177-3AD203B41FA5}">
                      <a16:colId xmlns:a16="http://schemas.microsoft.com/office/drawing/2014/main" val="1736892398"/>
                    </a:ext>
                  </a:extLst>
                </a:gridCol>
                <a:gridCol w="2864438">
                  <a:extLst>
                    <a:ext uri="{9D8B030D-6E8A-4147-A177-3AD203B41FA5}">
                      <a16:colId xmlns:a16="http://schemas.microsoft.com/office/drawing/2014/main" val="3895610297"/>
                    </a:ext>
                  </a:extLst>
                </a:gridCol>
                <a:gridCol w="2285999">
                  <a:extLst>
                    <a:ext uri="{9D8B030D-6E8A-4147-A177-3AD203B41FA5}">
                      <a16:colId xmlns:a16="http://schemas.microsoft.com/office/drawing/2014/main" val="2858695925"/>
                    </a:ext>
                  </a:extLst>
                </a:gridCol>
              </a:tblGrid>
              <a:tr h="516880">
                <a:tc>
                  <a:txBody>
                    <a:bodyPr/>
                    <a:lstStyle/>
                    <a:p>
                      <a:pPr algn="l" fontAlgn="base"/>
                      <a:r>
                        <a:rPr lang="en-US" sz="2400" b="1" i="0" dirty="0">
                          <a:solidFill>
                            <a:srgbClr val="FFFFFF"/>
                          </a:solidFill>
                          <a:effectLst/>
                          <a:latin typeface="Tw Cen MT"/>
                        </a:rPr>
                        <a:t>Version​</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Date​</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Change Description​</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tc>
                  <a:txBody>
                    <a:bodyPr/>
                    <a:lstStyle/>
                    <a:p>
                      <a:pPr algn="l" fontAlgn="base"/>
                      <a:r>
                        <a:rPr lang="en-US" sz="2400" b="1" i="0" dirty="0">
                          <a:solidFill>
                            <a:srgbClr val="FFFFFF"/>
                          </a:solidFill>
                          <a:effectLst/>
                          <a:latin typeface="Tw Cen MT"/>
                        </a:rPr>
                        <a:t>Reviewers​</a:t>
                      </a:r>
                      <a:endParaRPr lang="en-US" sz="1800" b="1" i="0" dirty="0">
                        <a:solidFill>
                          <a:srgbClr val="FFFFFF"/>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032" cap="flat" cmpd="sng" algn="ctr">
                      <a:solidFill>
                        <a:srgbClr val="FFFFFF"/>
                      </a:solidFill>
                      <a:prstDash val="solid"/>
                      <a:round/>
                      <a:headEnd type="none" w="med" len="med"/>
                      <a:tailEnd type="none" w="med" len="med"/>
                    </a:lnB>
                    <a:solidFill>
                      <a:srgbClr val="865640"/>
                    </a:solidFill>
                  </a:tcPr>
                </a:tc>
                <a:extLst>
                  <a:ext uri="{0D108BD9-81ED-4DB2-BD59-A6C34878D82A}">
                    <a16:rowId xmlns:a16="http://schemas.microsoft.com/office/drawing/2014/main" val="235590518"/>
                  </a:ext>
                </a:extLst>
              </a:tr>
              <a:tr h="2622737">
                <a:tc>
                  <a:txBody>
                    <a:bodyPr/>
                    <a:lstStyle/>
                    <a:p>
                      <a:pPr algn="l" fontAlgn="base"/>
                      <a:r>
                        <a:rPr lang="en-US" sz="2400" b="0" i="0" dirty="0">
                          <a:solidFill>
                            <a:srgbClr val="000000"/>
                          </a:solidFill>
                          <a:effectLst/>
                          <a:latin typeface="Tw Cen MT"/>
                        </a:rPr>
                        <a:t>1.1​</a:t>
                      </a:r>
                      <a:endParaRPr lang="en-US" sz="1800" b="0" i="0" dirty="0">
                        <a:solidFill>
                          <a:srgbClr val="000000"/>
                        </a:solidFill>
                        <a:effectLst/>
                        <a:latin typeface="Tw Cen M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a:solidFill>
                            <a:srgbClr val="000000"/>
                          </a:solidFill>
                          <a:effectLst/>
                          <a:latin typeface="Tw Cen MT" panose="020B0602020104020603" pitchFamily="34" charset="0"/>
                        </a:rPr>
                        <a:t>15-July-2020​</a:t>
                      </a:r>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a:solidFill>
                            <a:srgbClr val="000000"/>
                          </a:solidFill>
                          <a:effectLst/>
                          <a:latin typeface="Tw Cen MT" panose="020B0602020104020603" pitchFamily="34" charset="0"/>
                        </a:rPr>
                        <a:t>Added sections.  ​</a:t>
                      </a:r>
                      <a:endParaRPr lang="en-US" sz="1800" b="0" i="0" dirty="0">
                        <a:solidFill>
                          <a:srgbClr val="000000"/>
                        </a:solidFill>
                        <a:effectLst/>
                      </a:endParaRPr>
                    </a:p>
                    <a:p>
                      <a:pPr algn="l" fontAlgn="base"/>
                      <a:r>
                        <a:rPr lang="en-US" sz="2400" b="0" i="0" dirty="0">
                          <a:solidFill>
                            <a:srgbClr val="000000"/>
                          </a:solidFill>
                          <a:effectLst/>
                          <a:latin typeface="Tw Cen MT" panose="020B0602020104020603" pitchFamily="34" charset="0"/>
                        </a:rPr>
                        <a:t>Reorganized Content​</a:t>
                      </a:r>
                      <a:endParaRPr lang="en-US" sz="1800" b="0" i="0" dirty="0">
                        <a:solidFill>
                          <a:srgbClr val="000000"/>
                        </a:solidFill>
                        <a:effectLst/>
                      </a:endParaRPr>
                    </a:p>
                    <a:p>
                      <a:pPr algn="l" fontAlgn="base"/>
                      <a:r>
                        <a:rPr lang="en-US" sz="2400" b="0" i="0" dirty="0">
                          <a:solidFill>
                            <a:srgbClr val="000000"/>
                          </a:solidFill>
                          <a:effectLst/>
                          <a:latin typeface="Tw Cen MT" panose="020B0602020104020603" pitchFamily="34" charset="0"/>
                        </a:rPr>
                        <a:t>Improved slides</a:t>
                      </a:r>
                      <a:r>
                        <a:rPr lang="en-US" sz="2400" b="0" i="0" baseline="0" dirty="0">
                          <a:solidFill>
                            <a:srgbClr val="000000"/>
                          </a:solidFill>
                          <a:effectLst/>
                          <a:latin typeface="Tw Cen MT" panose="020B0602020104020603" pitchFamily="34" charset="0"/>
                        </a:rPr>
                        <a:t> on Integrated Change Control and Project Closing</a:t>
                      </a:r>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tc>
                  <a:txBody>
                    <a:bodyPr/>
                    <a:lstStyle/>
                    <a:p>
                      <a:pPr algn="l" fontAlgn="base"/>
                      <a:r>
                        <a:rPr lang="en-US" sz="2400" b="0" i="0" dirty="0" err="1">
                          <a:solidFill>
                            <a:srgbClr val="000000"/>
                          </a:solidFill>
                          <a:effectLst/>
                          <a:latin typeface="Tw Cen MT" panose="020B0602020104020603" pitchFamily="34" charset="0"/>
                        </a:rPr>
                        <a:t>SharmilaSiddartha</a:t>
                      </a:r>
                      <a:r>
                        <a:rPr lang="en-US" sz="2400" b="0" i="0" dirty="0">
                          <a:solidFill>
                            <a:srgbClr val="000000"/>
                          </a:solidFill>
                          <a:effectLst/>
                          <a:latin typeface="Tw Cen MT" panose="020B0602020104020603" pitchFamily="34" charset="0"/>
                        </a:rPr>
                        <a:t>, </a:t>
                      </a:r>
                      <a:r>
                        <a:rPr lang="en-US" sz="2400" b="0" i="0" dirty="0" err="1">
                          <a:solidFill>
                            <a:srgbClr val="000000"/>
                          </a:solidFill>
                          <a:effectLst/>
                          <a:latin typeface="Tw Cen MT" panose="020B0602020104020603" pitchFamily="34" charset="0"/>
                        </a:rPr>
                        <a:t>RulaAl</a:t>
                      </a:r>
                      <a:r>
                        <a:rPr lang="en-US" sz="2400" b="0" i="0" dirty="0">
                          <a:solidFill>
                            <a:srgbClr val="000000"/>
                          </a:solidFill>
                          <a:effectLst/>
                          <a:latin typeface="Tw Cen MT" panose="020B0602020104020603" pitchFamily="34" charset="0"/>
                        </a:rPr>
                        <a:t> Kayyali​</a:t>
                      </a:r>
                      <a:endParaRPr lang="en-US" sz="1800" b="0" i="0" dirty="0">
                        <a:solidFill>
                          <a:srgbClr val="000000"/>
                        </a:solidFill>
                        <a:effectLst/>
                      </a:endParaRPr>
                    </a:p>
                  </a:txBody>
                  <a:tcPr marL="91210" marR="91210" marT="45605" marB="4560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0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9D1CE"/>
                    </a:solidFill>
                  </a:tcPr>
                </a:tc>
                <a:extLst>
                  <a:ext uri="{0D108BD9-81ED-4DB2-BD59-A6C34878D82A}">
                    <a16:rowId xmlns:a16="http://schemas.microsoft.com/office/drawing/2014/main" val="360644577"/>
                  </a:ext>
                </a:extLst>
              </a:tr>
            </a:tbl>
          </a:graphicData>
        </a:graphic>
      </p:graphicFrame>
      <p:sp>
        <p:nvSpPr>
          <p:cNvPr id="8" name="Rectangle 1"/>
          <p:cNvSpPr>
            <a:spLocks noChangeArrowheads="1"/>
          </p:cNvSpPr>
          <p:nvPr/>
        </p:nvSpPr>
        <p:spPr bwMode="auto">
          <a:xfrm>
            <a:off x="2346325" y="194696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Times New Roman" panose="02020603050405020304" pitchFamily="18" charset="0"/>
                <a:cs typeface="Times New Roman" panose="02020603050405020304" pitchFamily="18" charset="0"/>
              </a:rPr>
              <a:t> </a:t>
            </a:r>
            <a:endParaRPr lang="en-US" altLang="en-US"/>
          </a:p>
          <a:p>
            <a:endParaRPr lang="en-US" altLang="en-US"/>
          </a:p>
        </p:txBody>
      </p:sp>
    </p:spTree>
    <p:extLst>
      <p:ext uri="{BB962C8B-B14F-4D97-AF65-F5344CB8AC3E}">
        <p14:creationId xmlns:p14="http://schemas.microsoft.com/office/powerpoint/2010/main" val="3759849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pPr marL="355600" indent="-342900">
              <a:lnSpc>
                <a:spcPct val="100000"/>
              </a:lnSpc>
              <a:spcBef>
                <a:spcPts val="100"/>
              </a:spcBef>
              <a:buClr>
                <a:srgbClr val="775F53"/>
              </a:buClr>
              <a:buSzPct val="58333"/>
              <a:buFont typeface="Wingdings" panose="05000000000000000000" pitchFamily="2" charset="2"/>
              <a:buChar char="q"/>
              <a:tabLst>
                <a:tab pos="332740" algn="l"/>
                <a:tab pos="333375" algn="l"/>
              </a:tabLst>
            </a:pPr>
            <a:r>
              <a:rPr lang="en-US" spc="-20" dirty="0">
                <a:latin typeface="Arial"/>
                <a:cs typeface="Arial"/>
              </a:rPr>
              <a:t>Explain what Project</a:t>
            </a:r>
            <a:r>
              <a:rPr lang="en-US" spc="10" dirty="0">
                <a:latin typeface="Arial"/>
                <a:cs typeface="Arial"/>
              </a:rPr>
              <a:t> </a:t>
            </a:r>
            <a:r>
              <a:rPr lang="en-US" spc="-20" dirty="0">
                <a:latin typeface="Arial"/>
                <a:cs typeface="Arial"/>
              </a:rPr>
              <a:t>Integration is.</a:t>
            </a:r>
            <a:endParaRPr lang="en-US" dirty="0">
              <a:latin typeface="Arial"/>
              <a:cs typeface="Arial"/>
            </a:endParaRP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Produce a Project Charter</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Develop a Project Management Plan</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Explain how to Direct and Manage Project Work</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Show how to Manage Project Knowledge</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Illustrate how to Monitor and Control Project Work</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Describe Perform Integrated Change Control</a:t>
            </a:r>
          </a:p>
          <a:p>
            <a:pPr marL="355600" indent="-342900">
              <a:spcBef>
                <a:spcPts val="1295"/>
              </a:spcBef>
              <a:buClr>
                <a:srgbClr val="775F53"/>
              </a:buClr>
              <a:buSzPct val="58333"/>
              <a:buFont typeface="Wingdings" panose="05000000000000000000" pitchFamily="2" charset="2"/>
              <a:buChar char="q"/>
              <a:tabLst>
                <a:tab pos="332740" algn="l"/>
                <a:tab pos="333375" algn="l"/>
              </a:tabLst>
            </a:pPr>
            <a:r>
              <a:rPr lang="en-US" spc="-15" dirty="0">
                <a:latin typeface="Arial"/>
                <a:cs typeface="Arial"/>
              </a:rPr>
              <a:t>Recognize the importance of closing a Project or Phase</a:t>
            </a:r>
            <a:endParaRPr lang="en-US" spc="-10" dirty="0">
              <a:latin typeface="Arial"/>
              <a:cs typeface="Arial"/>
            </a:endParaRPr>
          </a:p>
        </p:txBody>
      </p:sp>
      <p:sp>
        <p:nvSpPr>
          <p:cNvPr id="8" name="TextBox 7"/>
          <p:cNvSpPr txBox="1"/>
          <p:nvPr/>
        </p:nvSpPr>
        <p:spPr>
          <a:xfrm>
            <a:off x="1524000" y="6383180"/>
            <a:ext cx="9144000" cy="246221"/>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p:txBody>
      </p:sp>
    </p:spTree>
    <p:extLst>
      <p:ext uri="{BB962C8B-B14F-4D97-AF65-F5344CB8AC3E}">
        <p14:creationId xmlns:p14="http://schemas.microsoft.com/office/powerpoint/2010/main" val="2928276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C44A-1CD5-42A8-9027-2D9B35E27FB1}"/>
              </a:ext>
            </a:extLst>
          </p:cNvPr>
          <p:cNvSpPr>
            <a:spLocks noGrp="1"/>
          </p:cNvSpPr>
          <p:nvPr>
            <p:ph type="title"/>
          </p:nvPr>
        </p:nvSpPr>
        <p:spPr/>
        <p:txBody>
          <a:bodyPr>
            <a:normAutofit/>
          </a:bodyPr>
          <a:lstStyle/>
          <a:p>
            <a:r>
              <a:rPr lang="en-US" dirty="0"/>
              <a:t>Mapping of Process Groups to Knowledge Areas</a:t>
            </a:r>
          </a:p>
        </p:txBody>
      </p:sp>
      <p:sp>
        <p:nvSpPr>
          <p:cNvPr id="4" name="Text Placeholder 3">
            <a:extLst>
              <a:ext uri="{FF2B5EF4-FFF2-40B4-BE49-F238E27FC236}">
                <a16:creationId xmlns:a16="http://schemas.microsoft.com/office/drawing/2014/main" id="{8ECF3F7A-6099-4CD4-BC44-25AB63C39CA5}"/>
              </a:ext>
            </a:extLst>
          </p:cNvPr>
          <p:cNvSpPr>
            <a:spLocks noGrp="1"/>
          </p:cNvSpPr>
          <p:nvPr>
            <p:ph type="body" idx="2"/>
          </p:nvPr>
        </p:nvSpPr>
        <p:spPr/>
        <p:txBody>
          <a:bodyPr/>
          <a:lstStyle/>
          <a:p>
            <a:endParaRPr lang="en-US" dirty="0"/>
          </a:p>
        </p:txBody>
      </p:sp>
      <p:sp>
        <p:nvSpPr>
          <p:cNvPr id="5" name="Slide Number Placeholder 4">
            <a:extLst>
              <a:ext uri="{FF2B5EF4-FFF2-40B4-BE49-F238E27FC236}">
                <a16:creationId xmlns:a16="http://schemas.microsoft.com/office/drawing/2014/main" id="{0806DF7E-B77F-43B9-8F9F-DB7226806434}"/>
              </a:ext>
            </a:extLst>
          </p:cNvPr>
          <p:cNvSpPr>
            <a:spLocks noGrp="1"/>
          </p:cNvSpPr>
          <p:nvPr>
            <p:ph type="sldNum" idx="12"/>
          </p:nvPr>
        </p:nvSpPr>
        <p:spPr/>
        <p:txBody>
          <a:bodyPr/>
          <a:lstStyle/>
          <a:p>
            <a:fld id="{00000000-1234-1234-1234-123412341234}" type="slidenum">
              <a:rPr lang="en-US" smtClean="0"/>
              <a:pPr/>
              <a:t>98</a:t>
            </a:fld>
            <a:endParaRPr lang="en-US"/>
          </a:p>
        </p:txBody>
      </p:sp>
      <p:grpSp>
        <p:nvGrpSpPr>
          <p:cNvPr id="7" name="Group 6">
            <a:extLst>
              <a:ext uri="{FF2B5EF4-FFF2-40B4-BE49-F238E27FC236}">
                <a16:creationId xmlns:a16="http://schemas.microsoft.com/office/drawing/2014/main" id="{6E79654A-DC49-4C82-A2DA-68D7692949B0}"/>
              </a:ext>
            </a:extLst>
          </p:cNvPr>
          <p:cNvGrpSpPr/>
          <p:nvPr/>
        </p:nvGrpSpPr>
        <p:grpSpPr>
          <a:xfrm>
            <a:off x="5220945" y="7258"/>
            <a:ext cx="4712418" cy="6745065"/>
            <a:chOff x="3696945" y="7257"/>
            <a:chExt cx="4712418" cy="6745065"/>
          </a:xfrm>
        </p:grpSpPr>
        <p:pic>
          <p:nvPicPr>
            <p:cNvPr id="6" name="Picture 5">
              <a:extLst>
                <a:ext uri="{FF2B5EF4-FFF2-40B4-BE49-F238E27FC236}">
                  <a16:creationId xmlns:a16="http://schemas.microsoft.com/office/drawing/2014/main" id="{11D8507D-2894-47AC-B8E9-4BDAC8C77C66}"/>
                </a:ext>
              </a:extLst>
            </p:cNvPr>
            <p:cNvPicPr>
              <a:picLocks noChangeAspect="1"/>
            </p:cNvPicPr>
            <p:nvPr/>
          </p:nvPicPr>
          <p:blipFill>
            <a:blip r:embed="rId3"/>
            <a:stretch>
              <a:fillRect/>
            </a:stretch>
          </p:blipFill>
          <p:spPr>
            <a:xfrm>
              <a:off x="3696945" y="7257"/>
              <a:ext cx="4712418" cy="6745065"/>
            </a:xfrm>
            <a:prstGeom prst="rect">
              <a:avLst/>
            </a:prstGeom>
          </p:spPr>
        </p:pic>
        <p:sp>
          <p:nvSpPr>
            <p:cNvPr id="3" name="Rounded Rectangle 2"/>
            <p:cNvSpPr/>
            <p:nvPr/>
          </p:nvSpPr>
          <p:spPr>
            <a:xfrm>
              <a:off x="3733799" y="990600"/>
              <a:ext cx="4675563" cy="685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383831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863840" cy="1450757"/>
          </a:xfrm>
        </p:spPr>
        <p:txBody>
          <a:bodyPr>
            <a:normAutofit/>
          </a:bodyPr>
          <a:lstStyle/>
          <a:p>
            <a:r>
              <a:rPr lang="en-US" sz="3200" spc="-5" dirty="0">
                <a:latin typeface="Trebuchet MS"/>
                <a:cs typeface="Trebuchet MS"/>
              </a:rPr>
              <a:t>What is Project Integration Management?***</a:t>
            </a:r>
          </a:p>
        </p:txBody>
      </p:sp>
      <p:sp>
        <p:nvSpPr>
          <p:cNvPr id="3" name="Content Placeholder 2"/>
          <p:cNvSpPr>
            <a:spLocks noGrp="1"/>
          </p:cNvSpPr>
          <p:nvPr>
            <p:ph idx="1"/>
          </p:nvPr>
        </p:nvSpPr>
        <p:spPr>
          <a:xfrm>
            <a:off x="2438401" y="1905000"/>
            <a:ext cx="7696201" cy="4023360"/>
          </a:xfrm>
        </p:spPr>
        <p:txBody>
          <a:bodyPr vert="horz" lIns="0" tIns="45720" rIns="0" bIns="45720" rtlCol="0" anchor="t">
            <a:noAutofit/>
          </a:bodyPr>
          <a:lstStyle/>
          <a:p>
            <a:pPr marL="340995" indent="-340995" algn="just">
              <a:lnSpc>
                <a:spcPct val="110000"/>
              </a:lnSpc>
              <a:spcBef>
                <a:spcPts val="600"/>
              </a:spcBef>
              <a:spcAft>
                <a:spcPts val="600"/>
              </a:spcAft>
              <a:buFont typeface="Wingdings" panose="05000000000000000000" pitchFamily="2" charset="2"/>
              <a:buChar char="q"/>
            </a:pPr>
            <a:r>
              <a:rPr lang="en-US" sz="1600" dirty="0"/>
              <a:t>“Project Integration Management includes the </a:t>
            </a:r>
            <a:r>
              <a:rPr lang="en-US" sz="1600" dirty="0">
                <a:solidFill>
                  <a:srgbClr val="FF0000"/>
                </a:solidFill>
              </a:rPr>
              <a:t>processes and activities to identify, define, combine, unify, and coordinate the various processes </a:t>
            </a:r>
            <a:r>
              <a:rPr lang="en-US" sz="1600" dirty="0"/>
              <a:t>and project management activities within the Project Management Process Groups.”</a:t>
            </a:r>
            <a:endParaRPr lang="en-US"/>
          </a:p>
          <a:p>
            <a:pPr marL="340995" indent="-340995" algn="just">
              <a:lnSpc>
                <a:spcPct val="110000"/>
              </a:lnSpc>
              <a:spcBef>
                <a:spcPts val="600"/>
              </a:spcBef>
              <a:spcAft>
                <a:spcPts val="600"/>
              </a:spcAft>
              <a:buFont typeface="Wingdings" panose="05000000000000000000" pitchFamily="2" charset="2"/>
              <a:buChar char="q"/>
            </a:pPr>
            <a:r>
              <a:rPr lang="en-US" sz="1600" dirty="0"/>
              <a:t>“Project Integration Management is specific to Project Managers whereas other Knowledge Areas may be managed by specialists (e.g., cost analysis, scheduling specialists, risk management experts).”</a:t>
            </a:r>
          </a:p>
          <a:p>
            <a:pPr marL="633730" lvl="1" indent="-340995" algn="just">
              <a:lnSpc>
                <a:spcPct val="110000"/>
              </a:lnSpc>
              <a:spcBef>
                <a:spcPts val="600"/>
              </a:spcBef>
              <a:spcAft>
                <a:spcPts val="600"/>
              </a:spcAft>
              <a:buFont typeface="Wingdings" panose="05000000000000000000" pitchFamily="2" charset="2"/>
              <a:buChar char="q"/>
            </a:pPr>
            <a:r>
              <a:rPr lang="en-US" sz="1600" dirty="0"/>
              <a:t>“The Project Manager is the one who combines the results in all the other Knowledge Areas and has the overall view of the project. </a:t>
            </a:r>
            <a:r>
              <a:rPr lang="en-US" sz="1600" dirty="0">
                <a:solidFill>
                  <a:srgbClr val="FF0000"/>
                </a:solidFill>
              </a:rPr>
              <a:t>The project manager is ultimately responsible for the project as a whole.”</a:t>
            </a:r>
            <a:endParaRPr lang="en-US" sz="1600" spc="-10" dirty="0">
              <a:solidFill>
                <a:srgbClr val="FF0000"/>
              </a:solidFill>
              <a:latin typeface="Arial"/>
              <a:cs typeface="Arial"/>
            </a:endParaRPr>
          </a:p>
        </p:txBody>
      </p:sp>
      <p:sp>
        <p:nvSpPr>
          <p:cNvPr id="8" name="TextBox 7"/>
          <p:cNvSpPr txBox="1"/>
          <p:nvPr/>
        </p:nvSpPr>
        <p:spPr>
          <a:xfrm>
            <a:off x="1524000" y="6304002"/>
            <a:ext cx="9144000" cy="553998"/>
          </a:xfrm>
          <a:prstGeom prst="rect">
            <a:avLst/>
          </a:prstGeom>
          <a:noFill/>
        </p:spPr>
        <p:txBody>
          <a:bodyPr wrap="square" rtlCol="0">
            <a:spAutoFit/>
          </a:bodyPr>
          <a:lstStyle/>
          <a:p>
            <a:r>
              <a:rPr lang="en-US" sz="1000" dirty="0">
                <a:solidFill>
                  <a:schemeClr val="bg1"/>
                </a:solidFill>
              </a:rPr>
              <a:t>The PMI Registered Education Provider logo is a registered mark of the Project Management Institute, Inc. </a:t>
            </a:r>
          </a:p>
          <a:p>
            <a:r>
              <a:rPr lang="en-US" sz="1000" dirty="0">
                <a:solidFill>
                  <a:schemeClr val="bg1"/>
                </a:solidFill>
              </a:rPr>
              <a:t>Excerpt from Project Management Institute, </a:t>
            </a:r>
            <a:r>
              <a:rPr lang="en-US" sz="1000" i="1" dirty="0">
                <a:solidFill>
                  <a:schemeClr val="bg1"/>
                </a:solidFill>
              </a:rPr>
              <a:t>A Guide to the Project Management Body of Knowledge, (PMBOK® Guide) – Sixth Edition</a:t>
            </a:r>
            <a:r>
              <a:rPr lang="en-US" sz="1000" dirty="0">
                <a:solidFill>
                  <a:schemeClr val="bg1"/>
                </a:solidFill>
              </a:rPr>
              <a:t>, Project Management Institute Inc., 2017, Pages 69, 72.</a:t>
            </a:r>
            <a:endParaRPr lang="en-US" sz="1000" dirty="0"/>
          </a:p>
        </p:txBody>
      </p:sp>
    </p:spTree>
    <p:extLst>
      <p:ext uri="{BB962C8B-B14F-4D97-AF65-F5344CB8AC3E}">
        <p14:creationId xmlns:p14="http://schemas.microsoft.com/office/powerpoint/2010/main" val="1111698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40437</Words>
  <Application>Microsoft Macintosh PowerPoint</Application>
  <PresentationFormat>Widescreen</PresentationFormat>
  <Paragraphs>4536</Paragraphs>
  <Slides>516</Slides>
  <Notes>242</Notes>
  <HiddenSlides>9</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1</vt:i4>
      </vt:variant>
      <vt:variant>
        <vt:lpstr>Slide Titles</vt:lpstr>
      </vt:variant>
      <vt:variant>
        <vt:i4>516</vt:i4>
      </vt:variant>
    </vt:vector>
  </HeadingPairs>
  <TitlesOfParts>
    <vt:vector size="541" baseType="lpstr">
      <vt:lpstr>Arial</vt:lpstr>
      <vt:lpstr>Arial Black</vt:lpstr>
      <vt:lpstr>Bernard MT Condensed</vt:lpstr>
      <vt:lpstr>Bookman Old Style</vt:lpstr>
      <vt:lpstr>Calibri</vt:lpstr>
      <vt:lpstr>Calibri Light</vt:lpstr>
      <vt:lpstr>Century Gothic</vt:lpstr>
      <vt:lpstr>Courier New</vt:lpstr>
      <vt:lpstr>Garamond</vt:lpstr>
      <vt:lpstr>Gill Sans MT Condensed</vt:lpstr>
      <vt:lpstr>Lucida Sans</vt:lpstr>
      <vt:lpstr>Noto Sans Symbols</vt:lpstr>
      <vt:lpstr>Rockwell</vt:lpstr>
      <vt:lpstr>Segoe UI</vt:lpstr>
      <vt:lpstr>Symbol</vt:lpstr>
      <vt:lpstr>Times New Roman</vt:lpstr>
      <vt:lpstr>Trebuchet MS</vt:lpstr>
      <vt:lpstr>TW Cen MT</vt:lpstr>
      <vt:lpstr>TW Cen MT</vt:lpstr>
      <vt:lpstr>Verdana</vt:lpstr>
      <vt:lpstr>Whitney Condensed Book</vt:lpstr>
      <vt:lpstr>Wingdings</vt:lpstr>
      <vt:lpstr>Wingdings 3</vt:lpstr>
      <vt:lpstr>Office Theme</vt:lpstr>
      <vt:lpstr>Document</vt:lpstr>
      <vt:lpstr>Project Management</vt:lpstr>
      <vt:lpstr>Learning Objectives</vt:lpstr>
      <vt:lpstr>Foundation Elements </vt:lpstr>
      <vt:lpstr>Foundation Elements </vt:lpstr>
      <vt:lpstr>Foundation Elements </vt:lpstr>
      <vt:lpstr>Foundation Elements </vt:lpstr>
      <vt:lpstr>Activity: Discussion</vt:lpstr>
      <vt:lpstr>Activity1- Answer using collaborate board on Nearpod</vt:lpstr>
      <vt:lpstr>Foundation Elements </vt:lpstr>
      <vt:lpstr>Questions:  Why is this project necessary?  What is the unique product created by this project?  What is the business value of this project?  What changes will this project create?</vt:lpstr>
      <vt:lpstr>Activity2- Matching Pairs on Nearpod</vt:lpstr>
      <vt:lpstr>Foundation Elements </vt:lpstr>
      <vt:lpstr>Foundation Elements </vt:lpstr>
      <vt:lpstr>Foundation Elements </vt:lpstr>
      <vt:lpstr>Foundation Elements </vt:lpstr>
      <vt:lpstr>Discussion:</vt:lpstr>
      <vt:lpstr>Foundation Elements</vt:lpstr>
      <vt:lpstr>Activity3- Quiz on Nearpod</vt:lpstr>
      <vt:lpstr>Foundation Elements – Grouping Projects</vt:lpstr>
      <vt:lpstr>Foundation Elements </vt:lpstr>
      <vt:lpstr>PMBOK’s Key Components of Projects </vt:lpstr>
      <vt:lpstr>Foundation Elements </vt:lpstr>
      <vt:lpstr>Foundation Elements </vt:lpstr>
      <vt:lpstr>Foundation Elements </vt:lpstr>
      <vt:lpstr>PowerPoint Presentation</vt:lpstr>
      <vt:lpstr>PowerPoint Presentation</vt:lpstr>
      <vt:lpstr>Foundation Elements </vt:lpstr>
      <vt:lpstr>Activity3- Matching Pairs on Nearpod</vt:lpstr>
      <vt:lpstr>Foundation Elements: Organizational Systems</vt:lpstr>
      <vt:lpstr>Organizational Structures</vt:lpstr>
      <vt:lpstr>Organizational Structures and their Influence on Projects</vt:lpstr>
      <vt:lpstr>Functional Organization Structure – Employees are grouped by the work they do</vt:lpstr>
      <vt:lpstr>Functional Organizations</vt:lpstr>
      <vt:lpstr>Projectized Organization Structure Employees are grouped by their projects</vt:lpstr>
      <vt:lpstr>Projectized Organization Structure</vt:lpstr>
      <vt:lpstr>Matrix Organizational Structure</vt:lpstr>
      <vt:lpstr>Strong Matrix Org Chart</vt:lpstr>
      <vt:lpstr>Weak Matrix Org Chart</vt:lpstr>
      <vt:lpstr>Balanced Matrix Org Chart</vt:lpstr>
      <vt:lpstr>PowerPoint Presentation</vt:lpstr>
      <vt:lpstr>Project Manager’s Authority</vt:lpstr>
      <vt:lpstr>Organizational Systems</vt:lpstr>
      <vt:lpstr>Activity4- Question Time on Nearpod</vt:lpstr>
      <vt:lpstr>Summary</vt:lpstr>
      <vt:lpstr>The role and skills of a Project Manager</vt:lpstr>
      <vt:lpstr>Project Manager's Role </vt:lpstr>
      <vt:lpstr> The Project Manager Sphere of Influence</vt:lpstr>
      <vt:lpstr>A Project Manager’s Skills</vt:lpstr>
      <vt:lpstr>Skills of a Project Manager</vt:lpstr>
      <vt:lpstr>Performing Integration</vt:lpstr>
      <vt:lpstr>The Difference between Leadership and Management</vt:lpstr>
      <vt:lpstr>Self-Evaluation: The education and skills necessary for a Project Manager</vt:lpstr>
      <vt:lpstr>End of Lesson Checklist</vt:lpstr>
      <vt:lpstr>PowerPoint Presentation</vt:lpstr>
      <vt:lpstr>Project Management</vt:lpstr>
      <vt:lpstr>Document Revision Control</vt:lpstr>
      <vt:lpstr>Learning Objectives</vt:lpstr>
      <vt:lpstr>PROJECT MANAGEMENT FRAMEWORK</vt:lpstr>
      <vt:lpstr>PMBOK PM framework***</vt:lpstr>
      <vt:lpstr>PowerPoint Presentation</vt:lpstr>
      <vt:lpstr>PowerPoint Presentation</vt:lpstr>
      <vt:lpstr>PowerPoint Presentation</vt:lpstr>
      <vt:lpstr>Summary of process groups</vt:lpstr>
      <vt:lpstr>Activity1- Open Ended Question on Nearpod</vt:lpstr>
      <vt:lpstr>Project Integration Management</vt:lpstr>
      <vt:lpstr>Project Scope Management</vt:lpstr>
      <vt:lpstr>Project Schedule Management</vt:lpstr>
      <vt:lpstr>Project Cost Management</vt:lpstr>
      <vt:lpstr>Project Stakeholder Management</vt:lpstr>
      <vt:lpstr>Project Communications Management</vt:lpstr>
      <vt:lpstr>Activity 2- Collaborative Activity on Nearpod</vt:lpstr>
      <vt:lpstr>Project Quality Management</vt:lpstr>
      <vt:lpstr>Project Resource Management</vt:lpstr>
      <vt:lpstr>Project Risk Management</vt:lpstr>
      <vt:lpstr>Project Procurement Management</vt:lpstr>
      <vt:lpstr>Activity 3- Quiz on Nearpod</vt:lpstr>
      <vt:lpstr>Processes</vt:lpstr>
      <vt:lpstr>Tools and Techniques</vt:lpstr>
      <vt:lpstr>GROUPINGS OF TOOLS AND TECHNIQUES </vt:lpstr>
      <vt:lpstr>Some examples of Tools and Techniques</vt:lpstr>
      <vt:lpstr>Activity 4- Matching Pairs1on Nearpod</vt:lpstr>
      <vt:lpstr>Tailoring </vt:lpstr>
      <vt:lpstr>Project Environments - Overview</vt:lpstr>
      <vt:lpstr>Overview</vt:lpstr>
      <vt:lpstr>Enterprise Environmental Factors</vt:lpstr>
      <vt:lpstr>Enterprise Environmental Factors</vt:lpstr>
      <vt:lpstr>Organizational Process Assets</vt:lpstr>
      <vt:lpstr>Organizational Process Assets</vt:lpstr>
      <vt:lpstr>Organizational Process Assets</vt:lpstr>
      <vt:lpstr>Organizational Process Assets</vt:lpstr>
      <vt:lpstr>Activity 5- Matching Pairs2 on Nearpod</vt:lpstr>
      <vt:lpstr>Summary</vt:lpstr>
      <vt:lpstr>End of Lesson Checklist</vt:lpstr>
      <vt:lpstr>PowerPoint Presentation</vt:lpstr>
      <vt:lpstr>Project Integration Management (PIM)</vt:lpstr>
      <vt:lpstr>Document Revision Control​</vt:lpstr>
      <vt:lpstr>Learning Objectives</vt:lpstr>
      <vt:lpstr>Mapping of Process Groups to Knowledge Areas</vt:lpstr>
      <vt:lpstr>What is Project Integration Management?***</vt:lpstr>
      <vt:lpstr>Framework for Project Integration Management</vt:lpstr>
      <vt:lpstr>Integration Management Processes - Summary***</vt:lpstr>
      <vt:lpstr>PowerPoint Presentation</vt:lpstr>
      <vt:lpstr>PIM Mind-Map</vt:lpstr>
      <vt:lpstr>Identify projects</vt:lpstr>
      <vt:lpstr>Activity1- Quiz on Nearpod</vt:lpstr>
      <vt:lpstr>4.1 Develop Project Charter</vt:lpstr>
      <vt:lpstr>What is Develop Project Charter?</vt:lpstr>
      <vt:lpstr>Develop Project Charter: Inputs</vt:lpstr>
      <vt:lpstr>Develop Project Charter: Inputs (Cont.)</vt:lpstr>
      <vt:lpstr>Develop Project Charter: Tools and Techniques</vt:lpstr>
      <vt:lpstr>Develop Project Charter: Outputs</vt:lpstr>
      <vt:lpstr>Sample Project Charter</vt:lpstr>
      <vt:lpstr>Activity2- Inspect charter and answer questions on Nearpod collaborate board</vt:lpstr>
      <vt:lpstr>4.2 Develop Project Management Plan</vt:lpstr>
      <vt:lpstr>What is Develop Project Management Plan?</vt:lpstr>
      <vt:lpstr>What are the Subsidiary Management Plans?</vt:lpstr>
      <vt:lpstr>Project Management Plan Mind-Map</vt:lpstr>
      <vt:lpstr>Activity3- Quiz on Nearpod</vt:lpstr>
      <vt:lpstr>4.3 Direct and Manage Project Work</vt:lpstr>
      <vt:lpstr>What is the Direct and Manage Project Work process?</vt:lpstr>
      <vt:lpstr>What is involved in the Direct and Manage Project Work process?*</vt:lpstr>
      <vt:lpstr>4.4 Manage Project Knowledge {*NEW*}</vt:lpstr>
      <vt:lpstr>What is the Manage Project Knowledge Process?</vt:lpstr>
      <vt:lpstr>Manage Project Knowledge: Inputs</vt:lpstr>
      <vt:lpstr>Manage Project Knowledge: Tools &amp; Techniques</vt:lpstr>
      <vt:lpstr>Manage Project Knowledge: Outputs</vt:lpstr>
      <vt:lpstr>4.5 Monitor and Control Project Work</vt:lpstr>
      <vt:lpstr>Work Performance Information and Reports</vt:lpstr>
      <vt:lpstr>What is the Monitor and Control Project Work process?</vt:lpstr>
      <vt:lpstr>What are some tasks in monitoring and controlling projects?</vt:lpstr>
      <vt:lpstr>Activity4- Matching activity on Nearpod</vt:lpstr>
      <vt:lpstr>Change Requests</vt:lpstr>
      <vt:lpstr>Examples of Changes</vt:lpstr>
      <vt:lpstr>4.6 Perform Integrated Change Control</vt:lpstr>
      <vt:lpstr>What is the Perform Integrated Change Control process?</vt:lpstr>
      <vt:lpstr>Perform Integrated Change Control</vt:lpstr>
      <vt:lpstr>Perform Integrated Change Control</vt:lpstr>
      <vt:lpstr>When is a project closed?</vt:lpstr>
      <vt:lpstr>4.7 Close Project or Phase</vt:lpstr>
      <vt:lpstr>What is the Close Project or Phase process?</vt:lpstr>
      <vt:lpstr>Summary</vt:lpstr>
      <vt:lpstr>Activity5- Quiz on Nearpod</vt:lpstr>
      <vt:lpstr>End of Lesson Checklist</vt:lpstr>
      <vt:lpstr>PowerPoint Presentation</vt:lpstr>
      <vt:lpstr>Project Stakeholder   Management</vt:lpstr>
      <vt:lpstr>Document Revision Control</vt:lpstr>
      <vt:lpstr>Learning Objectives</vt:lpstr>
      <vt:lpstr>Stakeholder Management Mind Map</vt:lpstr>
      <vt:lpstr>Identify Stakeholders</vt:lpstr>
      <vt:lpstr>Identify Stakeholders</vt:lpstr>
      <vt:lpstr>Activity: List Stakeholders</vt:lpstr>
      <vt:lpstr>Identify Stakeholders – Inputs, T&amp;T, Outputs</vt:lpstr>
      <vt:lpstr>Stakeholder Analysis (Source: https://www.mindtools.com/pages/article/newPPM_07.htm) </vt:lpstr>
      <vt:lpstr>Example of Stakeholder Mapping using the Influence/Power-Interest Grid</vt:lpstr>
      <vt:lpstr>Output of Identify Stakeholder process:  Stakeholder Register</vt:lpstr>
      <vt:lpstr>Plan Stakeholder Engagement</vt:lpstr>
      <vt:lpstr>Plan Stakeholder Engagement – Inputs, T&amp;T, Outputs</vt:lpstr>
      <vt:lpstr>Engagement Plan: Stakeholder Mapping</vt:lpstr>
      <vt:lpstr>Sample: Stakeholder Engagement Plan  Source: Template from www.nzta.govt.nz</vt:lpstr>
      <vt:lpstr>Manage Stakeholder Engagement</vt:lpstr>
      <vt:lpstr>Manage Stakeholder Engagement – Inputs, T&amp;T, Outputs</vt:lpstr>
      <vt:lpstr>Monitor Stakeholder Engagement</vt:lpstr>
      <vt:lpstr>Monitor Stakeholder Engagement – Inputs, T&amp;T, Outputs</vt:lpstr>
      <vt:lpstr>Summary</vt:lpstr>
      <vt:lpstr>End of Lesson Checklist</vt:lpstr>
      <vt:lpstr>Project Communication   Management</vt:lpstr>
      <vt:lpstr>Learning Objectives</vt:lpstr>
      <vt:lpstr>Communication Management Mind Map</vt:lpstr>
      <vt:lpstr>Project Communication Management</vt:lpstr>
      <vt:lpstr>Communications Management -  Methods to communicate</vt:lpstr>
      <vt:lpstr>Communication Management: Dimensions of Communication</vt:lpstr>
      <vt:lpstr>Communication Management - Skills</vt:lpstr>
      <vt:lpstr>Communication Management – PM Best Practices</vt:lpstr>
      <vt:lpstr>Communication Management – Barriers/ Challenges to good communication</vt:lpstr>
      <vt:lpstr>Plan Communication Management</vt:lpstr>
      <vt:lpstr>Plan Comm. Management – Inputs, T&amp;T, Outputs</vt:lpstr>
      <vt:lpstr>Sample Communication Plan</vt:lpstr>
      <vt:lpstr>Manage Communications</vt:lpstr>
      <vt:lpstr>Manage Communications – Inputs, T&amp;T, Outputs</vt:lpstr>
      <vt:lpstr>Communication Methods</vt:lpstr>
      <vt:lpstr>Monitor Communications</vt:lpstr>
      <vt:lpstr>Monitor Communications – Inputs, T&amp;T, Outputs</vt:lpstr>
      <vt:lpstr>Summary</vt:lpstr>
      <vt:lpstr>End of Lesson Checklist</vt:lpstr>
      <vt:lpstr>Project Scope  Management - 1</vt:lpstr>
      <vt:lpstr>Learning Objectives</vt:lpstr>
      <vt:lpstr>Project Scope Management: Product and Project Scope</vt:lpstr>
      <vt:lpstr>What is Project Scope Management?</vt:lpstr>
      <vt:lpstr>Project Scope Management Mind Map</vt:lpstr>
      <vt:lpstr>Project Scope Management Processes</vt:lpstr>
      <vt:lpstr>Project Scope Management Processes</vt:lpstr>
      <vt:lpstr>Project Scope Management Processes   (Inputs, Tools &amp; Techniques, and Outputs of each one of the Project Integration processes)</vt:lpstr>
      <vt:lpstr>Activity1- Quiz on Nearpod</vt:lpstr>
      <vt:lpstr>Plan Scope Management </vt:lpstr>
      <vt:lpstr>Plan Scope Management</vt:lpstr>
      <vt:lpstr>PLAN SCOPE MANAGEMENT: INPUTS</vt:lpstr>
      <vt:lpstr>PLAN SCOPE MANAGEMENT: TOOLS AND TECHNIQUES</vt:lpstr>
      <vt:lpstr>PLAN SCOPE MANAGEMENT: OUTPUTS</vt:lpstr>
      <vt:lpstr>PLAN SCOPE MANAGEMENT: OUTPUTS contd…</vt:lpstr>
      <vt:lpstr>Activity2- Matching pairs on Nearpod</vt:lpstr>
      <vt:lpstr>COLLECT REQUIREMENTS</vt:lpstr>
      <vt:lpstr>COLLECT REQUIREMENTS</vt:lpstr>
      <vt:lpstr>COLLECT REQUIREMENTS:  Data Flow Diagram</vt:lpstr>
      <vt:lpstr>COLLECT REQUIREMENTS: INPUTS</vt:lpstr>
      <vt:lpstr>COLLECT REQUIREMENTS: TOOLS AND TECHNIQUES</vt:lpstr>
      <vt:lpstr>COLLECT REQUIREMENTS: TOOLS AND TECHNIQUES contd…</vt:lpstr>
      <vt:lpstr>COLLECT REQUIREMENTS: TOOLS AND TECHNIQUES contd…</vt:lpstr>
      <vt:lpstr>COLLECT REQUIREMENTS: TOOLS AND TECHNIQUES contd…</vt:lpstr>
      <vt:lpstr>COLLECT REQUIREMENTS: TOOLS AND TECHNIQUES contd…</vt:lpstr>
      <vt:lpstr>COLLECT REQUIREMENTS: TOOLS AND TECHNIQUES contd…</vt:lpstr>
      <vt:lpstr>COLLECT REQUIREMENTS: OUTPUTS</vt:lpstr>
      <vt:lpstr>COLLECT REQUIREMENTS: OUTPUTS</vt:lpstr>
      <vt:lpstr>PowerPoint Presentation</vt:lpstr>
      <vt:lpstr>Activity3- Collaborative Activity</vt:lpstr>
      <vt:lpstr>DEFINE SCOPE</vt:lpstr>
      <vt:lpstr>DEFINE SCOPE</vt:lpstr>
      <vt:lpstr>PowerPoint Presentation</vt:lpstr>
      <vt:lpstr>DEFINE SCOPE: INPUTS</vt:lpstr>
      <vt:lpstr>DEFINE SCOPE: TOOLS AND TECHNIQUES</vt:lpstr>
      <vt:lpstr>DEFINE SCOPE: OUTPUTS</vt:lpstr>
      <vt:lpstr>Sample Scope Statement Source: https://www.projectmanagementdocs.com/template/project-planning/scope-management-plan/</vt:lpstr>
      <vt:lpstr>PowerPoint Presentation</vt:lpstr>
      <vt:lpstr>DEFINE SCOPE: OUTPUTS</vt:lpstr>
      <vt:lpstr>Activity4- Collaborate Activity on Nearpod</vt:lpstr>
      <vt:lpstr>Summary</vt:lpstr>
      <vt:lpstr>End of Lesson Checklist</vt:lpstr>
      <vt:lpstr>Project Scope  Management - 2</vt:lpstr>
      <vt:lpstr>Learning Objectives</vt:lpstr>
      <vt:lpstr>Project Scope Management Processes</vt:lpstr>
      <vt:lpstr>Project Scope Management Processes   (Inputs, Tools &amp; Techniques, and Outputs of each one of the Project Integration processes)</vt:lpstr>
      <vt:lpstr>CREATE WBS</vt:lpstr>
      <vt:lpstr>CREATE Work Breakdown Structure (WBS)</vt:lpstr>
      <vt:lpstr>PowerPoint Presentation</vt:lpstr>
      <vt:lpstr>CREATE WBS: INPUTS contd…</vt:lpstr>
      <vt:lpstr>CREATE WBS: TOOLS AND TECHNIQUES</vt:lpstr>
      <vt:lpstr>CREATE WBS: TOOLS AND TECHNIQUES</vt:lpstr>
      <vt:lpstr>CREATE WBS: TOOLS AND TECHNIQUES WBS decomposed down through the work package level</vt:lpstr>
      <vt:lpstr>PowerPoint Presentation</vt:lpstr>
      <vt:lpstr>PowerPoint Presentation</vt:lpstr>
      <vt:lpstr>Activity1- Time to climb on Nearpod</vt:lpstr>
      <vt:lpstr>CREATE WBS: OUTPUTS</vt:lpstr>
      <vt:lpstr>Sample WBS Dictionary https://www.pmclounge.com/work-breakdown-structure-wbs-dictionary/</vt:lpstr>
      <vt:lpstr>PowerPoint Presentation</vt:lpstr>
      <vt:lpstr>Templates for WBS Dictionary</vt:lpstr>
      <vt:lpstr>Activity 2- Collaborate on Nearpod</vt:lpstr>
      <vt:lpstr>VALIDATE SCOPE</vt:lpstr>
      <vt:lpstr>PowerPoint Presentation</vt:lpstr>
      <vt:lpstr>PowerPoint Presentation</vt:lpstr>
      <vt:lpstr>PowerPoint Presentation</vt:lpstr>
      <vt:lpstr>PowerPoint Presentation</vt:lpstr>
      <vt:lpstr>VALIDATE SCOPE: OUTPUTS</vt:lpstr>
      <vt:lpstr>VALIDATE SCOPE: OUTPUTS</vt:lpstr>
      <vt:lpstr>Sample Product Acceptance Form   https://www.dummies.com/careers/project-management/pmp-certification/what-you-should-know-about-validate-scope-for-the-pmp-certification-exam/</vt:lpstr>
      <vt:lpstr>Activity3- Fill in the blanks on Nearpod</vt:lpstr>
      <vt:lpstr>Control Scope </vt:lpstr>
      <vt:lpstr>CONTROL SCOPE</vt:lpstr>
      <vt:lpstr>Control Scope: Data Flow Diagram</vt:lpstr>
      <vt:lpstr>CONTROL SCOPE: INPUTS</vt:lpstr>
      <vt:lpstr>CONTROL SCOPE: INPUTS</vt:lpstr>
      <vt:lpstr>CONTROL SCOPE: TOOLS AND TECHNIQUES</vt:lpstr>
      <vt:lpstr>CONTROL SCOPE: OUTPUTS</vt:lpstr>
      <vt:lpstr>CONTROL SCOPE: OUTPUTS</vt:lpstr>
      <vt:lpstr>Activity 4 - Open Ended Question on Nearpod</vt:lpstr>
      <vt:lpstr>Summary</vt:lpstr>
      <vt:lpstr>End of Lesson Checklist</vt:lpstr>
      <vt:lpstr>PowerPoint Presentation</vt:lpstr>
      <vt:lpstr>Schedule Management Technique: Precedence Diagramming Method  Network Diagram</vt:lpstr>
      <vt:lpstr>Document Revision Control</vt:lpstr>
      <vt:lpstr>Network Diagrams</vt:lpstr>
      <vt:lpstr>Start with a list of activities or a activity/task table</vt:lpstr>
      <vt:lpstr>Step 1 – Draw a Network Diagram</vt:lpstr>
      <vt:lpstr>Step 1 – Draw Network Diagram, Connect and label activities</vt:lpstr>
      <vt:lpstr>Step 2 - Adding Numbers to the Network: Forward Pass</vt:lpstr>
      <vt:lpstr>Step 2 - Adding Numbers to the Network: Forward Pass</vt:lpstr>
      <vt:lpstr>Step 3 - Adding Numbers to the Network – Backward Pass</vt:lpstr>
      <vt:lpstr>Step 3 - Diagram after Backward Pass</vt:lpstr>
      <vt:lpstr>Step 4 – Calculating Float</vt:lpstr>
      <vt:lpstr>Diagram after calculating Float</vt:lpstr>
      <vt:lpstr>Step 5 Identify Critical Path</vt:lpstr>
      <vt:lpstr>Interpreting Numbers on the Network Diagram</vt:lpstr>
      <vt:lpstr>What is the critical path?</vt:lpstr>
      <vt:lpstr>Using the Critical Path to Shorten the duration of a Project </vt:lpstr>
      <vt:lpstr> Task 1 </vt:lpstr>
      <vt:lpstr> Task 2 </vt:lpstr>
      <vt:lpstr>Task 3</vt:lpstr>
      <vt:lpstr> Task 4 </vt:lpstr>
      <vt:lpstr>   Task 5 </vt:lpstr>
      <vt:lpstr> Task 6 </vt:lpstr>
      <vt:lpstr>End of Lesson Checklist</vt:lpstr>
      <vt:lpstr>PowerPoint Presentation</vt:lpstr>
      <vt:lpstr>Project Schedule Management</vt:lpstr>
      <vt:lpstr>Document Revision Control</vt:lpstr>
      <vt:lpstr>Learning Objectives</vt:lpstr>
      <vt:lpstr>Importance of Project Schedules</vt:lpstr>
      <vt:lpstr>Project Scope Management Mind Map</vt:lpstr>
      <vt:lpstr>Project Schedule Management Processes</vt:lpstr>
      <vt:lpstr>Project Schedule Management Processes</vt:lpstr>
      <vt:lpstr>PowerPoint Presentation</vt:lpstr>
      <vt:lpstr>PLAN SCHEDULE MANAGEMENT </vt:lpstr>
      <vt:lpstr>PLAN SCHEDULE MANAGEMENT </vt:lpstr>
      <vt:lpstr>Define Activities</vt:lpstr>
      <vt:lpstr>Define Activities</vt:lpstr>
      <vt:lpstr>PowerPoint Presentation</vt:lpstr>
      <vt:lpstr>Activity1- Open Ended Question on Nearpod</vt:lpstr>
      <vt:lpstr>Defining Activities - Outputs</vt:lpstr>
      <vt:lpstr>Create an activity list</vt:lpstr>
      <vt:lpstr>Activity2 – Collaborate on Nearpod</vt:lpstr>
      <vt:lpstr>Discussion</vt:lpstr>
      <vt:lpstr>Sequence Activities</vt:lpstr>
      <vt:lpstr>Sequence Activities</vt:lpstr>
      <vt:lpstr>Sequence Activities – Understanding dependencies</vt:lpstr>
      <vt:lpstr>Sequence Activities - Techniques</vt:lpstr>
      <vt:lpstr>PowerPoint Presentation</vt:lpstr>
      <vt:lpstr>Sequence Activities - Techniques Precedence Diagramming Method (PDM) showing Task Dependency Types</vt:lpstr>
      <vt:lpstr>Identify dependencies</vt:lpstr>
      <vt:lpstr>Sequence Activities – Leads and Lags</vt:lpstr>
      <vt:lpstr>Sample PDM Network Diagram</vt:lpstr>
      <vt:lpstr>Activity – Identify dependencies between tasks</vt:lpstr>
      <vt:lpstr>Activity 3- Drawit on Nearpod</vt:lpstr>
      <vt:lpstr>Estimate Activity Duration</vt:lpstr>
      <vt:lpstr>Estimate Activity Duration</vt:lpstr>
      <vt:lpstr>Three-Point Estimates</vt:lpstr>
      <vt:lpstr>Program Evaluation and Review Technique (PERT)</vt:lpstr>
      <vt:lpstr>PERT Formula and Example:</vt:lpstr>
      <vt:lpstr>Activity – Estimate Activity Durations</vt:lpstr>
      <vt:lpstr>Activity4- Quiz on Nearpod</vt:lpstr>
      <vt:lpstr>Data Analysis  or Reserve analysis</vt:lpstr>
      <vt:lpstr>Activity</vt:lpstr>
      <vt:lpstr>Develop Schedule</vt:lpstr>
      <vt:lpstr>Develop Schedule</vt:lpstr>
      <vt:lpstr>Develop Schedule – Techniques</vt:lpstr>
      <vt:lpstr>Critical Path Method (CPM)</vt:lpstr>
      <vt:lpstr>Calculating the Critical Path</vt:lpstr>
      <vt:lpstr>PowerPoint Presentation</vt:lpstr>
      <vt:lpstr>More on the Critical Path</vt:lpstr>
      <vt:lpstr>Practical Activities for drawing the Network Diagram</vt:lpstr>
      <vt:lpstr>Schedule Compression</vt:lpstr>
      <vt:lpstr>Develop Schedule - Technique Schedule Compression</vt:lpstr>
      <vt:lpstr>Control Schedule</vt:lpstr>
      <vt:lpstr>Control Schedule</vt:lpstr>
      <vt:lpstr>Control Schedule</vt:lpstr>
      <vt:lpstr>Activity5- Open Ended Question on Nearpod</vt:lpstr>
      <vt:lpstr>Control Schedule - Technique</vt:lpstr>
      <vt:lpstr>Summary</vt:lpstr>
      <vt:lpstr>End of Lesson Checklist</vt:lpstr>
      <vt:lpstr>PowerPoint Presentation</vt:lpstr>
      <vt:lpstr>Project Resource Management</vt:lpstr>
      <vt:lpstr>Document Revision Control</vt:lpstr>
      <vt:lpstr>Learning Objectives</vt:lpstr>
      <vt:lpstr>Overview</vt:lpstr>
      <vt:lpstr>Overview contd.</vt:lpstr>
      <vt:lpstr>PowerPoint Presentation</vt:lpstr>
      <vt:lpstr>Resource Management Mind Map</vt:lpstr>
      <vt:lpstr>Project Resources Management Process</vt:lpstr>
      <vt:lpstr>Activity1- Quiz on Nearpod</vt:lpstr>
      <vt:lpstr>Estimate Activity Resources</vt:lpstr>
      <vt:lpstr>What is Estimate Activity Resources ? </vt:lpstr>
      <vt:lpstr>Planning Resources Activity # 1</vt:lpstr>
      <vt:lpstr>Planning Resources Activity # 2</vt:lpstr>
      <vt:lpstr>Activity2- Collaborate on Nearpod</vt:lpstr>
      <vt:lpstr>Estimate Activity Resources </vt:lpstr>
      <vt:lpstr>Estimate Activity Resources Inputs: </vt:lpstr>
      <vt:lpstr>Estimate Activity Resources Inputs (Cont.):</vt:lpstr>
      <vt:lpstr>Estimate Activity Resources***</vt:lpstr>
      <vt:lpstr>Estimation Techniques and their features</vt:lpstr>
      <vt:lpstr>  Advantages and Disadvantages of Estimation Techniques</vt:lpstr>
      <vt:lpstr>PowerPoint Presentation</vt:lpstr>
      <vt:lpstr>Top Down Estimation Activity # 1</vt:lpstr>
      <vt:lpstr>Activity 3- Draw it on Nearpod</vt:lpstr>
      <vt:lpstr>Estimate Activity Resources Outputs:</vt:lpstr>
      <vt:lpstr>Estimate Activity Resources Outputs contd.</vt:lpstr>
      <vt:lpstr>Estimate Activity Resources Outputs contd.</vt:lpstr>
      <vt:lpstr>Resource Breakdown Structure Sample***</vt:lpstr>
      <vt:lpstr>Group Activity  Resource Breakdown Structure</vt:lpstr>
      <vt:lpstr>Activity 5 – Collaborate on Nearpod</vt:lpstr>
      <vt:lpstr>Estimate Activity Resources Outputs contd.</vt:lpstr>
      <vt:lpstr>Apply the correct estimation technique</vt:lpstr>
      <vt:lpstr>Activity 6- Quiz on Nearpod</vt:lpstr>
      <vt:lpstr>Resource Management - Executing Acquire Resources</vt:lpstr>
      <vt:lpstr>Resource Management - Executing Develop Team</vt:lpstr>
      <vt:lpstr>Resource Management - Executing Manage Team</vt:lpstr>
      <vt:lpstr>Resource Management - M&amp;C Control Resources</vt:lpstr>
      <vt:lpstr>Activity 7- Quiz on Nearpod</vt:lpstr>
      <vt:lpstr>Summary</vt:lpstr>
      <vt:lpstr>End of Lesson Checklist</vt:lpstr>
      <vt:lpstr>PowerPoint Presentation</vt:lpstr>
      <vt:lpstr>Project Cost Management</vt:lpstr>
      <vt:lpstr>Document Revision Control</vt:lpstr>
      <vt:lpstr>Project Cost Management</vt:lpstr>
      <vt:lpstr>Project Cost Management</vt:lpstr>
      <vt:lpstr>Project Cost Management processes</vt:lpstr>
      <vt:lpstr>Cost Management Mind Map</vt:lpstr>
      <vt:lpstr>PLAN COST MANAGEMENT </vt:lpstr>
      <vt:lpstr>Output: COST MANAGEMENT PLAN</vt:lpstr>
      <vt:lpstr>Output: COST MANAGEMENT PLAN</vt:lpstr>
      <vt:lpstr>Output: COST MANAGEMENT PLAN</vt:lpstr>
      <vt:lpstr>Output: COST MANAGEMENT PLAN</vt:lpstr>
      <vt:lpstr>Activity1- Quiz on Nearpod</vt:lpstr>
      <vt:lpstr>ESTIMATE COSTS</vt:lpstr>
      <vt:lpstr>Types of Cost Estimates</vt:lpstr>
      <vt:lpstr>ESTIMATE COSTS (T&amp;T)</vt:lpstr>
      <vt:lpstr>ESTIMATE COSTS (T&amp;T)</vt:lpstr>
      <vt:lpstr>ESTIMATE COSTS (T&amp;T)</vt:lpstr>
      <vt:lpstr>ESTIMATE COSTS (T&amp;T)</vt:lpstr>
      <vt:lpstr>Activity2-Quiz on Nearpod</vt:lpstr>
      <vt:lpstr>Sample Project Cost Estimate</vt:lpstr>
      <vt:lpstr>Determine Budget</vt:lpstr>
      <vt:lpstr>Estimate costs activity</vt:lpstr>
      <vt:lpstr>Activity3-Open Ended Question on Nearpod</vt:lpstr>
      <vt:lpstr>Determine Budget (ITTOs)</vt:lpstr>
      <vt:lpstr>DETERMINE BUDGET: OUTPUTS</vt:lpstr>
      <vt:lpstr>Figure 7-4. Surveyor Pro Project Cost Baseline</vt:lpstr>
      <vt:lpstr>Control Costs</vt:lpstr>
      <vt:lpstr>Control Costs (ITTOs)</vt:lpstr>
      <vt:lpstr>CONTROL COSTS: TOOLS AND TECHNIQUES (T&amp;T)</vt:lpstr>
      <vt:lpstr>CONTROL COSTS: TOOLS AND TECHNIQUES (T&amp;T)</vt:lpstr>
      <vt:lpstr>Activity4-Quiz on Nearpod</vt:lpstr>
      <vt:lpstr>Summary</vt:lpstr>
      <vt:lpstr>End of Lesson Checklist</vt:lpstr>
      <vt:lpstr>PowerPoint Presentation</vt:lpstr>
      <vt:lpstr>Project Risk Management</vt:lpstr>
      <vt:lpstr>Document Revision Control</vt:lpstr>
      <vt:lpstr>Project Risk Management</vt:lpstr>
      <vt:lpstr>The Importance of Project Risk Management</vt:lpstr>
      <vt:lpstr>PowerPoint Presentation</vt:lpstr>
      <vt:lpstr>Risk Management Mind Map</vt:lpstr>
      <vt:lpstr>  KEY CONCEPTS FOR PROJECT RISK MANAGEMENT</vt:lpstr>
      <vt:lpstr>TAILORING CONSIDERATIONS</vt:lpstr>
      <vt:lpstr>TAILORING CONSIDERATIONS</vt:lpstr>
      <vt:lpstr>Negative and Positive Risks</vt:lpstr>
      <vt:lpstr>Positive and Negative Risks </vt:lpstr>
      <vt:lpstr>Plan Risk Management</vt:lpstr>
      <vt:lpstr>Plan Risk Management (ITTOs)</vt:lpstr>
      <vt:lpstr>Plan Risk Management (Output)</vt:lpstr>
      <vt:lpstr>PowerPoint Presentation</vt:lpstr>
      <vt:lpstr>PowerPoint Presentation</vt:lpstr>
      <vt:lpstr>Identify Risks</vt:lpstr>
      <vt:lpstr>Identify Risks (ITTOs)</vt:lpstr>
      <vt:lpstr>Risk Identification Techniques</vt:lpstr>
      <vt:lpstr> Diagramming Techniques Reading and Diagramming Activity</vt:lpstr>
      <vt:lpstr>Identify Risks (Out)</vt:lpstr>
      <vt:lpstr>Identify Risks (Output) Risk Register</vt:lpstr>
      <vt:lpstr>Perform Qualitative Risk Analysis</vt:lpstr>
      <vt:lpstr>Perform Qualitative Risk Analysis (ITTOs)</vt:lpstr>
      <vt:lpstr>PowerPoint Presentation</vt:lpstr>
      <vt:lpstr>Perform Qualitative Risk Analysis (Out)</vt:lpstr>
      <vt:lpstr>Perform Qualitative Risk Analysis (Output)</vt:lpstr>
      <vt:lpstr>Perform Quantitative Risk Analysis</vt:lpstr>
      <vt:lpstr>Perform Quantitative Risk Analysis (ITTOs)</vt:lpstr>
      <vt:lpstr>Quantitative Risk Analysis</vt:lpstr>
      <vt:lpstr>Quantitative Risk Analysis – Data Collection</vt:lpstr>
      <vt:lpstr>PowerPoint Presentation</vt:lpstr>
      <vt:lpstr>Perform Quantitative Risk Analysis (Out)</vt:lpstr>
      <vt:lpstr>Plan Risk Responses</vt:lpstr>
      <vt:lpstr>Plan Risk Responses (ITTOs)</vt:lpstr>
      <vt:lpstr>Response Strategies for Negative Risks</vt:lpstr>
      <vt:lpstr>Response Strategies for Positive Risks</vt:lpstr>
      <vt:lpstr>Plan Risk Responses (T&amp;T)</vt:lpstr>
      <vt:lpstr>Activity – Recommend Response Strategies</vt:lpstr>
      <vt:lpstr>Plan Risk Responses (T&amp;T)</vt:lpstr>
      <vt:lpstr>Plan Risk Responses (T&amp;T)</vt:lpstr>
      <vt:lpstr>Risk Management - Executing Implement Risk Responses</vt:lpstr>
      <vt:lpstr>Control Risks</vt:lpstr>
      <vt:lpstr>Control Risks (ITTOs)</vt:lpstr>
      <vt:lpstr>Summary</vt:lpstr>
      <vt:lpstr>End of Lesson Checklist</vt:lpstr>
      <vt:lpstr>PowerPoint Presentation</vt:lpstr>
      <vt:lpstr>Earned Value Analysis Problems</vt:lpstr>
      <vt:lpstr>Formulas</vt:lpstr>
      <vt:lpstr>Problem 1</vt:lpstr>
      <vt:lpstr>Problem 2</vt:lpstr>
      <vt:lpstr>  Problem 3</vt:lpstr>
      <vt:lpstr>Problem 4</vt:lpstr>
      <vt:lpstr>Problem 5</vt:lpstr>
      <vt:lpstr>Problem 6</vt:lpstr>
      <vt:lpstr>PowerPoint Presentation</vt:lpstr>
      <vt:lpstr>Monitor and Control Project Work - (EVA Analysis)</vt:lpstr>
      <vt:lpstr>Document Revision Control​</vt:lpstr>
      <vt:lpstr>Monitor and Control Project Work</vt:lpstr>
      <vt:lpstr>Monitor and Control Project Work – Inputs, T&amp;T, Outputs </vt:lpstr>
      <vt:lpstr>Monitor and Control Project Work</vt:lpstr>
      <vt:lpstr>Earned Value Analysis Terminology</vt:lpstr>
      <vt:lpstr>Earned Value Analysis (EVA)</vt:lpstr>
      <vt:lpstr> Budget At Completion</vt:lpstr>
      <vt:lpstr>Basic Inputs to EVA:  BAC, Project Duration, Total Work to be accomplished</vt:lpstr>
      <vt:lpstr>Earned Value Terms</vt:lpstr>
      <vt:lpstr>Rate of Performance</vt:lpstr>
      <vt:lpstr>Example - Progress and Status Actual Cost, Percent of Work Completed and Percent of Time Completed</vt:lpstr>
      <vt:lpstr>Variances</vt:lpstr>
      <vt:lpstr>Earned Value Formulas</vt:lpstr>
      <vt:lpstr>Variances</vt:lpstr>
      <vt:lpstr>Performance Indices or Ratios</vt:lpstr>
      <vt:lpstr>Quick Quiz EV Activity after Week1</vt:lpstr>
      <vt:lpstr>Activity1- Quiz on Nearpod</vt:lpstr>
      <vt:lpstr>CPI and SPI</vt:lpstr>
      <vt:lpstr>Interpretation of EV Numbers</vt:lpstr>
      <vt:lpstr>Forecasting Project Progress</vt:lpstr>
      <vt:lpstr>Forecasting: EAC, VAC, ETC or Estimate Time to Complete</vt:lpstr>
      <vt:lpstr>EVA Example1 CV, CPI</vt:lpstr>
      <vt:lpstr>EVA Example1 – SV, SVI</vt:lpstr>
      <vt:lpstr>EVA Example1 - Estimate at Completion</vt:lpstr>
      <vt:lpstr>EVA Example1 - Variance at Completion</vt:lpstr>
      <vt:lpstr>To-Complete Performance Index</vt:lpstr>
      <vt:lpstr>Activity2- Quiz on Nearpod</vt:lpstr>
      <vt:lpstr>Exercise 1</vt:lpstr>
      <vt:lpstr>Activity3- Open Ended Question on Nearpod</vt:lpstr>
      <vt:lpstr>Exercise 2</vt:lpstr>
      <vt:lpstr>Activity4- Quiz on Nearpod</vt:lpstr>
      <vt:lpstr>Exercise 3</vt:lpstr>
      <vt:lpstr>Activity5- Quiz on Nearpod</vt:lpstr>
      <vt:lpstr>Exercise 4</vt:lpstr>
      <vt:lpstr>Activity6- Quiz on Nearpod</vt:lpstr>
      <vt:lpstr>Earned Value Calculations </vt:lpstr>
      <vt:lpstr>More Earned Value Calculations </vt:lpstr>
      <vt:lpstr>End of Lesson Checklist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Maitha Mohamed Obaid Alsayegh Alnuaimi(H00328534)</dc:creator>
  <cp:lastModifiedBy>Maitha Mohamed Obaid Alsayegh Alnuaimi(H00328534)</cp:lastModifiedBy>
  <cp:revision>7</cp:revision>
  <dcterms:created xsi:type="dcterms:W3CDTF">2020-12-13T17:36:30Z</dcterms:created>
  <dcterms:modified xsi:type="dcterms:W3CDTF">2020-12-13T22:05:37Z</dcterms:modified>
</cp:coreProperties>
</file>